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sldIdLst>
    <p:sldId id="256" r:id="rId5"/>
    <p:sldId id="258" r:id="rId6"/>
    <p:sldId id="271" r:id="rId7"/>
    <p:sldId id="293" r:id="rId8"/>
    <p:sldId id="280" r:id="rId9"/>
    <p:sldId id="283" r:id="rId10"/>
    <p:sldId id="278" r:id="rId11"/>
    <p:sldId id="259" r:id="rId12"/>
    <p:sldId id="281" r:id="rId13"/>
    <p:sldId id="260" r:id="rId14"/>
    <p:sldId id="303" r:id="rId15"/>
    <p:sldId id="262" r:id="rId16"/>
    <p:sldId id="273" r:id="rId17"/>
    <p:sldId id="307" r:id="rId18"/>
    <p:sldId id="261" r:id="rId19"/>
    <p:sldId id="267" r:id="rId20"/>
    <p:sldId id="310" r:id="rId21"/>
    <p:sldId id="296" r:id="rId22"/>
    <p:sldId id="297" r:id="rId23"/>
    <p:sldId id="313" r:id="rId24"/>
    <p:sldId id="299" r:id="rId25"/>
    <p:sldId id="282" r:id="rId26"/>
    <p:sldId id="285" r:id="rId27"/>
    <p:sldId id="272" r:id="rId28"/>
    <p:sldId id="274" r:id="rId29"/>
    <p:sldId id="286" r:id="rId30"/>
    <p:sldId id="287" r:id="rId31"/>
    <p:sldId id="289" r:id="rId32"/>
    <p:sldId id="294" r:id="rId33"/>
    <p:sldId id="295" r:id="rId34"/>
    <p:sldId id="265" r:id="rId35"/>
    <p:sldId id="268" r:id="rId36"/>
  </p:sldIdLst>
  <p:sldSz cx="6858000" cy="12192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733"/>
    <a:srgbClr val="00A800"/>
    <a:srgbClr val="CC0000"/>
    <a:srgbClr val="B76555"/>
    <a:srgbClr val="001848"/>
    <a:srgbClr val="F8D7CD"/>
    <a:srgbClr val="001236"/>
    <a:srgbClr val="0F2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46" d="100"/>
          <a:sy n="46" d="100"/>
        </p:scale>
        <p:origin x="283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Tiernan" userId="c487431d-6fc6-4e73-9900-231ffe077355" providerId="ADAL" clId="{98023EE8-5C59-427C-84B7-C89B4BF0ED19}"/>
    <pc:docChg chg="custSel modSld">
      <pc:chgData name="Elizabeth Tiernan" userId="c487431d-6fc6-4e73-9900-231ffe077355" providerId="ADAL" clId="{98023EE8-5C59-427C-84B7-C89B4BF0ED19}" dt="2023-09-01T20:13:43.178" v="0" actId="478"/>
      <pc:docMkLst>
        <pc:docMk/>
      </pc:docMkLst>
      <pc:sldChg chg="delSp">
        <pc:chgData name="Elizabeth Tiernan" userId="c487431d-6fc6-4e73-9900-231ffe077355" providerId="ADAL" clId="{98023EE8-5C59-427C-84B7-C89B4BF0ED19}" dt="2023-09-01T20:13:43.178" v="0" actId="478"/>
        <pc:sldMkLst>
          <pc:docMk/>
          <pc:sldMk cId="2076201006" sldId="271"/>
        </pc:sldMkLst>
        <pc:picChg chg="del">
          <ac:chgData name="Elizabeth Tiernan" userId="c487431d-6fc6-4e73-9900-231ffe077355" providerId="ADAL" clId="{98023EE8-5C59-427C-84B7-C89B4BF0ED19}" dt="2023-09-01T20:13:43.178" v="0" actId="478"/>
          <ac:picMkLst>
            <pc:docMk/>
            <pc:sldMk cId="2076201006" sldId="271"/>
            <ac:picMk id="7" creationId="{411EA38B-446D-4B3B-8A2F-B3730B5E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9259FDF-4EF8-E144-A5B6-FECAFD11939E}" type="datetimeFigureOut">
              <a:rPr lang="en-US" smtClean="0"/>
              <a:t>9/1/2023</a:t>
            </a:fld>
            <a:endParaRPr lang="en-US"/>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61F162-2CF0-714E-9017-19DEB937270B}" type="slidenum">
              <a:rPr lang="en-US" smtClean="0"/>
              <a:t>‹#›</a:t>
            </a:fld>
            <a:endParaRPr lang="en-US"/>
          </a:p>
        </p:txBody>
      </p:sp>
    </p:spTree>
    <p:extLst>
      <p:ext uri="{BB962C8B-B14F-4D97-AF65-F5344CB8AC3E}">
        <p14:creationId xmlns:p14="http://schemas.microsoft.com/office/powerpoint/2010/main" val="126799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1F162-2CF0-714E-9017-19DEB937270B}" type="slidenum">
              <a:rPr lang="en-US" smtClean="0"/>
              <a:t>6</a:t>
            </a:fld>
            <a:endParaRPr lang="en-US"/>
          </a:p>
        </p:txBody>
      </p:sp>
    </p:spTree>
    <p:extLst>
      <p:ext uri="{BB962C8B-B14F-4D97-AF65-F5344CB8AC3E}">
        <p14:creationId xmlns:p14="http://schemas.microsoft.com/office/powerpoint/2010/main" val="65686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9E49-ADB2-4A75-B482-EA0944E1B6FF}"/>
              </a:ext>
            </a:extLst>
          </p:cNvPr>
          <p:cNvSpPr>
            <a:spLocks noGrp="1"/>
          </p:cNvSpPr>
          <p:nvPr>
            <p:ph type="ctrTitle"/>
          </p:nvPr>
        </p:nvSpPr>
        <p:spPr>
          <a:xfrm>
            <a:off x="857250" y="1995312"/>
            <a:ext cx="5143500" cy="4244622"/>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DC373324-29F6-4364-92A9-F39CF28D2F7C}"/>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DE3D6C-C1A2-49D0-BF05-3EA8549E273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CF6B199D-26BD-44C3-AC52-A660A41D3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BB36E-CDCB-4643-851D-14F03964C62E}"/>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410365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FF7E-91EE-4F81-8BFC-77B6126C6C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BCFD1-6631-4922-92DE-877A415BB6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C1B0C-0007-4EB5-A4DA-0A61C238B8BB}"/>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04B22F19-6423-469A-89C5-10BF52491F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0156F-7E1B-4F9E-8755-10689F9C6E47}"/>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38711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B0924-97DF-494B-A4F9-FF11432238FB}"/>
              </a:ext>
            </a:extLst>
          </p:cNvPr>
          <p:cNvSpPr>
            <a:spLocks noGrp="1"/>
          </p:cNvSpPr>
          <p:nvPr>
            <p:ph type="title" orient="vert"/>
          </p:nvPr>
        </p:nvSpPr>
        <p:spPr>
          <a:xfrm>
            <a:off x="4907756" y="649111"/>
            <a:ext cx="1478756" cy="1033215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D87AF9-0CBE-49FB-97AD-7FFAE1CA7BCA}"/>
              </a:ext>
            </a:extLst>
          </p:cNvPr>
          <p:cNvSpPr>
            <a:spLocks noGrp="1"/>
          </p:cNvSpPr>
          <p:nvPr>
            <p:ph type="body" orient="vert" idx="1"/>
          </p:nvPr>
        </p:nvSpPr>
        <p:spPr>
          <a:xfrm>
            <a:off x="471487"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C3026-03E6-4979-BFC9-C185FDF5A6BF}"/>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B343D295-39D0-401D-91AE-6B699357C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FA7FAE-AF7C-4910-89C9-5B3E943F6719}"/>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72803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0B77-6A86-45BE-A2D0-7AA4EAA660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E529F-8828-4676-950F-34E80C771F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80DAA5-B9E1-405B-A414-B8A1B1054A00}"/>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C942DFF0-9DC3-4BBF-BBB5-A2D03787C8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E8431-5FF0-460F-B11C-6ADA21F5C39D}"/>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149137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C7C4-78A5-4E2F-BCF5-5649263A7FA5}"/>
              </a:ext>
            </a:extLst>
          </p:cNvPr>
          <p:cNvSpPr>
            <a:spLocks noGrp="1"/>
          </p:cNvSpPr>
          <p:nvPr>
            <p:ph type="title"/>
          </p:nvPr>
        </p:nvSpPr>
        <p:spPr>
          <a:xfrm>
            <a:off x="467916" y="3039535"/>
            <a:ext cx="5915025" cy="5071532"/>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BF2947-BBB9-4DF3-8011-8DC547CFBF1A}"/>
              </a:ext>
            </a:extLst>
          </p:cNvPr>
          <p:cNvSpPr>
            <a:spLocks noGrp="1"/>
          </p:cNvSpPr>
          <p:nvPr>
            <p:ph type="body" idx="1"/>
          </p:nvPr>
        </p:nvSpPr>
        <p:spPr>
          <a:xfrm>
            <a:off x="467916" y="8159046"/>
            <a:ext cx="5915025" cy="266699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C503A9-AEAF-4006-BA56-F88FF080B41C}"/>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1F9F91A8-A0CA-4131-845E-389D48AF7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38B33-44DB-4B92-A59A-614CDCA2002B}"/>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23724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07AB-A375-4BD7-BF26-43C8006B9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048AD-AE67-47D1-9052-92845E71384F}"/>
              </a:ext>
            </a:extLst>
          </p:cNvPr>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7C0D27-93DD-49C1-95A9-CF6F625D2C84}"/>
              </a:ext>
            </a:extLst>
          </p:cNvPr>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248B52-5C32-4F47-A92A-62DC712E468B}"/>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BDD0B820-F560-48F8-8B3A-703AECBBB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8B6C1E-5728-4165-9DB1-23EE5CF02403}"/>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407684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4416-4699-455F-B425-B3E432693F3C}"/>
              </a:ext>
            </a:extLst>
          </p:cNvPr>
          <p:cNvSpPr>
            <a:spLocks noGrp="1"/>
          </p:cNvSpPr>
          <p:nvPr>
            <p:ph type="title"/>
          </p:nvPr>
        </p:nvSpPr>
        <p:spPr>
          <a:xfrm>
            <a:off x="472381" y="649112"/>
            <a:ext cx="5915025" cy="235655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57DE-A643-4FA3-A619-57B2BB163252}"/>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58CE9F63-827D-473A-AA5B-027DF21D545E}"/>
              </a:ext>
            </a:extLst>
          </p:cNvPr>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66526A-DA1A-4DB6-8A48-278202A9ACE4}"/>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5F6FFF86-CE19-40F1-8700-A4BC53AA6E22}"/>
              </a:ext>
            </a:extLst>
          </p:cNvPr>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A74209-243C-4E43-8AA9-2DBE4BAA782D}"/>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8" name="Footer Placeholder 7">
            <a:extLst>
              <a:ext uri="{FF2B5EF4-FFF2-40B4-BE49-F238E27FC236}">
                <a16:creationId xmlns:a16="http://schemas.microsoft.com/office/drawing/2014/main" id="{8EA40F69-B228-49F1-B78E-DE4FC95CBF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7BD222-AD0A-4C7B-A9C0-A2FBABA3E391}"/>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15553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CA58-B906-4607-BA33-94AFC21974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A8D315-06B4-43A9-A72E-595FC3C15CF4}"/>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4" name="Footer Placeholder 3">
            <a:extLst>
              <a:ext uri="{FF2B5EF4-FFF2-40B4-BE49-F238E27FC236}">
                <a16:creationId xmlns:a16="http://schemas.microsoft.com/office/drawing/2014/main" id="{E90F2F92-A4A4-48CE-BE08-A4E4798844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ABD43B-1D95-4C17-A79A-D75F6BF078FE}"/>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6902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A9D67-A3FF-4988-80C8-93E9EDE59D0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3" name="Footer Placeholder 2">
            <a:extLst>
              <a:ext uri="{FF2B5EF4-FFF2-40B4-BE49-F238E27FC236}">
                <a16:creationId xmlns:a16="http://schemas.microsoft.com/office/drawing/2014/main" id="{A249D8CB-856D-4A2F-AF07-C2BDF3FAB6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6E5A5E-EA8E-4074-AA4C-4F47F461BE08}"/>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231703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E28F-FC0A-452C-9FAE-A9D780CCD86C}"/>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9B6389-F2D2-4F69-B3D7-F5EA0BF903E0}"/>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AF53BB-F1F2-4B11-A810-C13EBDA903A2}"/>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F7DCCB1-2DE1-4B92-9665-B686C725A3F1}"/>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3E94C5C5-3674-4C8E-B791-A763DC763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ECA49-DF5C-47ED-B387-0ED3FB3A84C3}"/>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11740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147C-DF9A-4D89-BB24-DA8A3018E68A}"/>
              </a:ext>
            </a:extLst>
          </p:cNvPr>
          <p:cNvSpPr>
            <a:spLocks noGrp="1"/>
          </p:cNvSpPr>
          <p:nvPr>
            <p:ph type="title"/>
          </p:nvPr>
        </p:nvSpPr>
        <p:spPr>
          <a:xfrm>
            <a:off x="472381" y="812800"/>
            <a:ext cx="2211883" cy="28448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ECA22F-8638-421C-BB07-3457E37F1328}"/>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929F3E5F-22BE-49AD-8663-E007DC9D9C49}"/>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E2EEEFA-9B4A-437B-B946-7688C697795E}"/>
              </a:ext>
            </a:extLst>
          </p:cNvPr>
          <p:cNvSpPr>
            <a:spLocks noGrp="1"/>
          </p:cNvSpPr>
          <p:nvPr>
            <p:ph type="dt" sz="half" idx="10"/>
          </p:nvPr>
        </p:nvSpPr>
        <p:spPr/>
        <p:txBody>
          <a:bodyPr/>
          <a:lstStyle/>
          <a:p>
            <a:fld id="{05A36E85-0B89-4EA1-9203-0EC551445D75}" type="datetimeFigureOut">
              <a:rPr lang="en-GB" smtClean="0"/>
              <a:t>01/09/2023</a:t>
            </a:fld>
            <a:endParaRPr lang="en-GB"/>
          </a:p>
        </p:txBody>
      </p:sp>
      <p:sp>
        <p:nvSpPr>
          <p:cNvPr id="6" name="Footer Placeholder 5">
            <a:extLst>
              <a:ext uri="{FF2B5EF4-FFF2-40B4-BE49-F238E27FC236}">
                <a16:creationId xmlns:a16="http://schemas.microsoft.com/office/drawing/2014/main" id="{667E000C-B445-43F3-A435-BB45DB4D88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CAA50-905E-4B60-A333-54A2B664347F}"/>
              </a:ext>
            </a:extLst>
          </p:cNvPr>
          <p:cNvSpPr>
            <a:spLocks noGrp="1"/>
          </p:cNvSpPr>
          <p:nvPr>
            <p:ph type="sldNum" sz="quarter" idx="12"/>
          </p:nvPr>
        </p:nvSpPr>
        <p:spPr/>
        <p:txBody>
          <a:bodyPr/>
          <a:lstStyle/>
          <a:p>
            <a:fld id="{D39D2DB3-3839-4B20-A2FB-20CAB1E01E71}" type="slidenum">
              <a:rPr lang="en-GB" smtClean="0"/>
              <a:t>‹#›</a:t>
            </a:fld>
            <a:endParaRPr lang="en-GB"/>
          </a:p>
        </p:txBody>
      </p:sp>
    </p:spTree>
    <p:extLst>
      <p:ext uri="{BB962C8B-B14F-4D97-AF65-F5344CB8AC3E}">
        <p14:creationId xmlns:p14="http://schemas.microsoft.com/office/powerpoint/2010/main" val="397727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B2CE-2952-4A73-8689-81BAE4BECE50}"/>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A46570-04DE-432B-B158-D883C7E1509C}"/>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4132D-99C3-4396-8825-3AFDBE99E5C7}"/>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75000"/>
                  </a:schemeClr>
                </a:solidFill>
              </a:defRPr>
            </a:lvl1pPr>
          </a:lstStyle>
          <a:p>
            <a:fld id="{05A36E85-0B89-4EA1-9203-0EC551445D75}" type="datetimeFigureOut">
              <a:rPr lang="en-GB" smtClean="0"/>
              <a:t>01/09/2023</a:t>
            </a:fld>
            <a:endParaRPr lang="en-GB"/>
          </a:p>
        </p:txBody>
      </p:sp>
      <p:sp>
        <p:nvSpPr>
          <p:cNvPr id="5" name="Footer Placeholder 4">
            <a:extLst>
              <a:ext uri="{FF2B5EF4-FFF2-40B4-BE49-F238E27FC236}">
                <a16:creationId xmlns:a16="http://schemas.microsoft.com/office/drawing/2014/main" id="{17C0E74C-6D9A-4A4F-829F-AE687312A464}"/>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D1C78D-7D38-49FC-9F80-25B6BAE8174B}"/>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D39D2DB3-3839-4B20-A2FB-20CAB1E01E71}" type="slidenum">
              <a:rPr lang="en-GB" smtClean="0"/>
              <a:t>‹#›</a:t>
            </a:fld>
            <a:endParaRPr lang="en-GB"/>
          </a:p>
        </p:txBody>
      </p:sp>
    </p:spTree>
    <p:extLst>
      <p:ext uri="{BB962C8B-B14F-4D97-AF65-F5344CB8AC3E}">
        <p14:creationId xmlns:p14="http://schemas.microsoft.com/office/powerpoint/2010/main" val="50229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ovementrecreationculture.com/"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en.powys.gov.uk/media/16178/Cluster-Inset-Days-2023-24/pdf/Cluster_INSET_Days_2023-24.pdf?m=1685000350807"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hyperlink" Target="https://eur02.safelinks.protection.outlook.com/?url=http://www.internetmatters.org/&amp;data=04|01|LewisL593@Hwbcymru.net|be058c08aebe42e32c1508d8f03bcd40|4f3f0e52b734416494091b601d147993|0|1|637523486924682304|Unknown|TWFpbGZsb3d8eyJWIjoiMC4wLjAwMDAiLCJQIjoiV2luMzIiLCJBTiI6Ik1haWwiLCJXVCI6Mn0%3D|1000&amp;sdata=BIVtzZt/kID3K5dxAuMtGF35tGQoeaCwkbrQDwjaw8I%3D&amp;reserved=0" TargetMode="External"/><Relationship Id="rId13" Type="http://schemas.openxmlformats.org/officeDocument/2006/relationships/hyperlink" Target="https://eur02.safelinks.protection.outlook.com/?url=http://www.thinkuknow.co.uk/&amp;data=04|01|LewisL593@Hwbcymru.net|be058c08aebe42e32c1508d8f03bcd40|4f3f0e52b734416494091b601d147993|0|1|637523486924632517|Unknown|TWFpbGZsb3d8eyJWIjoiMC4wLjAwMDAiLCJQIjoiV2luMzIiLCJBTiI6Ik1haWwiLCJXVCI6Mn0%3D|1000&amp;sdata=EwSu7hdxRcrabDi8lDPejvIWh1iLPVDUeqtFjgOdEiI%3D&amp;reserved=0" TargetMode="External"/><Relationship Id="rId1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hyperlink" Target="https://eur02.safelinks.protection.outlook.com/?url=https://www.saferinternet.org.uk/&amp;data=04|01|LewisL593@Hwbcymru.net|be058c08aebe42e32c1508d8f03bcd40|4f3f0e52b734416494091b601d147993|0|1|637523486924672345|Unknown|TWFpbGZsb3d8eyJWIjoiMC4wLjAwMDAiLCJQIjoiV2luMzIiLCJBTiI6Ik1haWwiLCJXVCI6Mn0%3D|1000&amp;sdata=m/gwelRI%2BZ03OJjygcuG39z7HyE7KkR36pXdg8lot8o%3D&amp;reserved=0" TargetMode="External"/><Relationship Id="rId12" Type="http://schemas.openxmlformats.org/officeDocument/2006/relationships/hyperlink" Target="https://eur02.safelinks.protection.outlook.com/?url=http://www.meiccymru.org/&amp;data=04|01|LewisL593@Hwbcymru.net|be058c08aebe42e32c1508d8f03bcd40|4f3f0e52b734416494091b601d147993|0|1|637523486924632517|Unknown|TWFpbGZsb3d8eyJWIjoiMC4wLjAwMDAiLCJQIjoiV2luMzIiLCJBTiI6Ik1haWwiLCJXVCI6Mn0%3D|1000&amp;sdata=hLqC%2BYVWEzbB6MhhnoyidkiyqBKNoYaR9O/g0k2SY8s%3D&amp;reserved=0" TargetMode="External"/><Relationship Id="rId17" Type="http://schemas.openxmlformats.org/officeDocument/2006/relationships/image" Target="../media/image44.png"/><Relationship Id="rId2" Type="http://schemas.openxmlformats.org/officeDocument/2006/relationships/image" Target="../media/image13.png"/><Relationship Id="rId16" Type="http://schemas.openxmlformats.org/officeDocument/2006/relationships/hyperlink" Target="mailto:youth@mnpmind.org.uk" TargetMode="External"/><Relationship Id="rId1" Type="http://schemas.openxmlformats.org/officeDocument/2006/relationships/slideLayout" Target="../slideLayouts/slideLayout6.xml"/><Relationship Id="rId6" Type="http://schemas.openxmlformats.org/officeDocument/2006/relationships/hyperlink" Target="https://eur02.safelinks.protection.outlook.com/?url=https://swgfl.org.uk/online-safety/10-online-safety-tips/&amp;data=04|01|LewisL593@Hwbcymru.net|be058c08aebe42e32c1508d8f03bcd40|4f3f0e52b734416494091b601d147993|0|1|637523486924672345|Unknown|TWFpbGZsb3d8eyJWIjoiMC4wLjAwMDAiLCJQIjoiV2luMzIiLCJBTiI6Ik1haWwiLCJXVCI6Mn0%3D|1000&amp;sdata=i5be5UVCx9UQrSGxqGrvvb6G%2BMAmG8hqt9mDYrYPo%2BE%3D&amp;reserved=0" TargetMode="External"/><Relationship Id="rId11" Type="http://schemas.openxmlformats.org/officeDocument/2006/relationships/hyperlink" Target="https://eur02.safelinks.protection.outlook.com/?url=http://www.actionforchildren.org.uk/&amp;data=04|01|LewisL593@Hwbcymru.net|be058c08aebe42e32c1508d8f03bcd40|4f3f0e52b734416494091b601d147993|0|1|637523486924622561|Unknown|TWFpbGZsb3d8eyJWIjoiMC4wLjAwMDAiLCJQIjoiV2luMzIiLCJBTiI6Ik1haWwiLCJXVCI6Mn0%3D|1000&amp;sdata=e/FaW%2BPA/gWFAR/mQRXVQxfvJGNQvcING1xJRKedr5s%3D&amp;reserved=0" TargetMode="External"/><Relationship Id="rId5" Type="http://schemas.openxmlformats.org/officeDocument/2006/relationships/hyperlink" Target="https://eur02.safelinks.protection.outlook.com/?url=https://www.net-aware.org.uk/networks/tiktok/&amp;data=04|01|LewisL593@Hwbcymru.net|be058c08aebe42e32c1508d8f03bcd40|4f3f0e52b734416494091b601d147993|0|1|637523486924672345|Unknown|TWFpbGZsb3d8eyJWIjoiMC4wLjAwMDAiLCJQIjoiV2luMzIiLCJBTiI6Ik1haWwiLCJXVCI6Mn0%3D|1000&amp;sdata=ND/dmYvJGMYq//lVMEH1QoO4HU7VtrJbjM83NIvxlK8%3D&amp;reserved=0" TargetMode="External"/><Relationship Id="rId15" Type="http://schemas.openxmlformats.org/officeDocument/2006/relationships/hyperlink" Target="https://eur02.safelinks.protection.outlook.com/?url=http://www.cais.co.uk/&amp;data=04|01|LewisL593@Hwbcymru.net|be058c08aebe42e32c1508d8f03bcd40|4f3f0e52b734416494091b601d147993|0|1|637523486924642473|Unknown|TWFpbGZsb3d8eyJWIjoiMC4wLjAwMDAiLCJQIjoiV2luMzIiLCJBTiI6Ik1haWwiLCJXVCI6Mn0%3D|1000&amp;sdata=ndshvDqHSxzzzZPsCD/5LARosFRnM/RVZ9bOKYXTBrw%3D&amp;reserved=0" TargetMode="External"/><Relationship Id="rId10" Type="http://schemas.openxmlformats.org/officeDocument/2006/relationships/hyperlink" Target="https://eur02.safelinks.protection.outlook.com/?url=https://www.saferinternet.org.uk/blog/cyberbullying-advice-parents-and-carers&amp;data=04|01|LewisL593@Hwbcymru.net|be058c08aebe42e32c1508d8f03bcd40|4f3f0e52b734416494091b601d147993|0|1|637523486924692250|Unknown|TWFpbGZsb3d8eyJWIjoiMC4wLjAwMDAiLCJQIjoiV2luMzIiLCJBTiI6Ik1haWwiLCJXVCI6Mn0%3D|1000&amp;sdata=fkx1XlnJBjkS%2BR%2B8HH17xMOggVBtk6B3bWNhEL/MQrQ%3D&amp;reserved=0" TargetMode="External"/><Relationship Id="rId4" Type="http://schemas.openxmlformats.org/officeDocument/2006/relationships/hyperlink" Target="https://eur02.safelinks.protection.outlook.com/?url=https://www.tiktok.com/safety/resources/for-parents?lang%3Den%26appLaunch%3Dweb&amp;data=04|01|LewisL593@Hwbcymru.net|be058c08aebe42e32c1508d8f03bcd40|4f3f0e52b734416494091b601d147993|0|1|637523486924662383|Unknown|TWFpbGZsb3d8eyJWIjoiMC4wLjAwMDAiLCJQIjoiV2luMzIiLCJBTiI6Ik1haWwiLCJXVCI6Mn0%3D|1000&amp;sdata=BnDnG%2BV2QygrWlgf54AYuXla0M3JGbLJGIOty7%2BBx10%3D&amp;reserved=0" TargetMode="External"/><Relationship Id="rId9" Type="http://schemas.openxmlformats.org/officeDocument/2006/relationships/hyperlink" Target="https://eur02.safelinks.protection.outlook.com/?url=https://www.getsafeonline.org/safekids/&amp;data=04|01|LewisL593@Hwbcymru.net|be058c08aebe42e32c1508d8f03bcd40|4f3f0e52b734416494091b601d147993|0|1|637523486924682304|Unknown|TWFpbGZsb3d8eyJWIjoiMC4wLjAwMDAiLCJQIjoiV2luMzIiLCJBTiI6Ik1haWwiLCJXVCI6Mn0%3D|1000&amp;sdata=yFZjezgpDUS2uH4%2BQkemOPw9QrRHxmCdrrxAoUSltf4%3D&amp;reserved=0" TargetMode="External"/><Relationship Id="rId14" Type="http://schemas.openxmlformats.org/officeDocument/2006/relationships/hyperlink" Target="https://eur02.safelinks.protection.outlook.com/?url=http://www.talktofrank.com/&amp;data=04|01|LewisL593@Hwbcymru.net|be058c08aebe42e32c1508d8f03bcd40|4f3f0e52b734416494091b601d147993|0|1|637523486924642473|Unknown|TWFpbGZsb3d8eyJWIjoiMC4wLjAwMDAiLCJQIjoiV2luMzIiLCJBTiI6Ik1haWwiLCJXVCI6Mn0%3D|1000&amp;sdata=71%2BUdI71Lwk69XEmuLsHd4KH7ebfSMMU5aogfJldEdM%3D&amp;reserved=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hyperlink" Target="http://jobsearch.monsterwales.com/" TargetMode="External"/><Relationship Id="rId13" Type="http://schemas.openxmlformats.org/officeDocument/2006/relationships/hyperlink" Target="http://www.unistats.co.uk/" TargetMode="External"/><Relationship Id="rId18" Type="http://schemas.openxmlformats.org/officeDocument/2006/relationships/hyperlink" Target="http://www.docbrown.info/page13/page13.htm" TargetMode="External"/><Relationship Id="rId26" Type="http://schemas.openxmlformats.org/officeDocument/2006/relationships/hyperlink" Target="https://resources.wjec.co.uk/Pages/ResourceByArgs.aspx?subId=26&amp;lvlId=1" TargetMode="External"/><Relationship Id="rId3" Type="http://schemas.openxmlformats.org/officeDocument/2006/relationships/hyperlink" Target="https://www.cbac.co.uk/question-bank/" TargetMode="External"/><Relationship Id="rId21" Type="http://schemas.openxmlformats.org/officeDocument/2006/relationships/hyperlink" Target="http://www.geogonline.org.uk/" TargetMode="External"/><Relationship Id="rId7" Type="http://schemas.openxmlformats.org/officeDocument/2006/relationships/hyperlink" Target="http://www.jobswales.co.uk/" TargetMode="External"/><Relationship Id="rId12" Type="http://schemas.openxmlformats.org/officeDocument/2006/relationships/hyperlink" Target="http://www.ukcoursefinder.com/" TargetMode="External"/><Relationship Id="rId17" Type="http://schemas.openxmlformats.org/officeDocument/2006/relationships/hyperlink" Target="http://www.s-cool.co.uk/alevel/chemistry.html" TargetMode="External"/><Relationship Id="rId25" Type="http://schemas.openxmlformats.org/officeDocument/2006/relationships/hyperlink" Target="http://www.examsolutions.co.uk/" TargetMode="External"/><Relationship Id="rId2" Type="http://schemas.openxmlformats.org/officeDocument/2006/relationships/hyperlink" Target="http://www.cbac.co.uk/" TargetMode="External"/><Relationship Id="rId16" Type="http://schemas.openxmlformats.org/officeDocument/2006/relationships/hyperlink" Target="http://www.chemguide.co.uk/" TargetMode="External"/><Relationship Id="rId20" Type="http://schemas.openxmlformats.org/officeDocument/2006/relationships/hyperlink" Target="http://www.wjec.co.uk/index.php?subject=96&amp;level=21" TargetMode="External"/><Relationship Id="rId29"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hyperlink" Target="http://www.fish4.co.uk/" TargetMode="External"/><Relationship Id="rId11" Type="http://schemas.openxmlformats.org/officeDocument/2006/relationships/hyperlink" Target="https://www.myheplus.com/" TargetMode="External"/><Relationship Id="rId24" Type="http://schemas.openxmlformats.org/officeDocument/2006/relationships/hyperlink" Target="http://www.scool.co.uk/" TargetMode="External"/><Relationship Id="rId32" Type="http://schemas.openxmlformats.org/officeDocument/2006/relationships/image" Target="../media/image6.png"/><Relationship Id="rId5" Type="http://schemas.openxmlformats.org/officeDocument/2006/relationships/hyperlink" Target="http://jobseekers.direct.gov.uk/" TargetMode="External"/><Relationship Id="rId15" Type="http://schemas.openxmlformats.org/officeDocument/2006/relationships/hyperlink" Target="http://www.prospects.ac.uk/" TargetMode="External"/><Relationship Id="rId23" Type="http://schemas.openxmlformats.org/officeDocument/2006/relationships/hyperlink" Target="http://www.mathcentre.ac.uk/" TargetMode="External"/><Relationship Id="rId28" Type="http://schemas.openxmlformats.org/officeDocument/2006/relationships/image" Target="../media/image48.png"/><Relationship Id="rId10" Type="http://schemas.openxmlformats.org/officeDocument/2006/relationships/hyperlink" Target="http://www.indeed.com/" TargetMode="External"/><Relationship Id="rId19" Type="http://schemas.openxmlformats.org/officeDocument/2006/relationships/hyperlink" Target="http://www.knockhardy.org.uk/sci.htm" TargetMode="External"/><Relationship Id="rId31" Type="http://schemas.openxmlformats.org/officeDocument/2006/relationships/image" Target="../media/image11.png"/><Relationship Id="rId4" Type="http://schemas.openxmlformats.org/officeDocument/2006/relationships/hyperlink" Target="http://www.informedchoices.ac.uk/" TargetMode="External"/><Relationship Id="rId9" Type="http://schemas.openxmlformats.org/officeDocument/2006/relationships/hyperlink" Target="http://www.powys.gov.uk/" TargetMode="External"/><Relationship Id="rId14" Type="http://schemas.openxmlformats.org/officeDocument/2006/relationships/hyperlink" Target="http://www.yougo.co.uk/" TargetMode="External"/><Relationship Id="rId22" Type="http://schemas.openxmlformats.org/officeDocument/2006/relationships/hyperlink" Target="http://www.mathsrevision.net/" TargetMode="External"/><Relationship Id="rId27" Type="http://schemas.openxmlformats.org/officeDocument/2006/relationships/hyperlink" Target="https://www.studentfinancewales.co.uk/" TargetMode="External"/><Relationship Id="rId30"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www.youtube.com/user/cardiffuni" TargetMode="External"/><Relationship Id="rId7" Type="http://schemas.openxmlformats.org/officeDocument/2006/relationships/image" Target="../media/image53.jpeg"/><Relationship Id="rId2" Type="http://schemas.openxmlformats.org/officeDocument/2006/relationships/hyperlink" Target="https://www.youtube.com/user/BristolUWE" TargetMode="Externa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6.png"/><Relationship Id="rId4" Type="http://schemas.openxmlformats.org/officeDocument/2006/relationships/hyperlink" Target="https://www.ucas.com/"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vle.caloncymru.powys.sch.uk/enrol/index.php?id=500" TargetMode="External"/><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www.go4schools.com/" TargetMode="External"/><Relationship Id="rId4" Type="http://schemas.openxmlformats.org/officeDocument/2006/relationships/image" Target="../media/image14.png"/><Relationship Id="rId9" Type="http://schemas.openxmlformats.org/officeDocument/2006/relationships/hyperlink" Target="https://www.ysgolcalon.cymru/sixth-fo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hyperlink" Target="https://powys6.cymru/hom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jonesl3097@hwbcymru.net" TargetMode="External"/><Relationship Id="rId7" Type="http://schemas.openxmlformats.org/officeDocument/2006/relationships/hyperlink" Target="mailto:office@caloncymru.powys.sch.uk" TargetMode="External"/><Relationship Id="rId2" Type="http://schemas.openxmlformats.org/officeDocument/2006/relationships/hyperlink" Target="mailto:rhys-jonesr5@hwbcymru.net" TargetMode="External"/><Relationship Id="rId1" Type="http://schemas.openxmlformats.org/officeDocument/2006/relationships/slideLayout" Target="../slideLayouts/slideLayout6.xml"/><Relationship Id="rId6" Type="http://schemas.openxmlformats.org/officeDocument/2006/relationships/hyperlink" Target="mailto:phillipsv22@hwbcymru.net" TargetMode="External"/><Relationship Id="rId5" Type="http://schemas.openxmlformats.org/officeDocument/2006/relationships/hyperlink" Target="mailto:pricel466@hwbcymru.net" TargetMode="External"/><Relationship Id="rId4" Type="http://schemas.openxmlformats.org/officeDocument/2006/relationships/hyperlink" Target="mailto:tiernane6@hwbcymru.net"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7696" y="8549346"/>
            <a:ext cx="6815620" cy="1824160"/>
          </a:xfrm>
        </p:spPr>
        <p:txBody>
          <a:bodyPr vert="horz" lIns="91440" tIns="45720" rIns="91440" bIns="45720" rtlCol="0" anchor="t">
            <a:noAutofit/>
          </a:bodyPr>
          <a:lstStyle/>
          <a:p>
            <a:pPr algn="ctr"/>
            <a:r>
              <a:rPr lang="cy-GB" sz="5400" dirty="0">
                <a:solidFill>
                  <a:srgbClr val="FF0000"/>
                </a:solidFill>
              </a:rPr>
              <a:t>LLAWLYFR Y CHWECHED DOSBARTH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4" y="885303"/>
            <a:ext cx="6858000" cy="148082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7696" y="2366123"/>
            <a:ext cx="6858000" cy="495836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931" y="10880114"/>
            <a:ext cx="141514" cy="14151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1259" y="10880114"/>
            <a:ext cx="140946" cy="1409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7887" y="10861767"/>
            <a:ext cx="177640" cy="177640"/>
          </a:xfrm>
          <a:prstGeom prst="rect">
            <a:avLst/>
          </a:prstGeom>
        </p:spPr>
      </p:pic>
      <p:pic>
        <p:nvPicPr>
          <p:cNvPr id="10" name="Picture 9">
            <a:extLst>
              <a:ext uri="{FF2B5EF4-FFF2-40B4-BE49-F238E27FC236}">
                <a16:creationId xmlns:a16="http://schemas.microsoft.com/office/drawing/2014/main" id="{12ABD157-B161-496A-8C77-490667E77A31}"/>
              </a:ext>
            </a:extLst>
          </p:cNvPr>
          <p:cNvPicPr>
            <a:picLocks noChangeAspect="1"/>
          </p:cNvPicPr>
          <p:nvPr/>
        </p:nvPicPr>
        <p:blipFill>
          <a:blip r:embed="rId8"/>
          <a:stretch>
            <a:fillRect/>
          </a:stretch>
        </p:blipFill>
        <p:spPr>
          <a:xfrm>
            <a:off x="0" y="0"/>
            <a:ext cx="6843316" cy="968829"/>
          </a:xfrm>
          <a:prstGeom prst="rect">
            <a:avLst/>
          </a:prstGeom>
        </p:spPr>
      </p:pic>
      <p:pic>
        <p:nvPicPr>
          <p:cNvPr id="9" name="Picture 8">
            <a:extLst>
              <a:ext uri="{FF2B5EF4-FFF2-40B4-BE49-F238E27FC236}">
                <a16:creationId xmlns:a16="http://schemas.microsoft.com/office/drawing/2014/main" id="{6E51A7DB-3C10-4134-A4FB-426301C55FFD}"/>
              </a:ext>
            </a:extLst>
          </p:cNvPr>
          <p:cNvPicPr>
            <a:picLocks noChangeAspect="1"/>
          </p:cNvPicPr>
          <p:nvPr/>
        </p:nvPicPr>
        <p:blipFill>
          <a:blip r:embed="rId9"/>
          <a:stretch>
            <a:fillRect/>
          </a:stretch>
        </p:blipFill>
        <p:spPr>
          <a:xfrm>
            <a:off x="27696" y="10553213"/>
            <a:ext cx="6815620" cy="1638788"/>
          </a:xfrm>
          <a:prstGeom prst="rect">
            <a:avLst/>
          </a:prstGeom>
        </p:spPr>
      </p:pic>
      <p:pic>
        <p:nvPicPr>
          <p:cNvPr id="12" name="Picture 11">
            <a:extLst>
              <a:ext uri="{FF2B5EF4-FFF2-40B4-BE49-F238E27FC236}">
                <a16:creationId xmlns:a16="http://schemas.microsoft.com/office/drawing/2014/main" id="{DF318711-BBD3-4438-AC3D-4D7574562412}"/>
              </a:ext>
            </a:extLst>
          </p:cNvPr>
          <p:cNvPicPr>
            <a:picLocks noChangeAspect="1"/>
          </p:cNvPicPr>
          <p:nvPr/>
        </p:nvPicPr>
        <p:blipFill rotWithShape="1">
          <a:blip r:embed="rId10"/>
          <a:srcRect t="12795"/>
          <a:stretch/>
        </p:blipFill>
        <p:spPr>
          <a:xfrm>
            <a:off x="6506" y="7324489"/>
            <a:ext cx="6858000" cy="1224857"/>
          </a:xfrm>
          <a:prstGeom prst="rect">
            <a:avLst/>
          </a:prstGeom>
        </p:spPr>
      </p:pic>
      <p:sp>
        <p:nvSpPr>
          <p:cNvPr id="2" name="TextBox 1">
            <a:extLst>
              <a:ext uri="{FF2B5EF4-FFF2-40B4-BE49-F238E27FC236}">
                <a16:creationId xmlns:a16="http://schemas.microsoft.com/office/drawing/2014/main" id="{55F3AE8A-CEC0-6949-BB3E-142C2DE6CE27}"/>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401574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0086"/>
            <a:ext cx="6858000" cy="10961914"/>
          </a:xfrm>
          <a:solidFill>
            <a:schemeClr val="bg1"/>
          </a:solidFill>
        </p:spPr>
        <p:txBody>
          <a:bodyPr>
            <a:normAutofit fontScale="90000"/>
          </a:bodyPr>
          <a:lstStyle/>
          <a:p>
            <a:pPr hangingPunct="0"/>
            <a:br>
              <a:rPr lang="en-GB" sz="2200" dirty="0">
                <a:solidFill>
                  <a:srgbClr val="FF0000"/>
                </a:solidFill>
              </a:rPr>
            </a:br>
            <a:br>
              <a:rPr lang="en-GB" sz="1600" dirty="0">
                <a:solidFill>
                  <a:srgbClr val="FF0000"/>
                </a:solidFill>
              </a:rPr>
            </a:br>
            <a:r>
              <a:rPr lang="cy-GB" sz="1600" dirty="0"/>
              <a:t>Rydym yn gobeithio y byddwch yn cael y Chweched Dosbarth yn amgylchedd cyfeillgar a chroesawus ac un fydd yn eich symbylu i ddatblygu teimlad o annibyniaeth ac i gymryd cyfrifoldeb dros eich </a:t>
            </a:r>
            <a:r>
              <a:rPr lang="cy-GB" sz="1600" b="1" dirty="0"/>
              <a:t>astudiaethau, i’ch paratoi ar gyfer bywyd fel oedolyn a’r camau nesaf ar ôl y Chweched Dosbarth. </a:t>
            </a:r>
            <a:r>
              <a:rPr lang="cy-GB" sz="1600" dirty="0"/>
              <a:t>Bydd y ddwy flynedd nesaf yn rhai pwysig iawn i ffurfio eich gyrfa ac addysg yn y dyfodol, ac un o’r nodau sylfaenol sydd gennym yw eich helpu i benderfynu beth rydych am ei wneud ar ôl Safon Uwch ac yna gweithio gyda chi i sicrhau’r graddau, cymwysterau, a phrofiad angenrheidiol ar gyfer eich amcanion dewisol.  </a:t>
            </a:r>
            <a:br>
              <a:rPr lang="cy-GB" sz="1600" dirty="0"/>
            </a:br>
            <a:br>
              <a:rPr lang="cy-GB" sz="1600" dirty="0"/>
            </a:br>
            <a:r>
              <a:rPr lang="cy-GB" sz="1600" dirty="0"/>
              <a:t>Ond mae’r Chweched Dosbarth yn fwy nag ysgol berffeithio cyn y brifysgol. Mae’n rhoi cyfle i chi ddechrau datblygu’r sgiliau astudio, rhinweddau personol a rheolaeth amser y bydd eu hangen arnoch yn ddiweddarach mewn bywyd. Mae’n rhoi cyfleoedd i chi ddatblygu diddordebau allgyrsiol a rhai chwaraeon, neu darganfod rhai newydd. </a:t>
            </a:r>
            <a:br>
              <a:rPr lang="cy-GB" sz="1600" dirty="0"/>
            </a:br>
            <a:br>
              <a:rPr lang="cy-GB" sz="1600" dirty="0"/>
            </a:br>
            <a:r>
              <a:rPr lang="cy-GB" sz="1600" dirty="0"/>
              <a:t>Bydd eich cyfnod yn y Chweched Dosbarth yn gwibio heibio’n gyflym, ac mae’n bwysig eich bod yn addasu i ofynion dysgu safon uwch cyn gynted â phosibl.  Rhaid i chi ddysgu nad gweithgaredd oddefol yw dysgu yn y Chweched Dosbarth ac nid ydych yn medru bod yn y gwersi yn y gobaith y bydd eich athro’n gwneud y gwaith i gyd.  Gan eich bod yn astudio pynciau o’ch dewis, bydd yr athrawon yn disgwyl i hyn gael ei adlewyrchu yn eich dull at waith a ddylai fod yn gadarnhaol a threfnus (h.y. dim aseiniadau hwyr neu anghyflawn!). </a:t>
            </a:r>
            <a:r>
              <a:rPr lang="cy-GB" sz="1600" b="1" dirty="0"/>
              <a:t>Yn fwy nag ar lefel TGAU, disgwylir i chi ymgymryd ag astudio annibynnol, yn arbennig darllen o amgylch y pwnc a chwblhau ymarferion ychwanegol, ac yn y dosbarth bydd yr athrawon yn disgwyl i chi fod yn weithredol ac yn barod i gymryd rhan mewn trafodaethau.</a:t>
            </a:r>
            <a:br>
              <a:rPr lang="cy-GB" sz="1600" b="1" dirty="0"/>
            </a:br>
            <a:br>
              <a:rPr lang="cy-GB" sz="1600" b="1" dirty="0"/>
            </a:br>
            <a:r>
              <a:rPr lang="cy-GB" sz="1600" dirty="0"/>
              <a:t>Am gyfnod o ddwy flynedd yn y Chweched Dosbarth, fe gewch ryddid a chyfrifoldeb sylweddol, ond mewn fframwaith ddiogel o gefnogaeth a chanllaw.  Byddwch yn medru canfod eich diddordebau a chryfderau eich hun ac adeiladu arnynt trwy ganolbwyntio’n fanwl ar y pynciau rydych yn eu mwynhau. Croesewir eich ysgogiadau chi, fe’ch cydnabyddir fel arweinydd cymuned yr ysgol ac fe gewch gyfleoedd i ddatblygu eich sgiliau cymdeithasol ac arweinyddiaeth. </a:t>
            </a:r>
            <a:br>
              <a:rPr lang="cy-GB" sz="1600" dirty="0"/>
            </a:br>
            <a:br>
              <a:rPr lang="cy-GB" sz="1600" dirty="0"/>
            </a:br>
            <a:r>
              <a:rPr lang="cy-GB" sz="1600" dirty="0"/>
              <a:t>Yn gyffredinol, fe gewch fwy o ryddid a breintiau yn y Chweched Dosbarth. Ond, yn eu sgil fe ddaw cyfrifoldebau. Pa bynnag gwrs rydych yn dechrau arno, un o’r priodweddau mwyaf gwerthfawr y gallwch eu caffael yw hunan-ddisgyblaeth. Pan fyddwch yn gadael y Chweched Dosbarthj i gychwyn ar gyflogaeth neu addysg uwch byddwch yn gweld bod cryn sylw’n cael ei dalu i’r aeddfedrwydd hwn. Ni fydd cymwysterau’n unig yn dweud wrth bobl a ydych yn cyd-dynnu gyda phonl eraill, ydych chi’n dibynadwy ac yn medru gweithio fel tîm. Fyddan nhw ddim yn dweud a ydych yn aelod brwdfrydig neu ddiynni o gymdeithas. </a:t>
            </a:r>
            <a:r>
              <a:rPr lang="cy-GB" sz="1600" b="1" dirty="0"/>
              <a:t>Myfyrwyr gorau’r Chweched Dosbarth yw nid o reidrwydd y rhai clyfraf; ond y rheiny sy’n sylweddoli y bydd ymgysylltu’n llawn â phob agwedd o’r Chweched Dosbarth yn gwireddu eu talentau. </a:t>
            </a:r>
            <a:br>
              <a:rPr lang="cy-GB" sz="1600" b="1" dirty="0"/>
            </a:br>
            <a:br>
              <a:rPr lang="cy-GB" sz="1600" b="1" dirty="0"/>
            </a:br>
            <a:r>
              <a:rPr lang="cy-GB" sz="1600" dirty="0"/>
              <a:t>I raddau helaeth, mae cymeriad yr ysgol yn dibynnu ar ansawdd ei Chweched Dosbarth, a ddylai gymryd y blaen. Rydym yn gobeithio y byddwch yn chwarae eich rhan yn llawn, yn llwyddo yn eich cwrs dewisol, ac yn mwynhau eich amser yn y Chweched Dosbarth.</a:t>
            </a:r>
            <a:br>
              <a:rPr lang="cy-GB" sz="1600" dirty="0"/>
            </a:br>
            <a:br>
              <a:rPr lang="cy-GB" sz="1600" dirty="0"/>
            </a:br>
            <a:r>
              <a:rPr lang="cy-GB" sz="1600" b="1" dirty="0"/>
              <a:t>Mae’r Chweched Dosbarth yn gyfnod cyffrous, manteisiwch i’r eithaf arno!</a:t>
            </a:r>
            <a:br>
              <a:rPr lang="cy-GB" sz="1600" b="1" dirty="0"/>
            </a:br>
            <a:br>
              <a:rPr lang="cy-GB" sz="1600" b="1" dirty="0"/>
            </a:br>
            <a:br>
              <a:rPr lang="cy-GB" sz="1600" dirty="0"/>
            </a:br>
            <a:br>
              <a:rPr lang="cy-GB" dirty="0"/>
            </a:br>
            <a:r>
              <a:rPr lang="cy-GB" sz="1600" dirty="0"/>
              <a:t> 	</a:t>
            </a:r>
            <a:br>
              <a:rPr lang="cy-GB" sz="1600" dirty="0"/>
            </a:br>
            <a:br>
              <a:rPr lang="cy-GB" sz="1600" dirty="0"/>
            </a:br>
            <a:br>
              <a:rPr lang="cy-GB" dirty="0">
                <a:solidFill>
                  <a:srgbClr val="FF0000"/>
                </a:solidFill>
              </a:rPr>
            </a:br>
            <a:br>
              <a:rPr lang="en-GB" dirty="0">
                <a:solidFill>
                  <a:srgbClr val="FF0000"/>
                </a:solidFill>
              </a:rPr>
            </a:br>
            <a:br>
              <a:rPr lang="en-GB" dirty="0">
                <a:solidFill>
                  <a:srgbClr val="FF0000"/>
                </a:solidFill>
              </a:rPr>
            </a:br>
            <a:endParaRPr lang="en-GB" dirty="0">
              <a:solidFill>
                <a:srgbClr val="FF0000"/>
              </a:solidFill>
            </a:endParaRPr>
          </a:p>
        </p:txBody>
      </p:sp>
      <p:pic>
        <p:nvPicPr>
          <p:cNvPr id="11" name="Picture 10">
            <a:extLst>
              <a:ext uri="{FF2B5EF4-FFF2-40B4-BE49-F238E27FC236}">
                <a16:creationId xmlns:a16="http://schemas.microsoft.com/office/drawing/2014/main" id="{E0310A8C-217A-4317-BBF2-6A220E7C8F71}"/>
              </a:ext>
            </a:extLst>
          </p:cNvPr>
          <p:cNvPicPr>
            <a:picLocks noChangeAspect="1"/>
          </p:cNvPicPr>
          <p:nvPr/>
        </p:nvPicPr>
        <p:blipFill>
          <a:blip r:embed="rId2"/>
          <a:stretch>
            <a:fillRect/>
          </a:stretch>
        </p:blipFill>
        <p:spPr>
          <a:xfrm>
            <a:off x="308881" y="10604046"/>
            <a:ext cx="6222547" cy="1390650"/>
          </a:xfrm>
          <a:prstGeom prst="rect">
            <a:avLst/>
          </a:prstGeom>
        </p:spPr>
      </p:pic>
      <p:pic>
        <p:nvPicPr>
          <p:cNvPr id="4" name="Picture 3">
            <a:extLst>
              <a:ext uri="{FF2B5EF4-FFF2-40B4-BE49-F238E27FC236}">
                <a16:creationId xmlns:a16="http://schemas.microsoft.com/office/drawing/2014/main" id="{AB45D623-CFA8-41E0-88B2-57A5CEEEB1F3}"/>
              </a:ext>
            </a:extLst>
          </p:cNvPr>
          <p:cNvPicPr>
            <a:picLocks noChangeAspect="1"/>
          </p:cNvPicPr>
          <p:nvPr/>
        </p:nvPicPr>
        <p:blipFill>
          <a:blip r:embed="rId3"/>
          <a:stretch>
            <a:fillRect/>
          </a:stretch>
        </p:blipFill>
        <p:spPr>
          <a:xfrm>
            <a:off x="0" y="0"/>
            <a:ext cx="6843316" cy="968829"/>
          </a:xfrm>
          <a:prstGeom prst="rect">
            <a:avLst/>
          </a:prstGeom>
        </p:spPr>
      </p:pic>
      <p:sp>
        <p:nvSpPr>
          <p:cNvPr id="3" name="TextBox 2">
            <a:extLst>
              <a:ext uri="{FF2B5EF4-FFF2-40B4-BE49-F238E27FC236}">
                <a16:creationId xmlns:a16="http://schemas.microsoft.com/office/drawing/2014/main" id="{040B8863-0541-4AB5-ABEB-D7735B9D792A}"/>
              </a:ext>
            </a:extLst>
          </p:cNvPr>
          <p:cNvSpPr txBox="1"/>
          <p:nvPr/>
        </p:nvSpPr>
        <p:spPr>
          <a:xfrm>
            <a:off x="0" y="161248"/>
            <a:ext cx="4328716" cy="646331"/>
          </a:xfrm>
          <a:prstGeom prst="rect">
            <a:avLst/>
          </a:prstGeom>
          <a:solidFill>
            <a:srgbClr val="C00000"/>
          </a:solidFill>
        </p:spPr>
        <p:txBody>
          <a:bodyPr wrap="square" rtlCol="0">
            <a:spAutoFit/>
          </a:bodyPr>
          <a:lstStyle/>
          <a:p>
            <a:r>
              <a:rPr lang="cy-GB" sz="3600" b="1" dirty="0">
                <a:solidFill>
                  <a:schemeClr val="bg1"/>
                </a:solidFill>
              </a:rPr>
              <a:t>Disgwyliadau Ôl-16</a:t>
            </a:r>
          </a:p>
        </p:txBody>
      </p:sp>
      <p:sp>
        <p:nvSpPr>
          <p:cNvPr id="6" name="TextBox 5">
            <a:extLst>
              <a:ext uri="{FF2B5EF4-FFF2-40B4-BE49-F238E27FC236}">
                <a16:creationId xmlns:a16="http://schemas.microsoft.com/office/drawing/2014/main" id="{87C122CB-EA2F-E241-A74D-38C80F201E5E}"/>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86732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8830"/>
            <a:ext cx="6858000" cy="11223170"/>
          </a:xfrm>
          <a:solidFill>
            <a:schemeClr val="bg1"/>
          </a:solidFill>
        </p:spPr>
        <p:txBody>
          <a:bodyPr>
            <a:normAutofit fontScale="90000"/>
          </a:bodyPr>
          <a:lstStyle/>
          <a:p>
            <a:pPr hangingPunct="0"/>
            <a:br>
              <a:rPr lang="en-GB" sz="4000" dirty="0">
                <a:solidFill>
                  <a:srgbClr val="FF0000"/>
                </a:solidFill>
              </a:rPr>
            </a:br>
            <a:r>
              <a:rPr lang="cy-GB" sz="1800" b="1" dirty="0">
                <a:solidFill>
                  <a:srgbClr val="FF0000"/>
                </a:solidFill>
              </a:rPr>
              <a:t>Cynnydd, gollwng pynciau, rhagor o gyngor a chymorth, ac UCAS/Gyrfaoedd</a:t>
            </a:r>
            <a:br>
              <a:rPr lang="cy-GB" sz="1800" dirty="0"/>
            </a:br>
            <a:r>
              <a:rPr lang="cy-GB" sz="1800" dirty="0"/>
              <a:t>Os ydych yn ystyried newid cwrs, dylech drafod eich cynlluniau gyda’ch Arweinydd Cynnydd.  Nid ar hap y mae gwneud y math hwn o newid ac fe’ch cynghorir yn gryf i beidio â newid cwrs ar ôl 5 wythnos gyntaf y tymor gan y bydd rhaid dal i fyny â gormod o waith.  Dim ond os ydym yn gwbl fodlon eich bod wedi ystyried y materion i gyd dros newid pwnc, ac wedi trafod hyn gyda’ch rhieni, y cewch newid pwnc. Bydd rhaid i chi gwblhau ffurflen Newid/Gollwng Cwrs a bydd rhaid i’ch rhiant/gwarcheidwad ei lofnodi.  Mae’n hanfodol eich bod yn cwblhau’r ffurflen a’i dychwelyd at eich Arweinydd Cynnydd neu fe gewch anfoneb am gofrestriadau arholiad yn y pwnc hwnnw.</a:t>
            </a:r>
            <a:br>
              <a:rPr lang="cy-GB" sz="1800" dirty="0">
                <a:solidFill>
                  <a:srgbClr val="FF0000"/>
                </a:solidFill>
              </a:rPr>
            </a:br>
            <a:br>
              <a:rPr lang="cy-GB" sz="1800" b="1" dirty="0">
                <a:solidFill>
                  <a:srgbClr val="FF0000"/>
                </a:solidFill>
              </a:rPr>
            </a:br>
            <a:r>
              <a:rPr lang="cy-GB" sz="1800" b="1" dirty="0">
                <a:solidFill>
                  <a:srgbClr val="FF0000"/>
                </a:solidFill>
              </a:rPr>
              <a:t>Cynnydd a Monitro</a:t>
            </a:r>
            <a:br>
              <a:rPr lang="cy-GB" sz="1800" b="1" dirty="0">
                <a:solidFill>
                  <a:srgbClr val="FF0000"/>
                </a:solidFill>
              </a:rPr>
            </a:br>
            <a:r>
              <a:rPr lang="cy-GB" sz="1800" b="1" dirty="0"/>
              <a:t> Addysgir pynciau </a:t>
            </a:r>
            <a:r>
              <a:rPr lang="cy-GB" sz="1800" dirty="0"/>
              <a:t>ar y ddau gampws ac efallai bydd eich gwersi i gyd ar un campws ar gyfer pwnc, neu wedi eu rhannu. Mae Safon Uwch yn rhai trwm.  Disgwylir i chi fod yn bresennol yn y gwersi i gyd (4 awr yr wythnos i bob pwnc Safon Uwch) yn ogystal â chyflawni 4 awr ychwanegol yn astudio eich hunan ar gyfer pob pwnc Safon Uwch. Rhaid cyflwyno aseiniadau a gwaith a osodwyd yn brydlon ac i’r safon gofynnol.   Os, yn eithriadol iawn, y ceir problem gyda dyddiad cyflwyno, dylech weld yr athro pwnc perthnasol.  Gan eich bod yn astudio llai o bynciau, bydd gennych wersi ‘rhydd’. Yn anffodus, nid yw hyn yn golygu nad oes gennych ddim i’w wneud.  Os ydych yn teimlo eich bod wedi cyflawni’r gwaith, dylech ddefnyddio’r canllawiau astudio’n annibynnol sydd ar gael ar gyfer pob pwnc. Mae’r defnydd cywir o gyfnodau astudio preifat yn rhan hanfodol o reoli eich amser. Hawdd iawn yw gadael i’r cyfnodau hyn lithro heibio heb gyflawni unrhyw beth cadarnhaol. Dylid gwneud defnydd cynnil a synhwyrol o’r cyfleusterau cymdeithasol sydd ar gael yn y Bloc ac mae’r man TG ac ardal astudio’n fan i weithio mewn tawelwch!  </a:t>
            </a:r>
            <a:br>
              <a:rPr lang="cy-GB" sz="1800" dirty="0"/>
            </a:br>
            <a:r>
              <a:rPr lang="cy-GB" sz="1800" dirty="0"/>
              <a:t>Os ydych yn profi anawsterau, dylech ofyn ar unwaith am gyngor gan eich athro pwnc neu Bennaeth y Chweched Dosbarth neu’r Arweinydd Cynnydd. Mae cynnydd yn cael ei fonitro’n rheolaidd drwy’r cwrs. Yn ganolog i fonitro cynnydd a rhoi cyfeiriad yw’r system fentora a chynllunio gweithredu unigol. Fe’ch anogir i ystyried llwybrau gyrfaoedd posibl y dyfodol, ymchwilio gofynion o ran cymwysterau, sgiliau, a phrofiad, a dyfeisio strategaethau i’w caffael. Rydym yn credu y cyflawnir llwyddiant trwy gynnal partneriaeth rhyngddoch chi, eich rhieni, a’r ysgol. I’r perwyl hwn, rydym yn hysbysu rhieni am eich cynnydd trwy adroddiadau rheolaidd a Nosweithiau Rhieni. Mae cynnydd, presenoldeb, prydlondeb, agwedd, ac ymdrech yn cael eu monitro drwy’r cwrs a bydd eich Pennaeth Chweched Dosbarth neu Arweinydd Cynnydd yn ymdrin ag unrhyw bryderon. Os yw’r broblem yn ymwneud â threfnu eich gwaith, er enghraifft, gadael i bethau bentyrru, methu dyddiadau cyflwyno neu ddim yn gwneud defnydd effeithlon o’ch cyfnodau astudio, yna mae eich tiwtor dosbarth ar gael i’ch helpu. Daliwch ati i wirio TEAMS ac e-byst yn ddyddiol er mwyn cadw’n gyfredol â chyhoeddiadau hanfodol a digwyddiadau arfaethedig ar galendr yr ysgol. </a:t>
            </a:r>
            <a:br>
              <a:rPr lang="cy-GB" sz="1600" dirty="0"/>
            </a:br>
            <a:br>
              <a:rPr lang="cy-GB" sz="1600" dirty="0">
                <a:solidFill>
                  <a:srgbClr val="FF0000"/>
                </a:solidFill>
              </a:rPr>
            </a:br>
            <a:br>
              <a:rPr lang="cy-GB" sz="1600" dirty="0">
                <a:solidFill>
                  <a:srgbClr val="FF0000"/>
                </a:solidFill>
              </a:rPr>
            </a:br>
            <a:br>
              <a:rPr lang="cy-GB" dirty="0">
                <a:solidFill>
                  <a:srgbClr val="FF0000"/>
                </a:solidFill>
              </a:rPr>
            </a:br>
            <a:br>
              <a:rPr lang="cy-GB" dirty="0">
                <a:solidFill>
                  <a:srgbClr val="FF0000"/>
                </a:solidFill>
              </a:rPr>
            </a:br>
            <a:br>
              <a:rPr lang="cy-GB" dirty="0">
                <a:solidFill>
                  <a:srgbClr val="FF0000"/>
                </a:solidFill>
              </a:rPr>
            </a:br>
            <a:endParaRPr lang="cy-GB" dirty="0">
              <a:solidFill>
                <a:srgbClr val="FF0000"/>
              </a:solidFill>
            </a:endParaRPr>
          </a:p>
        </p:txBody>
      </p:sp>
      <p:pic>
        <p:nvPicPr>
          <p:cNvPr id="11" name="Picture 10">
            <a:extLst>
              <a:ext uri="{FF2B5EF4-FFF2-40B4-BE49-F238E27FC236}">
                <a16:creationId xmlns:a16="http://schemas.microsoft.com/office/drawing/2014/main" id="{21DE748C-D617-40DD-A2DB-F5EE1090B22E}"/>
              </a:ext>
            </a:extLst>
          </p:cNvPr>
          <p:cNvPicPr>
            <a:picLocks noChangeAspect="1"/>
          </p:cNvPicPr>
          <p:nvPr/>
        </p:nvPicPr>
        <p:blipFill>
          <a:blip r:embed="rId2"/>
          <a:stretch>
            <a:fillRect/>
          </a:stretch>
        </p:blipFill>
        <p:spPr>
          <a:xfrm>
            <a:off x="308882" y="10801350"/>
            <a:ext cx="6000750" cy="1390650"/>
          </a:xfrm>
          <a:prstGeom prst="rect">
            <a:avLst/>
          </a:prstGeom>
        </p:spPr>
      </p:pic>
      <p:pic>
        <p:nvPicPr>
          <p:cNvPr id="4" name="Picture 3">
            <a:extLst>
              <a:ext uri="{FF2B5EF4-FFF2-40B4-BE49-F238E27FC236}">
                <a16:creationId xmlns:a16="http://schemas.microsoft.com/office/drawing/2014/main" id="{FB00CE29-C909-4C1A-A06E-47AF9A661320}"/>
              </a:ext>
            </a:extLst>
          </p:cNvPr>
          <p:cNvPicPr>
            <a:picLocks noChangeAspect="1"/>
          </p:cNvPicPr>
          <p:nvPr/>
        </p:nvPicPr>
        <p:blipFill>
          <a:blip r:embed="rId3"/>
          <a:stretch>
            <a:fillRect/>
          </a:stretch>
        </p:blipFill>
        <p:spPr>
          <a:xfrm>
            <a:off x="-14684" y="0"/>
            <a:ext cx="6843316" cy="968829"/>
          </a:xfrm>
          <a:prstGeom prst="rect">
            <a:avLst/>
          </a:prstGeom>
        </p:spPr>
      </p:pic>
      <p:sp>
        <p:nvSpPr>
          <p:cNvPr id="3" name="TextBox 2">
            <a:extLst>
              <a:ext uri="{FF2B5EF4-FFF2-40B4-BE49-F238E27FC236}">
                <a16:creationId xmlns:a16="http://schemas.microsoft.com/office/drawing/2014/main" id="{9DC86F8D-8512-4D42-A48C-740025E66619}"/>
              </a:ext>
            </a:extLst>
          </p:cNvPr>
          <p:cNvSpPr txBox="1"/>
          <p:nvPr/>
        </p:nvSpPr>
        <p:spPr>
          <a:xfrm>
            <a:off x="-14684" y="128724"/>
            <a:ext cx="5974080" cy="523220"/>
          </a:xfrm>
          <a:prstGeom prst="rect">
            <a:avLst/>
          </a:prstGeom>
          <a:solidFill>
            <a:srgbClr val="C00000"/>
          </a:solidFill>
        </p:spPr>
        <p:txBody>
          <a:bodyPr wrap="square" rtlCol="0">
            <a:spAutoFit/>
          </a:bodyPr>
          <a:lstStyle/>
          <a:p>
            <a:r>
              <a:rPr lang="cy-GB" sz="2800" b="1" dirty="0">
                <a:solidFill>
                  <a:schemeClr val="bg1"/>
                </a:solidFill>
              </a:rPr>
              <a:t>Cefnogaeth yn y Chweched Dosbarth</a:t>
            </a:r>
          </a:p>
        </p:txBody>
      </p:sp>
      <p:sp>
        <p:nvSpPr>
          <p:cNvPr id="6" name="TextBox 5">
            <a:extLst>
              <a:ext uri="{FF2B5EF4-FFF2-40B4-BE49-F238E27FC236}">
                <a16:creationId xmlns:a16="http://schemas.microsoft.com/office/drawing/2014/main" id="{51BAF5ED-B865-0044-A7B8-CD4EAA480BE3}"/>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76640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671" y="1566616"/>
            <a:ext cx="6043749" cy="8648521"/>
          </a:xfrm>
          <a:prstGeom prst="rect">
            <a:avLst/>
          </a:prstGeom>
          <a:noFill/>
        </p:spPr>
        <p:txBody>
          <a:bodyPr wrap="square" rtlCol="0">
            <a:spAutoFit/>
          </a:bodyPr>
          <a:lstStyle/>
          <a:p>
            <a:pPr hangingPunct="0"/>
            <a:r>
              <a:rPr lang="cy-GB" sz="2400" b="1" dirty="0"/>
              <a:t>Cefnogaeth Cwrs</a:t>
            </a:r>
            <a:r>
              <a:rPr lang="cy-GB" b="1" dirty="0"/>
              <a:t>: Bydd myfyriwr yn cael ei roi ar gefnogaeth cwrs os yw athro pwnc yn codi pryder ynglŷn â chynnydd.</a:t>
            </a:r>
          </a:p>
          <a:p>
            <a:pPr hangingPunct="0"/>
            <a:endParaRPr lang="cy-GB" sz="1600" dirty="0"/>
          </a:p>
          <a:p>
            <a:pPr hangingPunct="0"/>
            <a:r>
              <a:rPr lang="cy-GB" sz="1600" dirty="0"/>
              <a:t>Yn gyntaf:  Mae’r athro pwnc yn codi’r pryder gyda’r myfyriwr a chytunir ar ymyriad / cefnogaeth a chaiff cynnydd ei fonitro am bythefnos. Bydd yn rhoi gwybod i Bennaeth y Chweched Dosbarth / AC. </a:t>
            </a:r>
          </a:p>
          <a:p>
            <a:pPr hangingPunct="0"/>
            <a:endParaRPr lang="cy-GB" sz="1600" dirty="0"/>
          </a:p>
          <a:p>
            <a:pPr hangingPunct="0"/>
            <a:endParaRPr lang="cy-GB" sz="1600" dirty="0"/>
          </a:p>
          <a:p>
            <a:pPr hangingPunct="0"/>
            <a:r>
              <a:rPr lang="cy-GB" sz="1600" dirty="0"/>
              <a:t>Ail bwynt gweithredu:  Os yw’r pryder ynglŷn â chynnydd yn parhau, bydd yr arthrop pwnc nawr yn cynnwys cefnogaeth PA, ymyriad a chytunir ar gefnogaeth a chaiff y cynnydd ei fonitro am bythefnos. Bydd y cyswllt cyntaf gyda’r cartref yn digwydd er mwyn sôn am y pryder. Bydd yn rhoi gwybod i Bennaeth y Chweched Dosbarth / AC.</a:t>
            </a:r>
          </a:p>
          <a:p>
            <a:pPr hangingPunct="0"/>
            <a:endParaRPr lang="cy-GB" sz="1600" dirty="0"/>
          </a:p>
          <a:p>
            <a:pPr hangingPunct="0"/>
            <a:endParaRPr lang="cy-GB" sz="1600" dirty="0"/>
          </a:p>
          <a:p>
            <a:pPr hangingPunct="0"/>
            <a:r>
              <a:rPr lang="cy-GB" sz="1600" dirty="0"/>
              <a:t>Trydydd pwynt gweithredu:  Pryderon yn parhau, atgyfeirio i’r PC / AC. Y myfyriwr yn cyfarfod yr Arweinydd Cynnydd i drafod pryderon am gynnydd gan gynnwys adborth yr athro pwnc a PA i benderfynu ar y cam gweithredu cytunedig gorau a monitro cynnydd am bythefnos.</a:t>
            </a:r>
          </a:p>
          <a:p>
            <a:pPr hangingPunct="0"/>
            <a:endParaRPr lang="cy-GB" sz="1600" dirty="0"/>
          </a:p>
          <a:p>
            <a:pPr hangingPunct="0"/>
            <a:endParaRPr lang="cy-GB" sz="1600" dirty="0"/>
          </a:p>
          <a:p>
            <a:pPr hangingPunct="0"/>
            <a:r>
              <a:rPr lang="cy-GB" sz="1600" dirty="0"/>
              <a:t>Pedwerydd pwynt gweithredu: Os yw’r pryderon yn parhau, bydd yr Arweinydd Cynnydd neu Bennaeth y Chweched Dosbarth (a lle’n bosibl PA / athro pwnc) yn cyfarfod y myfyriwr a’r rhieni i drafod y cynnydd a phryderon a phenderfynu ar gam gweithredu cytunedig wrth symud ymlaen a monitro hyn.  </a:t>
            </a:r>
          </a:p>
          <a:p>
            <a:pPr hangingPunct="0"/>
            <a:endParaRPr lang="cy-GB" sz="1600" dirty="0"/>
          </a:p>
          <a:p>
            <a:pPr hangingPunct="0"/>
            <a:endParaRPr lang="cy-GB" sz="1600" dirty="0"/>
          </a:p>
          <a:p>
            <a:pPr hangingPunct="0"/>
            <a:endParaRPr lang="cy-GB" sz="1600" dirty="0"/>
          </a:p>
          <a:p>
            <a:pPr hangingPunct="0"/>
            <a:endParaRPr lang="cy-GB" sz="1600" dirty="0"/>
          </a:p>
          <a:p>
            <a:pPr hangingPunct="0"/>
            <a:r>
              <a:rPr lang="en-GB" sz="1600" dirty="0"/>
              <a:t> </a:t>
            </a:r>
          </a:p>
        </p:txBody>
      </p:sp>
      <p:sp>
        <p:nvSpPr>
          <p:cNvPr id="4" name="TextBox 3"/>
          <p:cNvSpPr txBox="1"/>
          <p:nvPr/>
        </p:nvSpPr>
        <p:spPr>
          <a:xfrm>
            <a:off x="126866" y="9051760"/>
            <a:ext cx="2772002" cy="923330"/>
          </a:xfrm>
          <a:prstGeom prst="rect">
            <a:avLst/>
          </a:prstGeom>
          <a:noFill/>
          <a:ln w="3175">
            <a:solidFill>
              <a:schemeClr val="tx1"/>
            </a:solidFill>
          </a:ln>
        </p:spPr>
        <p:txBody>
          <a:bodyPr wrap="square" rtlCol="0">
            <a:spAutoFit/>
          </a:bodyPr>
          <a:lstStyle/>
          <a:p>
            <a:pPr algn="ctr"/>
            <a:r>
              <a:rPr lang="cy-GB" dirty="0"/>
              <a:t>Myfyriwr yn gwella.</a:t>
            </a:r>
          </a:p>
          <a:p>
            <a:pPr algn="ctr"/>
            <a:r>
              <a:rPr lang="cy-GB" dirty="0"/>
              <a:t>Tynnu’r myfyriwr o’r Cefnogaeth Cwrs</a:t>
            </a:r>
          </a:p>
        </p:txBody>
      </p:sp>
      <p:sp>
        <p:nvSpPr>
          <p:cNvPr id="9" name="TextBox 8"/>
          <p:cNvSpPr txBox="1"/>
          <p:nvPr/>
        </p:nvSpPr>
        <p:spPr>
          <a:xfrm>
            <a:off x="3421658" y="9051760"/>
            <a:ext cx="3062514" cy="1477328"/>
          </a:xfrm>
          <a:prstGeom prst="rect">
            <a:avLst/>
          </a:prstGeom>
          <a:noFill/>
          <a:ln w="3175">
            <a:solidFill>
              <a:schemeClr val="tx1"/>
            </a:solidFill>
          </a:ln>
        </p:spPr>
        <p:txBody>
          <a:bodyPr wrap="square" rtlCol="0">
            <a:spAutoFit/>
          </a:bodyPr>
          <a:lstStyle/>
          <a:p>
            <a:pPr algn="ctr"/>
            <a:r>
              <a:rPr lang="cy-GB" dirty="0"/>
              <a:t>Atgyfeirio i’r UDA</a:t>
            </a:r>
          </a:p>
          <a:p>
            <a:pPr algn="ctr"/>
            <a:r>
              <a:rPr lang="cy-GB" dirty="0"/>
              <a:t>Cyfarfod â Phennaeth y Chweched Dosbarth. Tynnu o’r cwrs o bosibl, yn dibynnu ar amgylchiadau. </a:t>
            </a:r>
          </a:p>
        </p:txBody>
      </p:sp>
      <p:cxnSp>
        <p:nvCxnSpPr>
          <p:cNvPr id="10" name="Straight Arrow Connector 9"/>
          <p:cNvCxnSpPr/>
          <p:nvPr/>
        </p:nvCxnSpPr>
        <p:spPr>
          <a:xfrm>
            <a:off x="3361506" y="2350770"/>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41913" y="3765188"/>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41913" y="5454486"/>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44627" y="6938993"/>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086024" y="8557081"/>
            <a:ext cx="399142"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4286" y="8445482"/>
            <a:ext cx="395514" cy="45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6F27F05-2F21-4073-BBEB-36A8A8B0AC3F}"/>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17" name="Picture 16">
            <a:extLst>
              <a:ext uri="{FF2B5EF4-FFF2-40B4-BE49-F238E27FC236}">
                <a16:creationId xmlns:a16="http://schemas.microsoft.com/office/drawing/2014/main" id="{C0031E6E-4F86-43D2-9D57-4B4CD97C6901}"/>
              </a:ext>
            </a:extLst>
          </p:cNvPr>
          <p:cNvPicPr>
            <a:picLocks noChangeAspect="1"/>
          </p:cNvPicPr>
          <p:nvPr/>
        </p:nvPicPr>
        <p:blipFill>
          <a:blip r:embed="rId3"/>
          <a:stretch>
            <a:fillRect/>
          </a:stretch>
        </p:blipFill>
        <p:spPr>
          <a:xfrm>
            <a:off x="0" y="0"/>
            <a:ext cx="6843316" cy="968829"/>
          </a:xfrm>
          <a:prstGeom prst="rect">
            <a:avLst/>
          </a:prstGeom>
        </p:spPr>
      </p:pic>
      <p:sp>
        <p:nvSpPr>
          <p:cNvPr id="18" name="TextBox 17">
            <a:extLst>
              <a:ext uri="{FF2B5EF4-FFF2-40B4-BE49-F238E27FC236}">
                <a16:creationId xmlns:a16="http://schemas.microsoft.com/office/drawing/2014/main" id="{CB3A26E7-AA6E-48F7-A078-882977F9F63D}"/>
              </a:ext>
            </a:extLst>
          </p:cNvPr>
          <p:cNvSpPr txBox="1"/>
          <p:nvPr/>
        </p:nvSpPr>
        <p:spPr>
          <a:xfrm>
            <a:off x="0" y="197304"/>
            <a:ext cx="5715000" cy="523220"/>
          </a:xfrm>
          <a:prstGeom prst="rect">
            <a:avLst/>
          </a:prstGeom>
          <a:solidFill>
            <a:srgbClr val="C00000"/>
          </a:solidFill>
        </p:spPr>
        <p:txBody>
          <a:bodyPr wrap="square" rtlCol="0">
            <a:spAutoFit/>
          </a:bodyPr>
          <a:lstStyle/>
          <a:p>
            <a:r>
              <a:rPr lang="cy-GB" sz="2800" b="1" dirty="0">
                <a:solidFill>
                  <a:schemeClr val="bg1"/>
                </a:solidFill>
              </a:rPr>
              <a:t>Cefnogaeth yn y Chweched Dosbarth</a:t>
            </a:r>
          </a:p>
        </p:txBody>
      </p:sp>
      <p:sp>
        <p:nvSpPr>
          <p:cNvPr id="21" name="TextBox 20">
            <a:extLst>
              <a:ext uri="{FF2B5EF4-FFF2-40B4-BE49-F238E27FC236}">
                <a16:creationId xmlns:a16="http://schemas.microsoft.com/office/drawing/2014/main" id="{F2F9A50D-DADD-C040-B9B6-E82647624131}"/>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410093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F74B9-3499-4CE8-9D61-751A3F5297B2}"/>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0D09D3E0-99AF-45D5-8DCD-EBE7559B0CC4}"/>
              </a:ext>
            </a:extLst>
          </p:cNvPr>
          <p:cNvPicPr>
            <a:picLocks noChangeAspect="1"/>
          </p:cNvPicPr>
          <p:nvPr/>
        </p:nvPicPr>
        <p:blipFill>
          <a:blip r:embed="rId3"/>
          <a:stretch>
            <a:fillRect/>
          </a:stretch>
        </p:blipFill>
        <p:spPr>
          <a:xfrm>
            <a:off x="0" y="0"/>
            <a:ext cx="6843316" cy="968829"/>
          </a:xfrm>
          <a:prstGeom prst="rect">
            <a:avLst/>
          </a:prstGeom>
        </p:spPr>
      </p:pic>
      <p:sp>
        <p:nvSpPr>
          <p:cNvPr id="7" name="TextBox 6">
            <a:extLst>
              <a:ext uri="{FF2B5EF4-FFF2-40B4-BE49-F238E27FC236}">
                <a16:creationId xmlns:a16="http://schemas.microsoft.com/office/drawing/2014/main" id="{2E16525D-D349-418F-B886-87AFA536DD37}"/>
              </a:ext>
            </a:extLst>
          </p:cNvPr>
          <p:cNvSpPr txBox="1"/>
          <p:nvPr/>
        </p:nvSpPr>
        <p:spPr>
          <a:xfrm>
            <a:off x="0" y="161248"/>
            <a:ext cx="4288971" cy="523220"/>
          </a:xfrm>
          <a:prstGeom prst="rect">
            <a:avLst/>
          </a:prstGeom>
          <a:solidFill>
            <a:srgbClr val="C00000"/>
          </a:solidFill>
        </p:spPr>
        <p:txBody>
          <a:bodyPr wrap="square" rtlCol="0">
            <a:spAutoFit/>
          </a:bodyPr>
          <a:lstStyle/>
          <a:p>
            <a:r>
              <a:rPr lang="cy-GB" sz="2800" b="1" dirty="0">
                <a:solidFill>
                  <a:schemeClr val="bg1"/>
                </a:solidFill>
              </a:rPr>
              <a:t>Presenoldeb a Phrydlondeb</a:t>
            </a:r>
          </a:p>
        </p:txBody>
      </p:sp>
      <p:pic>
        <p:nvPicPr>
          <p:cNvPr id="8" name="Picture 7">
            <a:extLst>
              <a:ext uri="{FF2B5EF4-FFF2-40B4-BE49-F238E27FC236}">
                <a16:creationId xmlns:a16="http://schemas.microsoft.com/office/drawing/2014/main" id="{B3B00F2A-C73A-47A7-A40C-5B6E4BEA8B74}"/>
              </a:ext>
            </a:extLst>
          </p:cNvPr>
          <p:cNvPicPr>
            <a:picLocks noChangeAspect="1"/>
          </p:cNvPicPr>
          <p:nvPr/>
        </p:nvPicPr>
        <p:blipFill>
          <a:blip r:embed="rId4"/>
          <a:stretch>
            <a:fillRect/>
          </a:stretch>
        </p:blipFill>
        <p:spPr>
          <a:xfrm>
            <a:off x="26937" y="978166"/>
            <a:ext cx="6712687" cy="9632380"/>
          </a:xfrm>
          <a:prstGeom prst="rect">
            <a:avLst/>
          </a:prstGeom>
        </p:spPr>
      </p:pic>
      <p:sp>
        <p:nvSpPr>
          <p:cNvPr id="6" name="TextBox 5">
            <a:extLst>
              <a:ext uri="{FF2B5EF4-FFF2-40B4-BE49-F238E27FC236}">
                <a16:creationId xmlns:a16="http://schemas.microsoft.com/office/drawing/2014/main" id="{DC7824EF-C279-4D45-A358-6DD1FBFD96D0}"/>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5" name="TextBox 4">
            <a:extLst>
              <a:ext uri="{FF2B5EF4-FFF2-40B4-BE49-F238E27FC236}">
                <a16:creationId xmlns:a16="http://schemas.microsoft.com/office/drawing/2014/main" id="{9E0DEEF0-5F58-AA4A-883D-1600C2329B51}"/>
              </a:ext>
            </a:extLst>
          </p:cNvPr>
          <p:cNvSpPr txBox="1"/>
          <p:nvPr/>
        </p:nvSpPr>
        <p:spPr>
          <a:xfrm>
            <a:off x="72656" y="968829"/>
            <a:ext cx="6640564" cy="954107"/>
          </a:xfrm>
          <a:prstGeom prst="rect">
            <a:avLst/>
          </a:prstGeom>
          <a:solidFill>
            <a:schemeClr val="accent1">
              <a:lumMod val="75000"/>
            </a:schemeClr>
          </a:solidFill>
        </p:spPr>
        <p:txBody>
          <a:bodyPr wrap="square" rtlCol="0">
            <a:spAutoFit/>
          </a:bodyPr>
          <a:lstStyle/>
          <a:p>
            <a:r>
              <a:rPr lang="cy-GB" sz="2800" b="1" dirty="0">
                <a:solidFill>
                  <a:schemeClr val="bg1"/>
                </a:solidFill>
              </a:rPr>
              <a:t>Mae Presenoldeb a </a:t>
            </a:r>
          </a:p>
          <a:p>
            <a:r>
              <a:rPr lang="cy-GB" sz="2800" b="1" dirty="0">
                <a:solidFill>
                  <a:schemeClr val="bg1"/>
                </a:solidFill>
              </a:rPr>
              <a:t>Phrydlondeb yn bwysig</a:t>
            </a:r>
          </a:p>
        </p:txBody>
      </p:sp>
      <p:sp>
        <p:nvSpPr>
          <p:cNvPr id="9" name="TextBox 8">
            <a:extLst>
              <a:ext uri="{FF2B5EF4-FFF2-40B4-BE49-F238E27FC236}">
                <a16:creationId xmlns:a16="http://schemas.microsoft.com/office/drawing/2014/main" id="{681A0D7C-68F6-2B4A-A797-2073749A8DA6}"/>
              </a:ext>
            </a:extLst>
          </p:cNvPr>
          <p:cNvSpPr txBox="1"/>
          <p:nvPr/>
        </p:nvSpPr>
        <p:spPr>
          <a:xfrm>
            <a:off x="2133600" y="1892544"/>
            <a:ext cx="4608607" cy="338554"/>
          </a:xfrm>
          <a:prstGeom prst="rect">
            <a:avLst/>
          </a:prstGeom>
          <a:solidFill>
            <a:schemeClr val="bg1"/>
          </a:solidFill>
        </p:spPr>
        <p:txBody>
          <a:bodyPr wrap="square" rtlCol="0">
            <a:spAutoFit/>
          </a:bodyPr>
          <a:lstStyle/>
          <a:p>
            <a:r>
              <a:rPr lang="cy-GB" sz="1600" dirty="0">
                <a:solidFill>
                  <a:schemeClr val="tx2"/>
                </a:solidFill>
              </a:rPr>
              <a:t>185 diwrnod di-dymor </a:t>
            </a:r>
            <a:r>
              <a:rPr lang="cy-GB" sz="1400" dirty="0">
                <a:solidFill>
                  <a:schemeClr val="tx2"/>
                </a:solidFill>
              </a:rPr>
              <a:t>ar gyfer ymrwymiadau personol </a:t>
            </a:r>
          </a:p>
        </p:txBody>
      </p:sp>
      <p:sp>
        <p:nvSpPr>
          <p:cNvPr id="10" name="TextBox 9">
            <a:extLst>
              <a:ext uri="{FF2B5EF4-FFF2-40B4-BE49-F238E27FC236}">
                <a16:creationId xmlns:a16="http://schemas.microsoft.com/office/drawing/2014/main" id="{866BFD2E-DB85-C241-9D80-BBD845F32C51}"/>
              </a:ext>
            </a:extLst>
          </p:cNvPr>
          <p:cNvSpPr txBox="1"/>
          <p:nvPr/>
        </p:nvSpPr>
        <p:spPr>
          <a:xfrm>
            <a:off x="213360" y="5117247"/>
            <a:ext cx="6416040" cy="276999"/>
          </a:xfrm>
          <a:prstGeom prst="rect">
            <a:avLst/>
          </a:prstGeom>
          <a:solidFill>
            <a:schemeClr val="bg1"/>
          </a:solidFill>
        </p:spPr>
        <p:txBody>
          <a:bodyPr wrap="square" rtlCol="0">
            <a:spAutoFit/>
          </a:bodyPr>
          <a:lstStyle/>
          <a:p>
            <a:r>
              <a:rPr lang="cy-GB" sz="1200" dirty="0">
                <a:solidFill>
                  <a:schemeClr val="tx2"/>
                </a:solidFill>
              </a:rPr>
              <a:t>Presenoldeb         Presenoldeb          </a:t>
            </a:r>
            <a:r>
              <a:rPr lang="cy-GB" sz="1200" dirty="0">
                <a:solidFill>
                  <a:srgbClr val="C00000"/>
                </a:solidFill>
              </a:rPr>
              <a:t>Presenoldeb         Presenoldeb        Presenoldeb        Presenoldeb</a:t>
            </a:r>
            <a:endParaRPr lang="cy-GB" sz="1200" dirty="0">
              <a:solidFill>
                <a:schemeClr val="tx2"/>
              </a:solidFill>
            </a:endParaRPr>
          </a:p>
        </p:txBody>
      </p:sp>
      <p:sp>
        <p:nvSpPr>
          <p:cNvPr id="11" name="TextBox 10">
            <a:extLst>
              <a:ext uri="{FF2B5EF4-FFF2-40B4-BE49-F238E27FC236}">
                <a16:creationId xmlns:a16="http://schemas.microsoft.com/office/drawing/2014/main" id="{0C6DEE87-3DAE-934F-A373-BE9C0F149E58}"/>
              </a:ext>
            </a:extLst>
          </p:cNvPr>
          <p:cNvSpPr txBox="1"/>
          <p:nvPr/>
        </p:nvSpPr>
        <p:spPr>
          <a:xfrm>
            <a:off x="179336" y="5412076"/>
            <a:ext cx="2042160" cy="307777"/>
          </a:xfrm>
          <a:prstGeom prst="rect">
            <a:avLst/>
          </a:prstGeom>
          <a:solidFill>
            <a:schemeClr val="bg1">
              <a:lumMod val="75000"/>
            </a:schemeClr>
          </a:solidFill>
        </p:spPr>
        <p:txBody>
          <a:bodyPr wrap="square" rtlCol="0">
            <a:spAutoFit/>
          </a:bodyPr>
          <a:lstStyle/>
          <a:p>
            <a:r>
              <a:rPr lang="cy-GB" sz="1400" dirty="0">
                <a:solidFill>
                  <a:schemeClr val="tx2"/>
                </a:solidFill>
              </a:rPr>
              <a:t>Siawns orau i lwyddo</a:t>
            </a:r>
          </a:p>
        </p:txBody>
      </p:sp>
      <p:sp>
        <p:nvSpPr>
          <p:cNvPr id="12" name="TextBox 11">
            <a:extLst>
              <a:ext uri="{FF2B5EF4-FFF2-40B4-BE49-F238E27FC236}">
                <a16:creationId xmlns:a16="http://schemas.microsoft.com/office/drawing/2014/main" id="{0AB4CB78-87A0-E54A-B302-D56157C5DE81}"/>
              </a:ext>
            </a:extLst>
          </p:cNvPr>
          <p:cNvSpPr txBox="1"/>
          <p:nvPr/>
        </p:nvSpPr>
        <p:spPr>
          <a:xfrm>
            <a:off x="2328176" y="5394246"/>
            <a:ext cx="2042160" cy="307777"/>
          </a:xfrm>
          <a:prstGeom prst="rect">
            <a:avLst/>
          </a:prstGeom>
          <a:solidFill>
            <a:schemeClr val="bg1">
              <a:lumMod val="75000"/>
            </a:schemeClr>
          </a:solidFill>
        </p:spPr>
        <p:txBody>
          <a:bodyPr wrap="square" rtlCol="0">
            <a:spAutoFit/>
          </a:bodyPr>
          <a:lstStyle/>
          <a:p>
            <a:r>
              <a:rPr lang="cy-GB" sz="1400" dirty="0">
                <a:solidFill>
                  <a:schemeClr val="tx2"/>
                </a:solidFill>
              </a:rPr>
              <a:t>Llai o siawns i lwyddo</a:t>
            </a:r>
          </a:p>
        </p:txBody>
      </p:sp>
      <p:sp>
        <p:nvSpPr>
          <p:cNvPr id="13" name="TextBox 12">
            <a:extLst>
              <a:ext uri="{FF2B5EF4-FFF2-40B4-BE49-F238E27FC236}">
                <a16:creationId xmlns:a16="http://schemas.microsoft.com/office/drawing/2014/main" id="{35DFBDD5-D2FA-0249-A76D-774DEFD701A6}"/>
              </a:ext>
            </a:extLst>
          </p:cNvPr>
          <p:cNvSpPr txBox="1"/>
          <p:nvPr/>
        </p:nvSpPr>
        <p:spPr>
          <a:xfrm>
            <a:off x="4511040" y="5347632"/>
            <a:ext cx="2259064" cy="430887"/>
          </a:xfrm>
          <a:prstGeom prst="rect">
            <a:avLst/>
          </a:prstGeom>
          <a:solidFill>
            <a:schemeClr val="bg1">
              <a:lumMod val="75000"/>
            </a:schemeClr>
          </a:solidFill>
        </p:spPr>
        <p:txBody>
          <a:bodyPr wrap="square" rtlCol="0">
            <a:spAutoFit/>
          </a:bodyPr>
          <a:lstStyle/>
          <a:p>
            <a:r>
              <a:rPr lang="cy-GB" sz="1050" dirty="0">
                <a:solidFill>
                  <a:schemeClr val="tx2"/>
                </a:solidFill>
              </a:rPr>
              <a:t>Effaith ddifriol ar addysg a llai o gyfleoedd bywyd</a:t>
            </a:r>
          </a:p>
        </p:txBody>
      </p:sp>
      <p:sp>
        <p:nvSpPr>
          <p:cNvPr id="14" name="TextBox 13">
            <a:extLst>
              <a:ext uri="{FF2B5EF4-FFF2-40B4-BE49-F238E27FC236}">
                <a16:creationId xmlns:a16="http://schemas.microsoft.com/office/drawing/2014/main" id="{1E9770F5-CE1A-C541-88F1-A9E013497FC7}"/>
              </a:ext>
            </a:extLst>
          </p:cNvPr>
          <p:cNvSpPr txBox="1"/>
          <p:nvPr/>
        </p:nvSpPr>
        <p:spPr>
          <a:xfrm>
            <a:off x="213360" y="5412076"/>
            <a:ext cx="2042160" cy="307777"/>
          </a:xfrm>
          <a:prstGeom prst="rect">
            <a:avLst/>
          </a:prstGeom>
          <a:solidFill>
            <a:schemeClr val="bg1">
              <a:lumMod val="75000"/>
            </a:schemeClr>
          </a:solidFill>
        </p:spPr>
        <p:txBody>
          <a:bodyPr wrap="square" rtlCol="0">
            <a:spAutoFit/>
          </a:bodyPr>
          <a:lstStyle/>
          <a:p>
            <a:r>
              <a:rPr lang="cy-GB" sz="1400" dirty="0">
                <a:solidFill>
                  <a:schemeClr val="tx2"/>
                </a:solidFill>
              </a:rPr>
              <a:t>Siawns orau i lwyddo</a:t>
            </a:r>
          </a:p>
        </p:txBody>
      </p:sp>
      <p:sp>
        <p:nvSpPr>
          <p:cNvPr id="15" name="TextBox 14">
            <a:extLst>
              <a:ext uri="{FF2B5EF4-FFF2-40B4-BE49-F238E27FC236}">
                <a16:creationId xmlns:a16="http://schemas.microsoft.com/office/drawing/2014/main" id="{2572DDFB-4653-8A4A-A3EA-E9ABB31EB48D}"/>
              </a:ext>
            </a:extLst>
          </p:cNvPr>
          <p:cNvSpPr txBox="1"/>
          <p:nvPr/>
        </p:nvSpPr>
        <p:spPr>
          <a:xfrm>
            <a:off x="308882" y="2306815"/>
            <a:ext cx="1009378" cy="461665"/>
          </a:xfrm>
          <a:prstGeom prst="rect">
            <a:avLst/>
          </a:prstGeom>
          <a:solidFill>
            <a:schemeClr val="accent6"/>
          </a:solidFill>
        </p:spPr>
        <p:txBody>
          <a:bodyPr wrap="square" rtlCol="0">
            <a:spAutoFit/>
          </a:bodyPr>
          <a:lstStyle/>
          <a:p>
            <a:r>
              <a:rPr lang="cy-GB" sz="1200" dirty="0">
                <a:solidFill>
                  <a:srgbClr val="FFC000"/>
                </a:solidFill>
              </a:rPr>
              <a:t>0 diwrnod yn absennol</a:t>
            </a:r>
          </a:p>
        </p:txBody>
      </p:sp>
      <p:sp>
        <p:nvSpPr>
          <p:cNvPr id="16" name="TextBox 15">
            <a:extLst>
              <a:ext uri="{FF2B5EF4-FFF2-40B4-BE49-F238E27FC236}">
                <a16:creationId xmlns:a16="http://schemas.microsoft.com/office/drawing/2014/main" id="{95B73B24-EEF9-2D4D-AB50-541639A711C6}"/>
              </a:ext>
            </a:extLst>
          </p:cNvPr>
          <p:cNvSpPr txBox="1"/>
          <p:nvPr/>
        </p:nvSpPr>
        <p:spPr>
          <a:xfrm rot="16678810">
            <a:off x="1054115" y="3293516"/>
            <a:ext cx="1405618" cy="646331"/>
          </a:xfrm>
          <a:prstGeom prst="rect">
            <a:avLst/>
          </a:prstGeom>
          <a:solidFill>
            <a:schemeClr val="accent6"/>
          </a:solidFill>
        </p:spPr>
        <p:txBody>
          <a:bodyPr wrap="square" rtlCol="0">
            <a:spAutoFit/>
          </a:bodyPr>
          <a:lstStyle/>
          <a:p>
            <a:r>
              <a:rPr lang="cy-GB" sz="1200" dirty="0">
                <a:solidFill>
                  <a:schemeClr val="bg1">
                    <a:lumMod val="95000"/>
                  </a:schemeClr>
                </a:solidFill>
              </a:rPr>
              <a:t>Diwrnodau yn  y Chweched Dosbarth</a:t>
            </a:r>
          </a:p>
        </p:txBody>
      </p:sp>
      <p:sp>
        <p:nvSpPr>
          <p:cNvPr id="17" name="TextBox 16">
            <a:extLst>
              <a:ext uri="{FF2B5EF4-FFF2-40B4-BE49-F238E27FC236}">
                <a16:creationId xmlns:a16="http://schemas.microsoft.com/office/drawing/2014/main" id="{FE116050-4E16-0743-810F-4FDA59184B2C}"/>
              </a:ext>
            </a:extLst>
          </p:cNvPr>
          <p:cNvSpPr txBox="1"/>
          <p:nvPr/>
        </p:nvSpPr>
        <p:spPr>
          <a:xfrm>
            <a:off x="1405687" y="2314623"/>
            <a:ext cx="1009378" cy="461665"/>
          </a:xfrm>
          <a:prstGeom prst="rect">
            <a:avLst/>
          </a:prstGeom>
          <a:solidFill>
            <a:srgbClr val="92D050"/>
          </a:solidFill>
        </p:spPr>
        <p:txBody>
          <a:bodyPr wrap="square" rtlCol="0">
            <a:spAutoFit/>
          </a:bodyPr>
          <a:lstStyle/>
          <a:p>
            <a:r>
              <a:rPr lang="cy-GB" sz="1200" dirty="0">
                <a:solidFill>
                  <a:srgbClr val="FFC000"/>
                </a:solidFill>
              </a:rPr>
              <a:t>10 diwrnod yn absennol</a:t>
            </a:r>
          </a:p>
        </p:txBody>
      </p:sp>
      <p:sp>
        <p:nvSpPr>
          <p:cNvPr id="18" name="TextBox 17">
            <a:extLst>
              <a:ext uri="{FF2B5EF4-FFF2-40B4-BE49-F238E27FC236}">
                <a16:creationId xmlns:a16="http://schemas.microsoft.com/office/drawing/2014/main" id="{4E9D5321-D2F4-DD4A-A841-B60E4F2E3FF2}"/>
              </a:ext>
            </a:extLst>
          </p:cNvPr>
          <p:cNvSpPr txBox="1"/>
          <p:nvPr/>
        </p:nvSpPr>
        <p:spPr>
          <a:xfrm>
            <a:off x="2460311" y="2336634"/>
            <a:ext cx="1009378" cy="461665"/>
          </a:xfrm>
          <a:prstGeom prst="rect">
            <a:avLst/>
          </a:prstGeom>
          <a:solidFill>
            <a:schemeClr val="accent4"/>
          </a:solidFill>
        </p:spPr>
        <p:txBody>
          <a:bodyPr wrap="square" rtlCol="0">
            <a:spAutoFit/>
          </a:bodyPr>
          <a:lstStyle/>
          <a:p>
            <a:r>
              <a:rPr lang="cy-GB" sz="1200" dirty="0">
                <a:solidFill>
                  <a:srgbClr val="002060"/>
                </a:solidFill>
              </a:rPr>
              <a:t>19 diwrnod yn absennol</a:t>
            </a:r>
          </a:p>
        </p:txBody>
      </p:sp>
      <p:sp>
        <p:nvSpPr>
          <p:cNvPr id="19" name="TextBox 18">
            <a:extLst>
              <a:ext uri="{FF2B5EF4-FFF2-40B4-BE49-F238E27FC236}">
                <a16:creationId xmlns:a16="http://schemas.microsoft.com/office/drawing/2014/main" id="{78A8DD21-AFCE-3845-9065-D7D668C8414A}"/>
              </a:ext>
            </a:extLst>
          </p:cNvPr>
          <p:cNvSpPr txBox="1"/>
          <p:nvPr/>
        </p:nvSpPr>
        <p:spPr>
          <a:xfrm>
            <a:off x="3621816" y="2309198"/>
            <a:ext cx="1009378" cy="461665"/>
          </a:xfrm>
          <a:prstGeom prst="rect">
            <a:avLst/>
          </a:prstGeom>
          <a:solidFill>
            <a:schemeClr val="accent2"/>
          </a:solidFill>
        </p:spPr>
        <p:txBody>
          <a:bodyPr wrap="square" rtlCol="0">
            <a:spAutoFit/>
          </a:bodyPr>
          <a:lstStyle/>
          <a:p>
            <a:r>
              <a:rPr lang="cy-GB" sz="1200" dirty="0">
                <a:solidFill>
                  <a:srgbClr val="002060"/>
                </a:solidFill>
              </a:rPr>
              <a:t>29 diwrnod yn absennol</a:t>
            </a:r>
          </a:p>
        </p:txBody>
      </p:sp>
      <p:sp>
        <p:nvSpPr>
          <p:cNvPr id="20" name="TextBox 19">
            <a:extLst>
              <a:ext uri="{FF2B5EF4-FFF2-40B4-BE49-F238E27FC236}">
                <a16:creationId xmlns:a16="http://schemas.microsoft.com/office/drawing/2014/main" id="{D9097D2E-D6F8-5E40-8A8C-207795D2A73A}"/>
              </a:ext>
            </a:extLst>
          </p:cNvPr>
          <p:cNvSpPr txBox="1"/>
          <p:nvPr/>
        </p:nvSpPr>
        <p:spPr>
          <a:xfrm>
            <a:off x="4611740" y="2300098"/>
            <a:ext cx="1009378" cy="461665"/>
          </a:xfrm>
          <a:prstGeom prst="rect">
            <a:avLst/>
          </a:prstGeom>
          <a:solidFill>
            <a:srgbClr val="D63733"/>
          </a:solidFill>
        </p:spPr>
        <p:txBody>
          <a:bodyPr wrap="square" rtlCol="0">
            <a:spAutoFit/>
          </a:bodyPr>
          <a:lstStyle/>
          <a:p>
            <a:r>
              <a:rPr lang="cy-GB" sz="1200" dirty="0">
                <a:solidFill>
                  <a:srgbClr val="FFC000"/>
                </a:solidFill>
              </a:rPr>
              <a:t>38 diwrnod yn absennol</a:t>
            </a:r>
          </a:p>
        </p:txBody>
      </p:sp>
      <p:sp>
        <p:nvSpPr>
          <p:cNvPr id="21" name="TextBox 20">
            <a:extLst>
              <a:ext uri="{FF2B5EF4-FFF2-40B4-BE49-F238E27FC236}">
                <a16:creationId xmlns:a16="http://schemas.microsoft.com/office/drawing/2014/main" id="{E712660B-5821-8A4B-A9D1-B44267A10639}"/>
              </a:ext>
            </a:extLst>
          </p:cNvPr>
          <p:cNvSpPr txBox="1"/>
          <p:nvPr/>
        </p:nvSpPr>
        <p:spPr>
          <a:xfrm>
            <a:off x="5732829" y="2343319"/>
            <a:ext cx="1009378" cy="461665"/>
          </a:xfrm>
          <a:prstGeom prst="rect">
            <a:avLst/>
          </a:prstGeom>
          <a:solidFill>
            <a:srgbClr val="FF0000"/>
          </a:solidFill>
        </p:spPr>
        <p:txBody>
          <a:bodyPr wrap="square" rtlCol="0">
            <a:spAutoFit/>
          </a:bodyPr>
          <a:lstStyle/>
          <a:p>
            <a:r>
              <a:rPr lang="cy-GB" sz="1200" dirty="0">
                <a:solidFill>
                  <a:srgbClr val="FFC000"/>
                </a:solidFill>
              </a:rPr>
              <a:t>47 diwrnod yn absennol</a:t>
            </a:r>
          </a:p>
        </p:txBody>
      </p:sp>
      <p:sp>
        <p:nvSpPr>
          <p:cNvPr id="22" name="TextBox 21">
            <a:extLst>
              <a:ext uri="{FF2B5EF4-FFF2-40B4-BE49-F238E27FC236}">
                <a16:creationId xmlns:a16="http://schemas.microsoft.com/office/drawing/2014/main" id="{35E879EF-05CB-8C40-984B-304B8F1EB2A6}"/>
              </a:ext>
            </a:extLst>
          </p:cNvPr>
          <p:cNvSpPr txBox="1"/>
          <p:nvPr/>
        </p:nvSpPr>
        <p:spPr>
          <a:xfrm rot="16678810">
            <a:off x="-157604" y="3285382"/>
            <a:ext cx="1721555" cy="646331"/>
          </a:xfrm>
          <a:prstGeom prst="rect">
            <a:avLst/>
          </a:prstGeom>
          <a:solidFill>
            <a:schemeClr val="accent6"/>
          </a:solidFill>
        </p:spPr>
        <p:txBody>
          <a:bodyPr wrap="square" rtlCol="0">
            <a:spAutoFit/>
          </a:bodyPr>
          <a:lstStyle/>
          <a:p>
            <a:r>
              <a:rPr lang="cy-GB" sz="1200" dirty="0">
                <a:solidFill>
                  <a:schemeClr val="bg1">
                    <a:lumMod val="95000"/>
                  </a:schemeClr>
                </a:solidFill>
              </a:rPr>
              <a:t>Diwrnodau yn  y Chweched Dosbarth ymhob blwyddyn</a:t>
            </a:r>
          </a:p>
        </p:txBody>
      </p:sp>
      <p:sp>
        <p:nvSpPr>
          <p:cNvPr id="23" name="TextBox 22">
            <a:extLst>
              <a:ext uri="{FF2B5EF4-FFF2-40B4-BE49-F238E27FC236}">
                <a16:creationId xmlns:a16="http://schemas.microsoft.com/office/drawing/2014/main" id="{BED4316F-4DBE-6243-A831-5B2F6BA53F74}"/>
              </a:ext>
            </a:extLst>
          </p:cNvPr>
          <p:cNvSpPr txBox="1"/>
          <p:nvPr/>
        </p:nvSpPr>
        <p:spPr>
          <a:xfrm rot="16678810">
            <a:off x="2173074" y="3346284"/>
            <a:ext cx="1405618" cy="646331"/>
          </a:xfrm>
          <a:prstGeom prst="rect">
            <a:avLst/>
          </a:prstGeom>
          <a:solidFill>
            <a:srgbClr val="FFC000"/>
          </a:solidFill>
        </p:spPr>
        <p:txBody>
          <a:bodyPr wrap="square" rtlCol="0">
            <a:spAutoFit/>
          </a:bodyPr>
          <a:lstStyle/>
          <a:p>
            <a:r>
              <a:rPr lang="cy-GB" sz="1200" dirty="0"/>
              <a:t>Diwrnodau yn  y Chweched Dosbarth</a:t>
            </a:r>
          </a:p>
        </p:txBody>
      </p:sp>
      <p:sp>
        <p:nvSpPr>
          <p:cNvPr id="24" name="TextBox 23">
            <a:extLst>
              <a:ext uri="{FF2B5EF4-FFF2-40B4-BE49-F238E27FC236}">
                <a16:creationId xmlns:a16="http://schemas.microsoft.com/office/drawing/2014/main" id="{7E0FC47F-5F9B-814A-A954-028BD870CAF3}"/>
              </a:ext>
            </a:extLst>
          </p:cNvPr>
          <p:cNvSpPr txBox="1"/>
          <p:nvPr/>
        </p:nvSpPr>
        <p:spPr>
          <a:xfrm rot="16678810">
            <a:off x="3249920" y="3354426"/>
            <a:ext cx="1405618" cy="646331"/>
          </a:xfrm>
          <a:prstGeom prst="rect">
            <a:avLst/>
          </a:prstGeom>
          <a:solidFill>
            <a:schemeClr val="accent2"/>
          </a:solidFill>
        </p:spPr>
        <p:txBody>
          <a:bodyPr wrap="square" rtlCol="0">
            <a:spAutoFit/>
          </a:bodyPr>
          <a:lstStyle/>
          <a:p>
            <a:r>
              <a:rPr lang="cy-GB" sz="1200" dirty="0"/>
              <a:t>Diwrnodau yn  y Chweched Dosbarth</a:t>
            </a:r>
          </a:p>
        </p:txBody>
      </p:sp>
      <p:sp>
        <p:nvSpPr>
          <p:cNvPr id="25" name="TextBox 24">
            <a:extLst>
              <a:ext uri="{FF2B5EF4-FFF2-40B4-BE49-F238E27FC236}">
                <a16:creationId xmlns:a16="http://schemas.microsoft.com/office/drawing/2014/main" id="{45160662-37CD-CF4D-AE6D-2532C4DB8D2B}"/>
              </a:ext>
            </a:extLst>
          </p:cNvPr>
          <p:cNvSpPr txBox="1"/>
          <p:nvPr/>
        </p:nvSpPr>
        <p:spPr>
          <a:xfrm rot="16678810">
            <a:off x="4269646" y="3309468"/>
            <a:ext cx="1405618" cy="646331"/>
          </a:xfrm>
          <a:prstGeom prst="rect">
            <a:avLst/>
          </a:prstGeom>
          <a:solidFill>
            <a:srgbClr val="D63733"/>
          </a:solidFill>
        </p:spPr>
        <p:txBody>
          <a:bodyPr wrap="square" rtlCol="0">
            <a:spAutoFit/>
          </a:bodyPr>
          <a:lstStyle/>
          <a:p>
            <a:r>
              <a:rPr lang="cy-GB" sz="1200" dirty="0">
                <a:solidFill>
                  <a:schemeClr val="bg1">
                    <a:lumMod val="95000"/>
                  </a:schemeClr>
                </a:solidFill>
              </a:rPr>
              <a:t>Diwrnodau yn  y Chweched Dosbarth</a:t>
            </a:r>
          </a:p>
        </p:txBody>
      </p:sp>
      <p:sp>
        <p:nvSpPr>
          <p:cNvPr id="26" name="TextBox 25">
            <a:extLst>
              <a:ext uri="{FF2B5EF4-FFF2-40B4-BE49-F238E27FC236}">
                <a16:creationId xmlns:a16="http://schemas.microsoft.com/office/drawing/2014/main" id="{B93E9647-3A0A-F64B-9ECC-021E59046DEA}"/>
              </a:ext>
            </a:extLst>
          </p:cNvPr>
          <p:cNvSpPr txBox="1"/>
          <p:nvPr/>
        </p:nvSpPr>
        <p:spPr>
          <a:xfrm rot="16678810">
            <a:off x="5289375" y="3346285"/>
            <a:ext cx="1405618" cy="646331"/>
          </a:xfrm>
          <a:prstGeom prst="rect">
            <a:avLst/>
          </a:prstGeom>
          <a:solidFill>
            <a:srgbClr val="FF0000"/>
          </a:solidFill>
        </p:spPr>
        <p:txBody>
          <a:bodyPr wrap="square" rtlCol="0">
            <a:spAutoFit/>
          </a:bodyPr>
          <a:lstStyle/>
          <a:p>
            <a:r>
              <a:rPr lang="cy-GB" sz="1200" dirty="0">
                <a:solidFill>
                  <a:schemeClr val="bg1">
                    <a:lumMod val="95000"/>
                  </a:schemeClr>
                </a:solidFill>
              </a:rPr>
              <a:t>Diwrnodau yn  y Chweched Dosbarth</a:t>
            </a:r>
          </a:p>
        </p:txBody>
      </p:sp>
      <p:sp>
        <p:nvSpPr>
          <p:cNvPr id="27" name="TextBox 26">
            <a:extLst>
              <a:ext uri="{FF2B5EF4-FFF2-40B4-BE49-F238E27FC236}">
                <a16:creationId xmlns:a16="http://schemas.microsoft.com/office/drawing/2014/main" id="{C061C95F-5644-9A4A-A74A-14F89D4FE226}"/>
              </a:ext>
            </a:extLst>
          </p:cNvPr>
          <p:cNvSpPr txBox="1"/>
          <p:nvPr/>
        </p:nvSpPr>
        <p:spPr>
          <a:xfrm>
            <a:off x="106274" y="8884658"/>
            <a:ext cx="1287780" cy="523220"/>
          </a:xfrm>
          <a:prstGeom prst="rect">
            <a:avLst/>
          </a:prstGeom>
          <a:solidFill>
            <a:schemeClr val="bg1"/>
          </a:solidFill>
        </p:spPr>
        <p:txBody>
          <a:bodyPr wrap="square" rtlCol="0">
            <a:spAutoFit/>
          </a:bodyPr>
          <a:lstStyle/>
          <a:p>
            <a:r>
              <a:rPr lang="cy-GB" sz="1400" b="1" dirty="0">
                <a:solidFill>
                  <a:schemeClr val="tx2"/>
                </a:solidFill>
              </a:rPr>
              <a:t>5 munud </a:t>
            </a:r>
            <a:r>
              <a:rPr lang="cy-GB" sz="1400" dirty="0">
                <a:solidFill>
                  <a:schemeClr val="tx2"/>
                </a:solidFill>
              </a:rPr>
              <a:t>yn</a:t>
            </a:r>
          </a:p>
          <a:p>
            <a:r>
              <a:rPr lang="cy-GB" sz="1400" dirty="0">
                <a:solidFill>
                  <a:schemeClr val="tx2"/>
                </a:solidFill>
              </a:rPr>
              <a:t>hwyr bob dydd</a:t>
            </a:r>
          </a:p>
        </p:txBody>
      </p:sp>
      <p:sp>
        <p:nvSpPr>
          <p:cNvPr id="28" name="TextBox 27">
            <a:extLst>
              <a:ext uri="{FF2B5EF4-FFF2-40B4-BE49-F238E27FC236}">
                <a16:creationId xmlns:a16="http://schemas.microsoft.com/office/drawing/2014/main" id="{101BC1C3-3BCE-764F-9896-4501415AB1F5}"/>
              </a:ext>
            </a:extLst>
          </p:cNvPr>
          <p:cNvSpPr txBox="1"/>
          <p:nvPr/>
        </p:nvSpPr>
        <p:spPr>
          <a:xfrm>
            <a:off x="4102283" y="8877198"/>
            <a:ext cx="1287780" cy="523220"/>
          </a:xfrm>
          <a:prstGeom prst="rect">
            <a:avLst/>
          </a:prstGeom>
          <a:solidFill>
            <a:schemeClr val="bg1"/>
          </a:solidFill>
        </p:spPr>
        <p:txBody>
          <a:bodyPr wrap="square" rtlCol="0">
            <a:spAutoFit/>
          </a:bodyPr>
          <a:lstStyle/>
          <a:p>
            <a:r>
              <a:rPr lang="cy-GB" sz="1400" b="1" dirty="0">
                <a:solidFill>
                  <a:srgbClr val="CC0000"/>
                </a:solidFill>
              </a:rPr>
              <a:t>20 munud </a:t>
            </a:r>
            <a:r>
              <a:rPr lang="cy-GB" sz="1400" dirty="0">
                <a:solidFill>
                  <a:srgbClr val="CC0000"/>
                </a:solidFill>
              </a:rPr>
              <a:t>yn</a:t>
            </a:r>
          </a:p>
          <a:p>
            <a:r>
              <a:rPr lang="cy-GB" sz="1400" dirty="0">
                <a:solidFill>
                  <a:srgbClr val="CC0000"/>
                </a:solidFill>
              </a:rPr>
              <a:t>hwyr bob dydd</a:t>
            </a:r>
          </a:p>
        </p:txBody>
      </p:sp>
      <p:sp>
        <p:nvSpPr>
          <p:cNvPr id="29" name="TextBox 28">
            <a:extLst>
              <a:ext uri="{FF2B5EF4-FFF2-40B4-BE49-F238E27FC236}">
                <a16:creationId xmlns:a16="http://schemas.microsoft.com/office/drawing/2014/main" id="{89FA2E76-DB8F-8D44-8126-785C798110EA}"/>
              </a:ext>
            </a:extLst>
          </p:cNvPr>
          <p:cNvSpPr txBox="1"/>
          <p:nvPr/>
        </p:nvSpPr>
        <p:spPr>
          <a:xfrm>
            <a:off x="2777490" y="8884658"/>
            <a:ext cx="1287780" cy="523220"/>
          </a:xfrm>
          <a:prstGeom prst="rect">
            <a:avLst/>
          </a:prstGeom>
          <a:solidFill>
            <a:schemeClr val="bg1"/>
          </a:solidFill>
        </p:spPr>
        <p:txBody>
          <a:bodyPr wrap="square" rtlCol="0">
            <a:spAutoFit/>
          </a:bodyPr>
          <a:lstStyle/>
          <a:p>
            <a:r>
              <a:rPr lang="cy-GB" sz="1400" b="1" dirty="0">
                <a:solidFill>
                  <a:srgbClr val="FF0000"/>
                </a:solidFill>
              </a:rPr>
              <a:t>15 munud </a:t>
            </a:r>
            <a:r>
              <a:rPr lang="cy-GB" sz="1400" dirty="0">
                <a:solidFill>
                  <a:srgbClr val="FF0000"/>
                </a:solidFill>
              </a:rPr>
              <a:t>yn</a:t>
            </a:r>
          </a:p>
          <a:p>
            <a:r>
              <a:rPr lang="cy-GB" sz="1400" dirty="0">
                <a:solidFill>
                  <a:srgbClr val="FF0000"/>
                </a:solidFill>
              </a:rPr>
              <a:t>hwyr bob dydd</a:t>
            </a:r>
          </a:p>
        </p:txBody>
      </p:sp>
      <p:sp>
        <p:nvSpPr>
          <p:cNvPr id="30" name="TextBox 29">
            <a:extLst>
              <a:ext uri="{FF2B5EF4-FFF2-40B4-BE49-F238E27FC236}">
                <a16:creationId xmlns:a16="http://schemas.microsoft.com/office/drawing/2014/main" id="{C1C0A2DB-3E2D-7B45-A36C-9D7487A245DA}"/>
              </a:ext>
            </a:extLst>
          </p:cNvPr>
          <p:cNvSpPr txBox="1"/>
          <p:nvPr/>
        </p:nvSpPr>
        <p:spPr>
          <a:xfrm>
            <a:off x="1420318" y="8910018"/>
            <a:ext cx="1287780" cy="523220"/>
          </a:xfrm>
          <a:prstGeom prst="rect">
            <a:avLst/>
          </a:prstGeom>
          <a:solidFill>
            <a:schemeClr val="bg1"/>
          </a:solidFill>
        </p:spPr>
        <p:txBody>
          <a:bodyPr wrap="square" rtlCol="0">
            <a:spAutoFit/>
          </a:bodyPr>
          <a:lstStyle/>
          <a:p>
            <a:r>
              <a:rPr lang="cy-GB" sz="1400" b="1" dirty="0">
                <a:solidFill>
                  <a:schemeClr val="tx2"/>
                </a:solidFill>
              </a:rPr>
              <a:t>10 munud </a:t>
            </a:r>
            <a:r>
              <a:rPr lang="cy-GB" sz="1400" dirty="0">
                <a:solidFill>
                  <a:schemeClr val="tx2"/>
                </a:solidFill>
              </a:rPr>
              <a:t>yn</a:t>
            </a:r>
          </a:p>
          <a:p>
            <a:r>
              <a:rPr lang="cy-GB" sz="1400" dirty="0">
                <a:solidFill>
                  <a:schemeClr val="tx2"/>
                </a:solidFill>
              </a:rPr>
              <a:t>hwyr bob dydd</a:t>
            </a:r>
          </a:p>
        </p:txBody>
      </p:sp>
      <p:sp>
        <p:nvSpPr>
          <p:cNvPr id="31" name="TextBox 30">
            <a:extLst>
              <a:ext uri="{FF2B5EF4-FFF2-40B4-BE49-F238E27FC236}">
                <a16:creationId xmlns:a16="http://schemas.microsoft.com/office/drawing/2014/main" id="{6517E934-0109-5B46-8DEE-53162BAFE482}"/>
              </a:ext>
            </a:extLst>
          </p:cNvPr>
          <p:cNvSpPr txBox="1"/>
          <p:nvPr/>
        </p:nvSpPr>
        <p:spPr>
          <a:xfrm>
            <a:off x="5348294" y="8884658"/>
            <a:ext cx="1287780" cy="523220"/>
          </a:xfrm>
          <a:prstGeom prst="rect">
            <a:avLst/>
          </a:prstGeom>
          <a:solidFill>
            <a:schemeClr val="bg1"/>
          </a:solidFill>
        </p:spPr>
        <p:txBody>
          <a:bodyPr wrap="square" rtlCol="0">
            <a:spAutoFit/>
          </a:bodyPr>
          <a:lstStyle/>
          <a:p>
            <a:r>
              <a:rPr lang="cy-GB" sz="1400" b="1" dirty="0">
                <a:solidFill>
                  <a:srgbClr val="C00000"/>
                </a:solidFill>
              </a:rPr>
              <a:t>25 munud </a:t>
            </a:r>
            <a:r>
              <a:rPr lang="cy-GB" sz="1400" dirty="0">
                <a:solidFill>
                  <a:srgbClr val="C00000"/>
                </a:solidFill>
              </a:rPr>
              <a:t>yn</a:t>
            </a:r>
          </a:p>
          <a:p>
            <a:r>
              <a:rPr lang="cy-GB" sz="1400" dirty="0">
                <a:solidFill>
                  <a:srgbClr val="C00000"/>
                </a:solidFill>
              </a:rPr>
              <a:t>hwyr bob dydd</a:t>
            </a:r>
          </a:p>
        </p:txBody>
      </p:sp>
      <p:sp>
        <p:nvSpPr>
          <p:cNvPr id="32" name="TextBox 31">
            <a:extLst>
              <a:ext uri="{FF2B5EF4-FFF2-40B4-BE49-F238E27FC236}">
                <a16:creationId xmlns:a16="http://schemas.microsoft.com/office/drawing/2014/main" id="{174EAAA2-145C-F443-AB55-7883B51BB9C7}"/>
              </a:ext>
            </a:extLst>
          </p:cNvPr>
          <p:cNvSpPr txBox="1"/>
          <p:nvPr/>
        </p:nvSpPr>
        <p:spPr>
          <a:xfrm>
            <a:off x="390523" y="9500596"/>
            <a:ext cx="2042160" cy="307777"/>
          </a:xfrm>
          <a:prstGeom prst="rect">
            <a:avLst/>
          </a:prstGeom>
          <a:solidFill>
            <a:schemeClr val="bg1">
              <a:lumMod val="75000"/>
            </a:schemeClr>
          </a:solidFill>
        </p:spPr>
        <p:txBody>
          <a:bodyPr wrap="square" rtlCol="0">
            <a:spAutoFit/>
          </a:bodyPr>
          <a:lstStyle/>
          <a:p>
            <a:r>
              <a:rPr lang="cy-GB" sz="1400" dirty="0">
                <a:solidFill>
                  <a:schemeClr val="tx2"/>
                </a:solidFill>
              </a:rPr>
              <a:t>Llai o siawns i lwyddo</a:t>
            </a:r>
          </a:p>
        </p:txBody>
      </p:sp>
      <p:sp>
        <p:nvSpPr>
          <p:cNvPr id="33" name="TextBox 32">
            <a:extLst>
              <a:ext uri="{FF2B5EF4-FFF2-40B4-BE49-F238E27FC236}">
                <a16:creationId xmlns:a16="http://schemas.microsoft.com/office/drawing/2014/main" id="{6EFB499F-F10B-0F47-B716-273246B830F2}"/>
              </a:ext>
            </a:extLst>
          </p:cNvPr>
          <p:cNvSpPr txBox="1"/>
          <p:nvPr/>
        </p:nvSpPr>
        <p:spPr>
          <a:xfrm>
            <a:off x="3219450" y="9476320"/>
            <a:ext cx="3334010" cy="253916"/>
          </a:xfrm>
          <a:prstGeom prst="rect">
            <a:avLst/>
          </a:prstGeom>
          <a:solidFill>
            <a:schemeClr val="bg1">
              <a:lumMod val="75000"/>
            </a:schemeClr>
          </a:solidFill>
        </p:spPr>
        <p:txBody>
          <a:bodyPr wrap="square" rtlCol="0">
            <a:spAutoFit/>
          </a:bodyPr>
          <a:lstStyle/>
          <a:p>
            <a:r>
              <a:rPr lang="cy-GB" sz="1050" dirty="0">
                <a:solidFill>
                  <a:schemeClr val="tx2"/>
                </a:solidFill>
              </a:rPr>
              <a:t>Effaith ddifriol ar addysg a llai o gyfleoedd bywyd</a:t>
            </a:r>
          </a:p>
        </p:txBody>
      </p:sp>
      <p:sp>
        <p:nvSpPr>
          <p:cNvPr id="34" name="TextBox 33">
            <a:extLst>
              <a:ext uri="{FF2B5EF4-FFF2-40B4-BE49-F238E27FC236}">
                <a16:creationId xmlns:a16="http://schemas.microsoft.com/office/drawing/2014/main" id="{3E72CAE6-27A2-194B-978D-BC751A6E289B}"/>
              </a:ext>
            </a:extLst>
          </p:cNvPr>
          <p:cNvSpPr txBox="1"/>
          <p:nvPr/>
        </p:nvSpPr>
        <p:spPr>
          <a:xfrm>
            <a:off x="202544" y="7447864"/>
            <a:ext cx="1095239" cy="1077218"/>
          </a:xfrm>
          <a:prstGeom prst="rect">
            <a:avLst/>
          </a:prstGeom>
          <a:solidFill>
            <a:srgbClr val="00A800"/>
          </a:solidFill>
        </p:spPr>
        <p:txBody>
          <a:bodyPr wrap="square" rtlCol="0">
            <a:spAutoFit/>
          </a:bodyPr>
          <a:lstStyle/>
          <a:p>
            <a:pPr algn="ctr"/>
            <a:r>
              <a:rPr lang="cy-GB" b="1" dirty="0">
                <a:solidFill>
                  <a:schemeClr val="tx2"/>
                </a:solidFill>
              </a:rPr>
              <a:t>Colli </a:t>
            </a:r>
          </a:p>
          <a:p>
            <a:pPr algn="ctr"/>
            <a:r>
              <a:rPr lang="cy-GB" sz="2800" b="1" dirty="0">
                <a:solidFill>
                  <a:schemeClr val="tx2"/>
                </a:solidFill>
              </a:rPr>
              <a:t>3 </a:t>
            </a:r>
          </a:p>
          <a:p>
            <a:pPr algn="ctr"/>
            <a:r>
              <a:rPr lang="cy-GB" b="1" dirty="0">
                <a:solidFill>
                  <a:schemeClr val="tx2"/>
                </a:solidFill>
              </a:rPr>
              <a:t>diwrnod</a:t>
            </a:r>
            <a:endParaRPr lang="cy-GB" dirty="0">
              <a:solidFill>
                <a:schemeClr val="tx2"/>
              </a:solidFill>
            </a:endParaRPr>
          </a:p>
        </p:txBody>
      </p:sp>
      <p:sp>
        <p:nvSpPr>
          <p:cNvPr id="35" name="TextBox 34">
            <a:extLst>
              <a:ext uri="{FF2B5EF4-FFF2-40B4-BE49-F238E27FC236}">
                <a16:creationId xmlns:a16="http://schemas.microsoft.com/office/drawing/2014/main" id="{6073F1FA-3249-9A4D-A00C-1BD23518B5EE}"/>
              </a:ext>
            </a:extLst>
          </p:cNvPr>
          <p:cNvSpPr txBox="1"/>
          <p:nvPr/>
        </p:nvSpPr>
        <p:spPr>
          <a:xfrm>
            <a:off x="1516588" y="7565545"/>
            <a:ext cx="1095239" cy="1077218"/>
          </a:xfrm>
          <a:prstGeom prst="rect">
            <a:avLst/>
          </a:prstGeom>
          <a:solidFill>
            <a:schemeClr val="accent6">
              <a:lumMod val="60000"/>
              <a:lumOff val="40000"/>
            </a:schemeClr>
          </a:solidFill>
        </p:spPr>
        <p:txBody>
          <a:bodyPr wrap="square" rtlCol="0">
            <a:spAutoFit/>
          </a:bodyPr>
          <a:lstStyle/>
          <a:p>
            <a:pPr algn="ctr"/>
            <a:r>
              <a:rPr lang="cy-GB" b="1" dirty="0">
                <a:solidFill>
                  <a:schemeClr val="tx2"/>
                </a:solidFill>
              </a:rPr>
              <a:t>Colli </a:t>
            </a:r>
          </a:p>
          <a:p>
            <a:pPr algn="ctr"/>
            <a:r>
              <a:rPr lang="cy-GB" sz="2800" b="1" dirty="0">
                <a:solidFill>
                  <a:schemeClr val="tx2"/>
                </a:solidFill>
              </a:rPr>
              <a:t>6.5 </a:t>
            </a:r>
          </a:p>
          <a:p>
            <a:pPr algn="ctr"/>
            <a:r>
              <a:rPr lang="cy-GB" b="1" dirty="0">
                <a:solidFill>
                  <a:schemeClr val="tx2"/>
                </a:solidFill>
              </a:rPr>
              <a:t>diwrnod</a:t>
            </a:r>
            <a:endParaRPr lang="cy-GB" dirty="0">
              <a:solidFill>
                <a:schemeClr val="tx2"/>
              </a:solidFill>
            </a:endParaRPr>
          </a:p>
        </p:txBody>
      </p:sp>
      <p:sp>
        <p:nvSpPr>
          <p:cNvPr id="36" name="TextBox 35">
            <a:extLst>
              <a:ext uri="{FF2B5EF4-FFF2-40B4-BE49-F238E27FC236}">
                <a16:creationId xmlns:a16="http://schemas.microsoft.com/office/drawing/2014/main" id="{B0A8EF7E-5F8C-634A-AC17-3F2313D487F7}"/>
              </a:ext>
            </a:extLst>
          </p:cNvPr>
          <p:cNvSpPr txBox="1"/>
          <p:nvPr/>
        </p:nvSpPr>
        <p:spPr>
          <a:xfrm>
            <a:off x="2845318" y="7538135"/>
            <a:ext cx="1095239" cy="1077218"/>
          </a:xfrm>
          <a:prstGeom prst="rect">
            <a:avLst/>
          </a:prstGeom>
          <a:solidFill>
            <a:schemeClr val="accent4">
              <a:lumMod val="40000"/>
              <a:lumOff val="60000"/>
            </a:schemeClr>
          </a:solidFill>
        </p:spPr>
        <p:txBody>
          <a:bodyPr wrap="square" rtlCol="0">
            <a:spAutoFit/>
          </a:bodyPr>
          <a:lstStyle/>
          <a:p>
            <a:pPr algn="ctr"/>
            <a:r>
              <a:rPr lang="cy-GB" b="1" dirty="0">
                <a:solidFill>
                  <a:schemeClr val="tx2"/>
                </a:solidFill>
              </a:rPr>
              <a:t>Colli </a:t>
            </a:r>
          </a:p>
          <a:p>
            <a:pPr algn="ctr"/>
            <a:r>
              <a:rPr lang="cy-GB" sz="2800" b="1" dirty="0">
                <a:solidFill>
                  <a:schemeClr val="tx2"/>
                </a:solidFill>
              </a:rPr>
              <a:t>9.5</a:t>
            </a:r>
          </a:p>
          <a:p>
            <a:pPr algn="ctr"/>
            <a:r>
              <a:rPr lang="cy-GB" b="1" dirty="0">
                <a:solidFill>
                  <a:schemeClr val="tx2"/>
                </a:solidFill>
              </a:rPr>
              <a:t>diwrnod</a:t>
            </a:r>
            <a:endParaRPr lang="cy-GB" dirty="0">
              <a:solidFill>
                <a:schemeClr val="tx2"/>
              </a:solidFill>
            </a:endParaRPr>
          </a:p>
        </p:txBody>
      </p:sp>
      <p:sp>
        <p:nvSpPr>
          <p:cNvPr id="37" name="TextBox 36">
            <a:extLst>
              <a:ext uri="{FF2B5EF4-FFF2-40B4-BE49-F238E27FC236}">
                <a16:creationId xmlns:a16="http://schemas.microsoft.com/office/drawing/2014/main" id="{0A975A12-99CD-B04D-95EA-DD9F1D08D8F4}"/>
              </a:ext>
            </a:extLst>
          </p:cNvPr>
          <p:cNvSpPr txBox="1"/>
          <p:nvPr/>
        </p:nvSpPr>
        <p:spPr>
          <a:xfrm>
            <a:off x="5444564" y="7548677"/>
            <a:ext cx="1095239" cy="1077218"/>
          </a:xfrm>
          <a:prstGeom prst="rect">
            <a:avLst/>
          </a:prstGeom>
          <a:solidFill>
            <a:srgbClr val="FF0000"/>
          </a:solidFill>
        </p:spPr>
        <p:txBody>
          <a:bodyPr wrap="square" rtlCol="0">
            <a:spAutoFit/>
          </a:bodyPr>
          <a:lstStyle/>
          <a:p>
            <a:pPr algn="ctr"/>
            <a:r>
              <a:rPr lang="cy-GB" b="1" dirty="0">
                <a:solidFill>
                  <a:srgbClr val="FFC000"/>
                </a:solidFill>
              </a:rPr>
              <a:t>Colli </a:t>
            </a:r>
          </a:p>
          <a:p>
            <a:pPr algn="ctr"/>
            <a:r>
              <a:rPr lang="cy-GB" sz="2800" b="1" dirty="0">
                <a:solidFill>
                  <a:srgbClr val="FFC000"/>
                </a:solidFill>
              </a:rPr>
              <a:t>16 </a:t>
            </a:r>
          </a:p>
          <a:p>
            <a:pPr algn="ctr"/>
            <a:r>
              <a:rPr lang="cy-GB" b="1" dirty="0">
                <a:solidFill>
                  <a:srgbClr val="FFC000"/>
                </a:solidFill>
              </a:rPr>
              <a:t>diwrnod</a:t>
            </a:r>
            <a:endParaRPr lang="cy-GB" dirty="0">
              <a:solidFill>
                <a:srgbClr val="FFC000"/>
              </a:solidFill>
            </a:endParaRPr>
          </a:p>
        </p:txBody>
      </p:sp>
      <p:sp>
        <p:nvSpPr>
          <p:cNvPr id="38" name="TextBox 37">
            <a:extLst>
              <a:ext uri="{FF2B5EF4-FFF2-40B4-BE49-F238E27FC236}">
                <a16:creationId xmlns:a16="http://schemas.microsoft.com/office/drawing/2014/main" id="{5E712988-A5A8-5246-BF7D-AC23CB9212A2}"/>
              </a:ext>
            </a:extLst>
          </p:cNvPr>
          <p:cNvSpPr txBox="1"/>
          <p:nvPr/>
        </p:nvSpPr>
        <p:spPr>
          <a:xfrm>
            <a:off x="4115834" y="7548677"/>
            <a:ext cx="1095239" cy="1077218"/>
          </a:xfrm>
          <a:prstGeom prst="rect">
            <a:avLst/>
          </a:prstGeom>
          <a:solidFill>
            <a:srgbClr val="D63733"/>
          </a:solidFill>
        </p:spPr>
        <p:txBody>
          <a:bodyPr wrap="square" rtlCol="0">
            <a:spAutoFit/>
          </a:bodyPr>
          <a:lstStyle/>
          <a:p>
            <a:pPr algn="ctr"/>
            <a:r>
              <a:rPr lang="cy-GB" b="1" dirty="0">
                <a:solidFill>
                  <a:srgbClr val="FFC000"/>
                </a:solidFill>
              </a:rPr>
              <a:t>Colli </a:t>
            </a:r>
          </a:p>
          <a:p>
            <a:pPr algn="ctr"/>
            <a:r>
              <a:rPr lang="cy-GB" sz="2800" b="1" dirty="0">
                <a:solidFill>
                  <a:srgbClr val="FFC000"/>
                </a:solidFill>
              </a:rPr>
              <a:t>13 </a:t>
            </a:r>
          </a:p>
          <a:p>
            <a:pPr algn="ctr"/>
            <a:r>
              <a:rPr lang="cy-GB" b="1" dirty="0">
                <a:solidFill>
                  <a:srgbClr val="FFC000"/>
                </a:solidFill>
              </a:rPr>
              <a:t>diwrnod</a:t>
            </a:r>
            <a:endParaRPr lang="cy-GB" dirty="0">
              <a:solidFill>
                <a:srgbClr val="FFC000"/>
              </a:solidFill>
            </a:endParaRPr>
          </a:p>
        </p:txBody>
      </p:sp>
      <p:sp>
        <p:nvSpPr>
          <p:cNvPr id="39" name="TextBox 38">
            <a:extLst>
              <a:ext uri="{FF2B5EF4-FFF2-40B4-BE49-F238E27FC236}">
                <a16:creationId xmlns:a16="http://schemas.microsoft.com/office/drawing/2014/main" id="{CA88C9FD-A510-BE45-AF8A-7C856E296972}"/>
              </a:ext>
            </a:extLst>
          </p:cNvPr>
          <p:cNvSpPr txBox="1"/>
          <p:nvPr/>
        </p:nvSpPr>
        <p:spPr>
          <a:xfrm>
            <a:off x="292893" y="5719853"/>
            <a:ext cx="2103331" cy="1569660"/>
          </a:xfrm>
          <a:prstGeom prst="rect">
            <a:avLst/>
          </a:prstGeom>
          <a:solidFill>
            <a:schemeClr val="accent1">
              <a:lumMod val="75000"/>
            </a:schemeClr>
          </a:solidFill>
        </p:spPr>
        <p:txBody>
          <a:bodyPr wrap="square" rtlCol="0">
            <a:spAutoFit/>
          </a:bodyPr>
          <a:lstStyle/>
          <a:p>
            <a:r>
              <a:rPr lang="cy-GB" sz="1200" dirty="0">
                <a:solidFill>
                  <a:srgbClr val="FFFF00"/>
                </a:solidFill>
              </a:rPr>
              <a:t>Presenoldeb 95% </a:t>
            </a:r>
            <a:r>
              <a:rPr lang="cy-GB" sz="1200" dirty="0">
                <a:solidFill>
                  <a:schemeClr val="bg1"/>
                </a:solidFill>
              </a:rPr>
              <a:t>yn golygu 10 diwrnod yn absennol a cholli 50 gwers pan fo 5 gwers mewn diwrnod</a:t>
            </a:r>
          </a:p>
          <a:p>
            <a:r>
              <a:rPr lang="cy-GB" sz="1200" dirty="0">
                <a:solidFill>
                  <a:schemeClr val="bg1"/>
                </a:solidFill>
              </a:rPr>
              <a:t>Mae </a:t>
            </a:r>
            <a:r>
              <a:rPr lang="cy-GB" sz="1200" dirty="0">
                <a:solidFill>
                  <a:srgbClr val="FFFF00"/>
                </a:solidFill>
              </a:rPr>
              <a:t>presenoldeb o 90% </a:t>
            </a:r>
            <a:r>
              <a:rPr lang="cy-GB" sz="1200" dirty="0">
                <a:solidFill>
                  <a:schemeClr val="bg1"/>
                </a:solidFill>
              </a:rPr>
              <a:t>neu llai yn gallu gostwng eich siawns o ganlyniadau da i’r hanner</a:t>
            </a:r>
            <a:endParaRPr lang="cy-GB" sz="1200" dirty="0">
              <a:solidFill>
                <a:srgbClr val="FFC000"/>
              </a:solidFill>
            </a:endParaRPr>
          </a:p>
        </p:txBody>
      </p:sp>
      <p:sp>
        <p:nvSpPr>
          <p:cNvPr id="40" name="TextBox 39">
            <a:extLst>
              <a:ext uri="{FF2B5EF4-FFF2-40B4-BE49-F238E27FC236}">
                <a16:creationId xmlns:a16="http://schemas.microsoft.com/office/drawing/2014/main" id="{3E9B57FA-E1BF-384A-95CE-8BAE7E5FF17A}"/>
              </a:ext>
            </a:extLst>
          </p:cNvPr>
          <p:cNvSpPr txBox="1"/>
          <p:nvPr/>
        </p:nvSpPr>
        <p:spPr>
          <a:xfrm>
            <a:off x="2383667" y="5746605"/>
            <a:ext cx="1441573" cy="1200329"/>
          </a:xfrm>
          <a:prstGeom prst="rect">
            <a:avLst/>
          </a:prstGeom>
          <a:solidFill>
            <a:schemeClr val="accent1">
              <a:lumMod val="75000"/>
            </a:schemeClr>
          </a:solidFill>
        </p:spPr>
        <p:txBody>
          <a:bodyPr wrap="square" rtlCol="0">
            <a:spAutoFit/>
          </a:bodyPr>
          <a:lstStyle/>
          <a:p>
            <a:r>
              <a:rPr lang="cy-GB" sz="1200" dirty="0">
                <a:solidFill>
                  <a:srgbClr val="FFFF00"/>
                </a:solidFill>
              </a:rPr>
              <a:t>Apwyntiadau Meddygol </a:t>
            </a:r>
            <a:r>
              <a:rPr lang="cy-GB" sz="1200" dirty="0">
                <a:solidFill>
                  <a:schemeClr val="bg1"/>
                </a:solidFill>
              </a:rPr>
              <a:t>Pan fo’n bosibl, trefnwch hwy i ddigwydd y tu allan i oriau’r Chweched Dosbarth</a:t>
            </a:r>
            <a:endParaRPr lang="cy-GB" sz="1200" dirty="0">
              <a:solidFill>
                <a:srgbClr val="FFC000"/>
              </a:solidFill>
            </a:endParaRPr>
          </a:p>
        </p:txBody>
      </p:sp>
      <p:sp>
        <p:nvSpPr>
          <p:cNvPr id="41" name="TextBox 40">
            <a:extLst>
              <a:ext uri="{FF2B5EF4-FFF2-40B4-BE49-F238E27FC236}">
                <a16:creationId xmlns:a16="http://schemas.microsoft.com/office/drawing/2014/main" id="{C8027F7A-704F-0A43-BDA3-CB7D199FF767}"/>
              </a:ext>
            </a:extLst>
          </p:cNvPr>
          <p:cNvSpPr txBox="1"/>
          <p:nvPr/>
        </p:nvSpPr>
        <p:spPr>
          <a:xfrm>
            <a:off x="3527393" y="5674179"/>
            <a:ext cx="1441573" cy="1569660"/>
          </a:xfrm>
          <a:prstGeom prst="rect">
            <a:avLst/>
          </a:prstGeom>
          <a:solidFill>
            <a:schemeClr val="accent1">
              <a:lumMod val="75000"/>
            </a:schemeClr>
          </a:solidFill>
        </p:spPr>
        <p:txBody>
          <a:bodyPr wrap="square" rtlCol="0">
            <a:spAutoFit/>
          </a:bodyPr>
          <a:lstStyle/>
          <a:p>
            <a:r>
              <a:rPr lang="cy-GB" sz="1200" dirty="0">
                <a:solidFill>
                  <a:srgbClr val="FFFF00"/>
                </a:solidFill>
              </a:rPr>
              <a:t>Salwch </a:t>
            </a:r>
            <a:r>
              <a:rPr lang="cy-GB" sz="1200" dirty="0">
                <a:solidFill>
                  <a:schemeClr val="bg1"/>
                </a:solidFill>
              </a:rPr>
              <a:t>Onibai ei fod yn ddifrifol, dewch i’r Chweched Dosbarth; mae’n well rhoi cynnig arni ac yna penderfynu os oes angen i chi fynd adref</a:t>
            </a:r>
            <a:endParaRPr lang="cy-GB" sz="1200" dirty="0">
              <a:solidFill>
                <a:srgbClr val="FFC000"/>
              </a:solidFill>
            </a:endParaRPr>
          </a:p>
        </p:txBody>
      </p:sp>
      <p:sp>
        <p:nvSpPr>
          <p:cNvPr id="42" name="TextBox 41">
            <a:extLst>
              <a:ext uri="{FF2B5EF4-FFF2-40B4-BE49-F238E27FC236}">
                <a16:creationId xmlns:a16="http://schemas.microsoft.com/office/drawing/2014/main" id="{5A63D2DB-0751-E742-A150-77E6C6EA256C}"/>
              </a:ext>
            </a:extLst>
          </p:cNvPr>
          <p:cNvSpPr txBox="1"/>
          <p:nvPr/>
        </p:nvSpPr>
        <p:spPr>
          <a:xfrm>
            <a:off x="4973236" y="5713820"/>
            <a:ext cx="1891153" cy="1569660"/>
          </a:xfrm>
          <a:prstGeom prst="rect">
            <a:avLst/>
          </a:prstGeom>
          <a:solidFill>
            <a:schemeClr val="accent1">
              <a:lumMod val="75000"/>
            </a:schemeClr>
          </a:solidFill>
        </p:spPr>
        <p:txBody>
          <a:bodyPr wrap="square" rtlCol="0">
            <a:spAutoFit/>
          </a:bodyPr>
          <a:lstStyle/>
          <a:p>
            <a:r>
              <a:rPr lang="cy-GB" sz="1200" dirty="0">
                <a:solidFill>
                  <a:srgbClr val="FFFF00"/>
                </a:solidFill>
              </a:rPr>
              <a:t>Gwyliau teuluol </a:t>
            </a:r>
            <a:r>
              <a:rPr lang="cy-GB" sz="1200" dirty="0">
                <a:solidFill>
                  <a:schemeClr val="bg1"/>
                </a:solidFill>
              </a:rPr>
              <a:t>Mae gennych 175 diwrnod mewn blwyddyn pan nad ydych yn y Chweched Dosbarth. Mae gwyliau wythnos yn ystod y tymor yn golygu mai’ 97% fyddai eich presenoldeb uchaf.</a:t>
            </a:r>
            <a:endParaRPr lang="cy-GB" sz="1200" dirty="0">
              <a:solidFill>
                <a:srgbClr val="FFC000"/>
              </a:solidFill>
            </a:endParaRPr>
          </a:p>
        </p:txBody>
      </p:sp>
      <p:sp>
        <p:nvSpPr>
          <p:cNvPr id="43" name="TextBox 42">
            <a:extLst>
              <a:ext uri="{FF2B5EF4-FFF2-40B4-BE49-F238E27FC236}">
                <a16:creationId xmlns:a16="http://schemas.microsoft.com/office/drawing/2014/main" id="{489A0952-9C9B-C047-96F0-CFBDFCE041F8}"/>
              </a:ext>
            </a:extLst>
          </p:cNvPr>
          <p:cNvSpPr txBox="1"/>
          <p:nvPr/>
        </p:nvSpPr>
        <p:spPr>
          <a:xfrm>
            <a:off x="631514" y="9781907"/>
            <a:ext cx="6004560" cy="800219"/>
          </a:xfrm>
          <a:prstGeom prst="rect">
            <a:avLst/>
          </a:prstGeom>
          <a:solidFill>
            <a:schemeClr val="accent1">
              <a:lumMod val="75000"/>
            </a:schemeClr>
          </a:solidFill>
        </p:spPr>
        <p:txBody>
          <a:bodyPr wrap="square" rtlCol="0">
            <a:spAutoFit/>
          </a:bodyPr>
          <a:lstStyle/>
          <a:p>
            <a:r>
              <a:rPr lang="cy-GB" sz="1400" dirty="0">
                <a:solidFill>
                  <a:schemeClr val="bg1"/>
                </a:solidFill>
              </a:rPr>
              <a:t>Oriau dysgu cyfartalod y dydd yw </a:t>
            </a:r>
            <a:r>
              <a:rPr lang="cy-GB" sz="1600" b="1" dirty="0">
                <a:solidFill>
                  <a:srgbClr val="FFC000"/>
                </a:solidFill>
              </a:rPr>
              <a:t>5 awr</a:t>
            </a:r>
            <a:r>
              <a:rPr lang="cy-GB" sz="1600" dirty="0">
                <a:solidFill>
                  <a:srgbClr val="FFC000"/>
                </a:solidFill>
              </a:rPr>
              <a:t>.</a:t>
            </a:r>
          </a:p>
          <a:p>
            <a:r>
              <a:rPr lang="cy-GB" sz="1400" dirty="0">
                <a:solidFill>
                  <a:schemeClr val="bg1"/>
                </a:solidFill>
              </a:rPr>
              <a:t>Os ydych 15 munud yn hwyr bob dydd vyddwch wedi colli </a:t>
            </a:r>
            <a:r>
              <a:rPr lang="cy-GB" sz="1600" b="1" dirty="0">
                <a:solidFill>
                  <a:srgbClr val="FFC000"/>
                </a:solidFill>
              </a:rPr>
              <a:t>2 wythnos lawn </a:t>
            </a:r>
            <a:r>
              <a:rPr lang="cy-GB" sz="1400" dirty="0">
                <a:solidFill>
                  <a:schemeClr val="bg1"/>
                </a:solidFill>
              </a:rPr>
              <a:t>o’r Chweched Dosbarth mewn un flwyddyn!</a:t>
            </a:r>
            <a:endParaRPr lang="cy-GB" sz="1400" dirty="0">
              <a:solidFill>
                <a:srgbClr val="FFC000"/>
              </a:solidFill>
            </a:endParaRPr>
          </a:p>
        </p:txBody>
      </p:sp>
    </p:spTree>
    <p:extLst>
      <p:ext uri="{BB962C8B-B14F-4D97-AF65-F5344CB8AC3E}">
        <p14:creationId xmlns:p14="http://schemas.microsoft.com/office/powerpoint/2010/main" val="43457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671" y="1566616"/>
            <a:ext cx="6043749" cy="8894743"/>
          </a:xfrm>
          <a:prstGeom prst="rect">
            <a:avLst/>
          </a:prstGeom>
          <a:noFill/>
        </p:spPr>
        <p:txBody>
          <a:bodyPr wrap="square" rtlCol="0">
            <a:spAutoFit/>
          </a:bodyPr>
          <a:lstStyle/>
          <a:p>
            <a:pPr hangingPunct="0"/>
            <a:r>
              <a:rPr lang="cy-GB" sz="2400" b="1" dirty="0"/>
              <a:t>Cefnogaeth Cwrs</a:t>
            </a:r>
            <a:r>
              <a:rPr lang="cy-GB" b="1" dirty="0"/>
              <a:t>: Bydd myfyriwr yn cael ei roi ar gefnogaeth cwrs os yw athro pwnc yn codi pryder ynglŷn ag absenoldeb.</a:t>
            </a:r>
          </a:p>
          <a:p>
            <a:pPr hangingPunct="0"/>
            <a:endParaRPr lang="cy-GB" sz="1600" dirty="0"/>
          </a:p>
          <a:p>
            <a:pPr hangingPunct="0"/>
            <a:r>
              <a:rPr lang="cy-GB" sz="1600" dirty="0"/>
              <a:t>Yn gyntaf:  Os bydd myfyriwr yn absennol heb reswm, bydd y rhieni’n cael neges testun.  Ymatebwch i’r neges hwn a chofiwch roi rheswm dros yr absenoldeb ac y bydd y myfyriwr yn dal i fyny â’r gwaith a gollwyd.  Os bydd y m,yfyriwr yn e-bostio Mrs L Price a staff gan roi’r rheswm, ni fydd neges testun yn cael ei anfon adref.</a:t>
            </a:r>
          </a:p>
          <a:p>
            <a:pPr hangingPunct="0"/>
            <a:endParaRPr lang="cy-GB" sz="1600" dirty="0"/>
          </a:p>
          <a:p>
            <a:pPr hangingPunct="0"/>
            <a:endParaRPr lang="cy-GB" sz="1600" dirty="0"/>
          </a:p>
          <a:p>
            <a:pPr hangingPunct="0"/>
            <a:r>
              <a:rPr lang="cy-GB" sz="1600" dirty="0"/>
              <a:t>Ail bwynt gweithredu:  Os bydd presenoldeb myfyriwr mewn unrhyw wers yn disgyn dan 85% heb reswm da, bydd yr athro pwnc yn cysylltu â’r cartref i drafod a chofnodi’r cyswllt adref ar G4S.</a:t>
            </a:r>
          </a:p>
          <a:p>
            <a:pPr hangingPunct="0"/>
            <a:endParaRPr lang="cy-GB" sz="1600" dirty="0"/>
          </a:p>
          <a:p>
            <a:pPr hangingPunct="0"/>
            <a:endParaRPr lang="cy-GB" sz="1600" dirty="0"/>
          </a:p>
          <a:p>
            <a:pPr hangingPunct="0"/>
            <a:endParaRPr lang="cy-GB" sz="1600" dirty="0"/>
          </a:p>
          <a:p>
            <a:pPr hangingPunct="0"/>
            <a:r>
              <a:rPr lang="cy-GB" sz="1600" dirty="0"/>
              <a:t>Trydydd pwynt gweithredu:  Os bydd y pryderon yn parhau, a’r presenoldeb i unrhyw bwnc yn disgyn dan 80% heb reswm da, bydd yr athro pwnc yn adrodd wrth L Price, ac anfonir llythyr adref trwy e-bost i drefnu cyfarfod Rhieni gyda’r Arweinydd Cynnydd / Pennaeth y Chweched Dosbarth i drafod y pryderon.</a:t>
            </a:r>
          </a:p>
          <a:p>
            <a:pPr hangingPunct="0"/>
            <a:r>
              <a:rPr lang="cy-GB" sz="1600" dirty="0"/>
              <a:t>.</a:t>
            </a:r>
          </a:p>
          <a:p>
            <a:pPr hangingPunct="0"/>
            <a:endParaRPr lang="cy-GB" sz="1600" dirty="0"/>
          </a:p>
          <a:p>
            <a:pPr hangingPunct="0"/>
            <a:r>
              <a:rPr lang="cy-GB" sz="1600" dirty="0"/>
              <a:t>Pedwerydd pwynt gweithredu: Os bydd y pryderon yn parhau, bydd yr Arweinydd Cynnydd neu Bennaeth y Chweched Dosbarth (a lle’n bosibl y PA / athro pwnc) yn cyfarfod â’r myfyriwr a’r rhieni i drafod y pryderon am absenoldeb a phenderfynu ar gam gweithredu cytunedig wrth symud ymlaen a monitro hyn.  </a:t>
            </a:r>
          </a:p>
          <a:p>
            <a:pPr hangingPunct="0"/>
            <a:endParaRPr lang="cy-GB" sz="1600" dirty="0"/>
          </a:p>
          <a:p>
            <a:pPr hangingPunct="0"/>
            <a:endParaRPr lang="cy-GB" sz="1600" dirty="0"/>
          </a:p>
          <a:p>
            <a:pPr hangingPunct="0"/>
            <a:endParaRPr lang="cy-GB" sz="1600" dirty="0"/>
          </a:p>
          <a:p>
            <a:pPr hangingPunct="0"/>
            <a:endParaRPr lang="cy-GB" sz="1600" dirty="0"/>
          </a:p>
          <a:p>
            <a:pPr hangingPunct="0"/>
            <a:r>
              <a:rPr lang="cy-GB" sz="1600" dirty="0"/>
              <a:t> </a:t>
            </a:r>
          </a:p>
        </p:txBody>
      </p:sp>
      <p:sp>
        <p:nvSpPr>
          <p:cNvPr id="4" name="TextBox 3"/>
          <p:cNvSpPr txBox="1"/>
          <p:nvPr/>
        </p:nvSpPr>
        <p:spPr>
          <a:xfrm>
            <a:off x="126866" y="9051760"/>
            <a:ext cx="2772002" cy="923330"/>
          </a:xfrm>
          <a:prstGeom prst="rect">
            <a:avLst/>
          </a:prstGeom>
          <a:noFill/>
          <a:ln w="3175">
            <a:solidFill>
              <a:schemeClr val="tx1"/>
            </a:solidFill>
          </a:ln>
        </p:spPr>
        <p:txBody>
          <a:bodyPr wrap="square" rtlCol="0">
            <a:spAutoFit/>
          </a:bodyPr>
          <a:lstStyle/>
          <a:p>
            <a:pPr algn="ctr"/>
            <a:r>
              <a:rPr lang="cy-GB" dirty="0"/>
              <a:t>Myfyriwr yn gwella.</a:t>
            </a:r>
          </a:p>
          <a:p>
            <a:pPr algn="ctr"/>
            <a:r>
              <a:rPr lang="cy-GB" dirty="0"/>
              <a:t>Tynnu’r myfyriwr o’r Cefnogaeth Cwrs</a:t>
            </a:r>
          </a:p>
        </p:txBody>
      </p:sp>
      <p:sp>
        <p:nvSpPr>
          <p:cNvPr id="9" name="TextBox 8"/>
          <p:cNvSpPr txBox="1"/>
          <p:nvPr/>
        </p:nvSpPr>
        <p:spPr>
          <a:xfrm>
            <a:off x="3421658" y="9051760"/>
            <a:ext cx="3062514" cy="1477328"/>
          </a:xfrm>
          <a:prstGeom prst="rect">
            <a:avLst/>
          </a:prstGeom>
          <a:noFill/>
          <a:ln w="3175">
            <a:solidFill>
              <a:schemeClr val="tx1"/>
            </a:solidFill>
          </a:ln>
        </p:spPr>
        <p:txBody>
          <a:bodyPr wrap="square" rtlCol="0">
            <a:spAutoFit/>
          </a:bodyPr>
          <a:lstStyle/>
          <a:p>
            <a:pPr algn="ctr"/>
            <a:r>
              <a:rPr lang="cy-GB" dirty="0"/>
              <a:t>Atgyfeirio i’r UDA</a:t>
            </a:r>
          </a:p>
          <a:p>
            <a:pPr algn="ctr"/>
            <a:r>
              <a:rPr lang="cy-GB" dirty="0"/>
              <a:t>Cyfarfod â Phennaeth y Chweched Dosbarth. Tynnu o’r cwrs o bosibl, yn dibynnu ar amgylchiadau. </a:t>
            </a:r>
          </a:p>
        </p:txBody>
      </p:sp>
      <p:cxnSp>
        <p:nvCxnSpPr>
          <p:cNvPr id="10" name="Straight Arrow Connector 9"/>
          <p:cNvCxnSpPr/>
          <p:nvPr/>
        </p:nvCxnSpPr>
        <p:spPr>
          <a:xfrm>
            <a:off x="3361506" y="2350770"/>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41913" y="3978548"/>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41913" y="5454486"/>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41913" y="7159973"/>
            <a:ext cx="0" cy="4789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086024" y="8557081"/>
            <a:ext cx="399142"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4286" y="8445482"/>
            <a:ext cx="395514" cy="45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6F27F05-2F21-4073-BBEB-36A8A8B0AC3F}"/>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17" name="Picture 16">
            <a:extLst>
              <a:ext uri="{FF2B5EF4-FFF2-40B4-BE49-F238E27FC236}">
                <a16:creationId xmlns:a16="http://schemas.microsoft.com/office/drawing/2014/main" id="{C0031E6E-4F86-43D2-9D57-4B4CD97C6901}"/>
              </a:ext>
            </a:extLst>
          </p:cNvPr>
          <p:cNvPicPr>
            <a:picLocks noChangeAspect="1"/>
          </p:cNvPicPr>
          <p:nvPr/>
        </p:nvPicPr>
        <p:blipFill>
          <a:blip r:embed="rId3"/>
          <a:stretch>
            <a:fillRect/>
          </a:stretch>
        </p:blipFill>
        <p:spPr>
          <a:xfrm>
            <a:off x="0" y="0"/>
            <a:ext cx="6843316" cy="968829"/>
          </a:xfrm>
          <a:prstGeom prst="rect">
            <a:avLst/>
          </a:prstGeom>
        </p:spPr>
      </p:pic>
      <p:sp>
        <p:nvSpPr>
          <p:cNvPr id="18" name="TextBox 17">
            <a:extLst>
              <a:ext uri="{FF2B5EF4-FFF2-40B4-BE49-F238E27FC236}">
                <a16:creationId xmlns:a16="http://schemas.microsoft.com/office/drawing/2014/main" id="{CB3A26E7-AA6E-48F7-A078-882977F9F63D}"/>
              </a:ext>
            </a:extLst>
          </p:cNvPr>
          <p:cNvSpPr txBox="1"/>
          <p:nvPr/>
        </p:nvSpPr>
        <p:spPr>
          <a:xfrm>
            <a:off x="0" y="197304"/>
            <a:ext cx="5715000" cy="523220"/>
          </a:xfrm>
          <a:prstGeom prst="rect">
            <a:avLst/>
          </a:prstGeom>
          <a:solidFill>
            <a:srgbClr val="C00000"/>
          </a:solidFill>
        </p:spPr>
        <p:txBody>
          <a:bodyPr wrap="square" rtlCol="0">
            <a:spAutoFit/>
          </a:bodyPr>
          <a:lstStyle/>
          <a:p>
            <a:r>
              <a:rPr lang="cy-GB" sz="2800" b="1" dirty="0">
                <a:solidFill>
                  <a:schemeClr val="bg1"/>
                </a:solidFill>
              </a:rPr>
              <a:t>Cefnogaeth yn y Chweched Dosbarth</a:t>
            </a:r>
          </a:p>
        </p:txBody>
      </p:sp>
      <p:sp>
        <p:nvSpPr>
          <p:cNvPr id="21" name="TextBox 20">
            <a:extLst>
              <a:ext uri="{FF2B5EF4-FFF2-40B4-BE49-F238E27FC236}">
                <a16:creationId xmlns:a16="http://schemas.microsoft.com/office/drawing/2014/main" id="{F2F9A50D-DADD-C040-B9B6-E82647624131}"/>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60715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E74DD7-1700-4B71-82F2-969F8D61EE29}"/>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62F928E2-8AEA-4F0F-8DED-F32D9ECF7C68}"/>
              </a:ext>
            </a:extLst>
          </p:cNvPr>
          <p:cNvPicPr>
            <a:picLocks noChangeAspect="1"/>
          </p:cNvPicPr>
          <p:nvPr/>
        </p:nvPicPr>
        <p:blipFill>
          <a:blip r:embed="rId3"/>
          <a:stretch>
            <a:fillRect/>
          </a:stretch>
        </p:blipFill>
        <p:spPr>
          <a:xfrm>
            <a:off x="0" y="0"/>
            <a:ext cx="6843316" cy="968829"/>
          </a:xfrm>
          <a:prstGeom prst="rect">
            <a:avLst/>
          </a:prstGeom>
        </p:spPr>
      </p:pic>
      <p:sp>
        <p:nvSpPr>
          <p:cNvPr id="7" name="TextBox 6">
            <a:extLst>
              <a:ext uri="{FF2B5EF4-FFF2-40B4-BE49-F238E27FC236}">
                <a16:creationId xmlns:a16="http://schemas.microsoft.com/office/drawing/2014/main" id="{F88D6E65-5965-44B3-A2E0-1287413D2400}"/>
              </a:ext>
            </a:extLst>
          </p:cNvPr>
          <p:cNvSpPr txBox="1"/>
          <p:nvPr/>
        </p:nvSpPr>
        <p:spPr>
          <a:xfrm>
            <a:off x="0" y="197304"/>
            <a:ext cx="5638800" cy="523220"/>
          </a:xfrm>
          <a:prstGeom prst="rect">
            <a:avLst/>
          </a:prstGeom>
          <a:solidFill>
            <a:srgbClr val="C00000"/>
          </a:solidFill>
        </p:spPr>
        <p:txBody>
          <a:bodyPr wrap="square" rtlCol="0">
            <a:spAutoFit/>
          </a:bodyPr>
          <a:lstStyle/>
          <a:p>
            <a:r>
              <a:rPr lang="cy-GB" sz="2800" b="1" dirty="0">
                <a:solidFill>
                  <a:schemeClr val="bg1"/>
                </a:solidFill>
              </a:rPr>
              <a:t>Cefnogaeth yn y Chweched Dosbarth</a:t>
            </a:r>
          </a:p>
        </p:txBody>
      </p:sp>
      <p:sp>
        <p:nvSpPr>
          <p:cNvPr id="12" name="Title 1">
            <a:extLst>
              <a:ext uri="{FF2B5EF4-FFF2-40B4-BE49-F238E27FC236}">
                <a16:creationId xmlns:a16="http://schemas.microsoft.com/office/drawing/2014/main" id="{A412949B-BF6C-4FC2-82ED-C87A150A691C}"/>
              </a:ext>
            </a:extLst>
          </p:cNvPr>
          <p:cNvSpPr>
            <a:spLocks noGrp="1"/>
          </p:cNvSpPr>
          <p:nvPr>
            <p:ph type="title"/>
          </p:nvPr>
        </p:nvSpPr>
        <p:spPr>
          <a:xfrm>
            <a:off x="7342" y="1110342"/>
            <a:ext cx="6843316" cy="9155227"/>
          </a:xfrm>
          <a:solidFill>
            <a:schemeClr val="bg1"/>
          </a:solidFill>
        </p:spPr>
        <p:txBody>
          <a:bodyPr>
            <a:noAutofit/>
          </a:bodyPr>
          <a:lstStyle/>
          <a:p>
            <a:pPr hangingPunct="0"/>
            <a:br>
              <a:rPr lang="en-GB" sz="1300" dirty="0">
                <a:solidFill>
                  <a:srgbClr val="FF0000"/>
                </a:solidFill>
              </a:rPr>
            </a:br>
            <a:r>
              <a:rPr lang="cy-GB" sz="1300" b="1" dirty="0"/>
              <a:t>Presenoldeb a phrydlondeb</a:t>
            </a:r>
            <a:br>
              <a:rPr lang="cy-GB" sz="1300" b="1" dirty="0"/>
            </a:br>
            <a:r>
              <a:rPr lang="cy-GB" sz="1300" dirty="0"/>
              <a:t>Mae’n ddisgwyliedig bod y mynd i bob gwers ar eu hamserlen yn cynnwys y tiwtorial estynedig. Mae croseo i’r myfyrwyr aros drwy’r dydd, a defnyddio’r ystafelloedd astudio a chyfleusterau ar gyfer astudio’n annibynnol.  Anogir myfyrwyr i fynychu lleoliadau gwaith os ydynt yn gysylltiedig â llwybr gyrfa a dim ond trwy ymgynghori gyda rhieni a’r Arweinydd Cynnydd.  Os yw’r myfyriwr hwnnw’n dechrau tangyflawni, gellid gwrthod yr opsiwn lleoliad gwaith.</a:t>
            </a:r>
            <a:br>
              <a:rPr lang="cy-GB" sz="1300" dirty="0"/>
            </a:br>
            <a:r>
              <a:rPr lang="cy-GB" sz="1300" dirty="0"/>
              <a:t>Cewch adael safle’r ysgol yn ystod egwyl a chyfnodau astudio.  Ond, er mwyn defnyddio’ch amser yn effeithiol, fe’ch cynghorir i dreulio rhan fwyaf yr amser hwn yn un o’r Mannau Astudio dynodedig.  Os ydych yn gadael safle’r ysgol, rhaid i chi lofnodi hyn yn swyddfa’r Ysgol neu Ganolfan y Chweched Dosbarth.</a:t>
            </a:r>
            <a:br>
              <a:rPr lang="cy-GB" sz="1300" dirty="0"/>
            </a:br>
            <a:br>
              <a:rPr lang="cy-GB" sz="1300" dirty="0"/>
            </a:br>
            <a:r>
              <a:rPr lang="cy-GB" sz="1300" b="1" dirty="0"/>
              <a:t>Absenoldeb</a:t>
            </a:r>
            <a:br>
              <a:rPr lang="cy-GB" sz="1300" dirty="0"/>
            </a:br>
            <a:r>
              <a:rPr lang="cy-GB" sz="1300" dirty="0"/>
              <a:t>Rhaid i chi hysbysu Mrs L. Price a’ch athrawon pwnc trwy e-bost os nad ydych yn gallu dod i’r ysgol. Dylech hefyd ofyn am waith gan eich athrawon er mwyn dal i fyny â’r gwaith a gollwyd. Mae lefel cynnwys cyrsiau UG yn uchel iawn; mae’n bwysig nad ydych yn colli gwersi.  Dylid gwneud apwyntiadau gyda’r meddyg, deintydd, a chyffelyb, lle’n bosibl, y tu allan i amser gwersi. Ni ddylid trefnu gwersi gyrru pan fo gennych wersi amserlenedig.  Mae prawf gyrru’n absenoldeb derbyniol.</a:t>
            </a:r>
            <a:br>
              <a:rPr lang="cy-GB" sz="1300" dirty="0"/>
            </a:br>
            <a:r>
              <a:rPr lang="cy-GB" sz="1300" dirty="0"/>
              <a:t>Caiff ceisiadau i fynychu Diwrnodau Agored Prifysgolion eu caniatáu fel arfer, ond dylid cyflwyno pob cais i Mrs L. Price.   Ni ddylai myfyrwyr gymryd amser gwyliau yn ystod y tymor.  Rhaid gofyn am ganiatâd  i amgylchiadau eithriadol fel priodas teuluol.</a:t>
            </a:r>
            <a:br>
              <a:rPr lang="cy-GB" sz="1300" dirty="0"/>
            </a:br>
            <a:r>
              <a:rPr lang="cy-GB" sz="1300" dirty="0"/>
              <a:t>Gellir defnyddio presenoldeb wael fel sail i ofyn i chi adael y Chweched Dosbarth.</a:t>
            </a:r>
            <a:br>
              <a:rPr lang="cy-GB" sz="1300" dirty="0">
                <a:solidFill>
                  <a:srgbClr val="FF0000"/>
                </a:solidFill>
              </a:rPr>
            </a:br>
            <a:br>
              <a:rPr lang="cy-GB" sz="1300" dirty="0"/>
            </a:br>
            <a:r>
              <a:rPr lang="cy-GB" sz="1300" b="1" dirty="0"/>
              <a:t>Ffonau symudol</a:t>
            </a:r>
            <a:br>
              <a:rPr lang="cy-GB" sz="1300" b="1" dirty="0"/>
            </a:br>
            <a:r>
              <a:rPr lang="cy-GB" sz="1300" dirty="0"/>
              <a:t>Rydym yn sylweddoli bod gan lawer ohonoch ffonau symudol am resymau diogelwch.  Ond, er mwyn osgoi unrhyw darfu dianghenraid </a:t>
            </a:r>
            <a:r>
              <a:rPr lang="cy-GB" sz="1300" b="1" dirty="0"/>
              <a:t>rhaid i chi wneud yn siŵr bod y ffonau symudol wedi eu diffodd yn ystod pob gwers, gwasanaeth, ac achlysuron ffurfiol eraill</a:t>
            </a:r>
            <a:r>
              <a:rPr lang="cy-GB" sz="1300" dirty="0"/>
              <a:t>. Yr unig fan i droi ffonau symudol ymlaen neu eu defnyddio yw yn ardal gymdeithasol Canolfannau’r Chweched Dosbarth. Hefyd, </a:t>
            </a:r>
            <a:r>
              <a:rPr lang="cy-GB" sz="1300" u="sng" dirty="0"/>
              <a:t>dim ond </a:t>
            </a:r>
            <a:r>
              <a:rPr lang="cy-GB" sz="1300" dirty="0"/>
              <a:t>yng nghanolfan y Chweched Dosbarth y gellir defnyddio  stereos personol, chwaraewyr CD, iPods, mp3s, ayyb – NID o gwmpas yr ysgol.</a:t>
            </a:r>
            <a:br>
              <a:rPr lang="cy-GB" sz="1300" dirty="0"/>
            </a:br>
            <a:br>
              <a:rPr lang="cy-GB" sz="1300" dirty="0"/>
            </a:br>
            <a:r>
              <a:rPr lang="cy-GB" sz="1300" b="1" dirty="0"/>
              <a:t>Cod gwisg</a:t>
            </a:r>
            <a:br>
              <a:rPr lang="cy-GB" sz="1300" b="1" dirty="0"/>
            </a:br>
            <a:r>
              <a:rPr lang="cy-GB" sz="1300" dirty="0"/>
              <a:t>Mae’n ddigwyliedig i aelodau’r Chweched Dosbarth wisgo mewn dillad hamdden smart sy’n addas ar gyfer lleoliad gwaith ac astudio. Mae hyn yn golygu </a:t>
            </a:r>
            <a:r>
              <a:rPr lang="cy-GB" sz="1300" b="1" dirty="0"/>
              <a:t>NA</a:t>
            </a:r>
            <a:r>
              <a:rPr lang="cy-GB" sz="1300" dirty="0"/>
              <a:t> chaniateir y canlynol: logos anaddas, topiau byr iawn, Jîns toredig, crysau-T a siorts  ‘cut off’/ segura.  Rydym hefyd yn disgwyl gweld lefel briodol o ddisgresiwn o ran faint o ‘groen’ sydd i’w weld felly ni chaniateir topiau fest strapiog chwaith.  </a:t>
            </a:r>
            <a:r>
              <a:rPr lang="cy-GB" sz="1300" b="1" dirty="0"/>
              <a:t>RHAID gwisgo laniardau drwy’r amser ar unrhyw safle Chweched Powys Sixth Form yn cynnwys YCC.</a:t>
            </a:r>
            <a:br>
              <a:rPr lang="cy-GB" sz="1300" dirty="0"/>
            </a:br>
            <a:br>
              <a:rPr lang="cy-GB" sz="1300" dirty="0">
                <a:solidFill>
                  <a:srgbClr val="FF0000"/>
                </a:solidFill>
              </a:rPr>
            </a:br>
            <a:r>
              <a:rPr lang="cy-GB" sz="1300" b="1" dirty="0"/>
              <a:t>Cludiant</a:t>
            </a:r>
            <a:br>
              <a:rPr lang="cy-GB" sz="1300" b="1" dirty="0">
                <a:solidFill>
                  <a:srgbClr val="FF0000"/>
                </a:solidFill>
              </a:rPr>
            </a:br>
            <a:r>
              <a:rPr lang="cy-GB" sz="1300" dirty="0"/>
              <a:t>Os ydych yn cael trafferth gyda’ch pas bws, tacsi neu unrhyw fater cludiant cyffredinol eich pwynt cyffwrdd cyntaf yw Mrs. L Price.</a:t>
            </a:r>
            <a:br>
              <a:rPr lang="cy-GB" sz="1300" dirty="0"/>
            </a:br>
            <a:br>
              <a:rPr lang="cy-GB" sz="1300" dirty="0"/>
            </a:br>
            <a:r>
              <a:rPr lang="cy-GB" sz="1300" b="1" dirty="0"/>
              <a:t>Trefniadaeth, Rheoli Amser, Sgiliau Astudio, Calendr yr Ysgol, Cyngor a Chefnogaeth</a:t>
            </a:r>
            <a:br>
              <a:rPr lang="cy-GB" sz="1300" dirty="0"/>
            </a:br>
            <a:r>
              <a:rPr lang="cy-GB" sz="1300" dirty="0"/>
              <a:t>Os yw trefniadaeth eich gwaith yn broblem, er enghraifft, gadael i bethau bentyrru, methu’rgwneud defnydd effeithlon o’ch cyfnodau astudio, mae eich tiwtor dosbarth ar gael i’ch helpu.  Hefyd, bydd Tîm Staff y Chweched Dosbarth yn eich cadw’n gyfredol â chyhoeddiadau hanfodol a digwyddiadau arfaethedig calendr yr ysgol.  </a:t>
            </a:r>
            <a:br>
              <a:rPr lang="cy-GB" sz="1300" dirty="0"/>
            </a:br>
            <a:br>
              <a:rPr lang="cy-GB" sz="1300" dirty="0"/>
            </a:br>
            <a:r>
              <a:rPr lang="cy-GB" sz="1300" b="1" dirty="0"/>
              <a:t>Cofrestriad Arholiadau, Ailsefyll a Chanlyniadau</a:t>
            </a:r>
            <a:br>
              <a:rPr lang="cy-GB" sz="1300" b="1" dirty="0">
                <a:solidFill>
                  <a:srgbClr val="FF0000"/>
                </a:solidFill>
              </a:rPr>
            </a:br>
            <a:r>
              <a:rPr lang="cy-GB" sz="1300" dirty="0"/>
              <a:t>Swyddog Arholiad</a:t>
            </a:r>
            <a:br>
              <a:rPr lang="cy-GB" sz="1300" dirty="0"/>
            </a:br>
            <a:r>
              <a:rPr lang="cy-GB" sz="1300" dirty="0"/>
              <a:t>Campws Llanfair-ym-Muallt: J Healey </a:t>
            </a:r>
            <a:br>
              <a:rPr lang="cy-GB" sz="1300" dirty="0"/>
            </a:br>
            <a:r>
              <a:rPr lang="cy-GB" sz="1300" dirty="0"/>
              <a:t>Campws Llandrindod : L Davies</a:t>
            </a:r>
            <a:endParaRPr lang="cy-GB" sz="1300" dirty="0">
              <a:solidFill>
                <a:srgbClr val="FF0000"/>
              </a:solidFill>
            </a:endParaRPr>
          </a:p>
        </p:txBody>
      </p:sp>
      <p:sp>
        <p:nvSpPr>
          <p:cNvPr id="6" name="TextBox 5">
            <a:extLst>
              <a:ext uri="{FF2B5EF4-FFF2-40B4-BE49-F238E27FC236}">
                <a16:creationId xmlns:a16="http://schemas.microsoft.com/office/drawing/2014/main" id="{AF53B344-F272-4847-A61A-32CC6D5B96D9}"/>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74848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426" y="10846179"/>
            <a:ext cx="141514" cy="1415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027" y="10846179"/>
            <a:ext cx="140946" cy="1409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935" y="10827218"/>
            <a:ext cx="177640" cy="177640"/>
          </a:xfrm>
          <a:prstGeom prst="rect">
            <a:avLst/>
          </a:prstGeom>
        </p:spPr>
      </p:pic>
      <p:pic>
        <p:nvPicPr>
          <p:cNvPr id="11" name="Picture 10">
            <a:extLst>
              <a:ext uri="{FF2B5EF4-FFF2-40B4-BE49-F238E27FC236}">
                <a16:creationId xmlns:a16="http://schemas.microsoft.com/office/drawing/2014/main" id="{F16A4E91-FBEB-443E-B9B1-2FC24F38AAF2}"/>
              </a:ext>
            </a:extLst>
          </p:cNvPr>
          <p:cNvPicPr>
            <a:picLocks noChangeAspect="1"/>
          </p:cNvPicPr>
          <p:nvPr/>
        </p:nvPicPr>
        <p:blipFill>
          <a:blip r:embed="rId5"/>
          <a:stretch>
            <a:fillRect/>
          </a:stretch>
        </p:blipFill>
        <p:spPr>
          <a:xfrm>
            <a:off x="308882" y="10604046"/>
            <a:ext cx="6000750" cy="1390650"/>
          </a:xfrm>
          <a:prstGeom prst="rect">
            <a:avLst/>
          </a:prstGeom>
        </p:spPr>
      </p:pic>
      <p:pic>
        <p:nvPicPr>
          <p:cNvPr id="6" name="Picture 5">
            <a:extLst>
              <a:ext uri="{FF2B5EF4-FFF2-40B4-BE49-F238E27FC236}">
                <a16:creationId xmlns:a16="http://schemas.microsoft.com/office/drawing/2014/main" id="{CFC1CFDD-25BF-4426-88B2-B1F72DB882B8}"/>
              </a:ext>
            </a:extLst>
          </p:cNvPr>
          <p:cNvPicPr>
            <a:picLocks noChangeAspect="1"/>
          </p:cNvPicPr>
          <p:nvPr/>
        </p:nvPicPr>
        <p:blipFill>
          <a:blip r:embed="rId6"/>
          <a:stretch>
            <a:fillRect/>
          </a:stretch>
        </p:blipFill>
        <p:spPr>
          <a:xfrm>
            <a:off x="0" y="0"/>
            <a:ext cx="6843316" cy="968829"/>
          </a:xfrm>
          <a:prstGeom prst="rect">
            <a:avLst/>
          </a:prstGeom>
        </p:spPr>
      </p:pic>
      <p:sp>
        <p:nvSpPr>
          <p:cNvPr id="2" name="TextBox 1">
            <a:extLst>
              <a:ext uri="{FF2B5EF4-FFF2-40B4-BE49-F238E27FC236}">
                <a16:creationId xmlns:a16="http://schemas.microsoft.com/office/drawing/2014/main" id="{0B0FAABE-D4F3-4AF2-9A28-1E63BD8969AB}"/>
              </a:ext>
            </a:extLst>
          </p:cNvPr>
          <p:cNvSpPr txBox="1"/>
          <p:nvPr/>
        </p:nvSpPr>
        <p:spPr>
          <a:xfrm>
            <a:off x="14683" y="201639"/>
            <a:ext cx="3800475" cy="523220"/>
          </a:xfrm>
          <a:prstGeom prst="rect">
            <a:avLst/>
          </a:prstGeom>
          <a:solidFill>
            <a:srgbClr val="C00000"/>
          </a:solidFill>
        </p:spPr>
        <p:txBody>
          <a:bodyPr wrap="square" rtlCol="0">
            <a:spAutoFit/>
          </a:bodyPr>
          <a:lstStyle/>
          <a:p>
            <a:r>
              <a:rPr lang="cy-GB" sz="2800" b="1" dirty="0">
                <a:solidFill>
                  <a:schemeClr val="bg1"/>
                </a:solidFill>
              </a:rPr>
              <a:t>Llwybrau’r Myfyrwyr</a:t>
            </a:r>
          </a:p>
        </p:txBody>
      </p:sp>
      <p:pic>
        <p:nvPicPr>
          <p:cNvPr id="4" name="Picture 3">
            <a:extLst>
              <a:ext uri="{FF2B5EF4-FFF2-40B4-BE49-F238E27FC236}">
                <a16:creationId xmlns:a16="http://schemas.microsoft.com/office/drawing/2014/main" id="{DAB0A845-62FD-4CC9-AAFE-859630A6D0D2}"/>
              </a:ext>
            </a:extLst>
          </p:cNvPr>
          <p:cNvPicPr>
            <a:picLocks noChangeAspect="1"/>
          </p:cNvPicPr>
          <p:nvPr/>
        </p:nvPicPr>
        <p:blipFill>
          <a:blip r:embed="rId7"/>
          <a:stretch>
            <a:fillRect/>
          </a:stretch>
        </p:blipFill>
        <p:spPr>
          <a:xfrm>
            <a:off x="-14684" y="897717"/>
            <a:ext cx="6858000" cy="781699"/>
          </a:xfrm>
          <a:prstGeom prst="rect">
            <a:avLst/>
          </a:prstGeom>
        </p:spPr>
      </p:pic>
      <p:sp>
        <p:nvSpPr>
          <p:cNvPr id="5" name="TextBox 4">
            <a:extLst>
              <a:ext uri="{FF2B5EF4-FFF2-40B4-BE49-F238E27FC236}">
                <a16:creationId xmlns:a16="http://schemas.microsoft.com/office/drawing/2014/main" id="{065119EF-CDE9-4CFA-8146-35BB9F821B93}"/>
              </a:ext>
            </a:extLst>
          </p:cNvPr>
          <p:cNvSpPr txBox="1"/>
          <p:nvPr/>
        </p:nvSpPr>
        <p:spPr>
          <a:xfrm>
            <a:off x="0" y="1700763"/>
            <a:ext cx="6858000" cy="4247317"/>
          </a:xfrm>
          <a:prstGeom prst="rect">
            <a:avLst/>
          </a:prstGeom>
          <a:noFill/>
        </p:spPr>
        <p:txBody>
          <a:bodyPr wrap="square" rtlCol="0">
            <a:spAutoFit/>
          </a:bodyPr>
          <a:lstStyle/>
          <a:p>
            <a:r>
              <a:rPr lang="cy-GB" sz="1600" b="1" dirty="0"/>
              <a:t>Cefnogaeth Gyrfaoedd drwy’r Chweched Dosbarth</a:t>
            </a:r>
          </a:p>
          <a:p>
            <a:endParaRPr lang="cy-GB" sz="1600" b="1" dirty="0"/>
          </a:p>
          <a:p>
            <a:r>
              <a:rPr lang="cy-GB" sz="1400" b="1" dirty="0"/>
              <a:t>BLWYDDYN 12</a:t>
            </a:r>
            <a:r>
              <a:rPr lang="cy-GB" sz="1400" dirty="0"/>
              <a:t>: Wythnos Sefydlu – cyflwyniad i flas o wersi Safon Uwch, gwersi pobtio NetSixthForm, cyflwyniad i VESPA, a sgwrs gan Brifysgol Caerdydd – Y rhyn sy’n rhaid i fyfyriwr Chweched Dosbarht fod i ymdopi ag Addysg Uwch. Gwaith VESPA drwy gydlo blwyddyn 12 a 13. Ffait Gyrfaoedd a Ffair UCAS. Sesiynau UNIFROG i ganfod VISION. Digwyddiad TED-X – technoleg Ai  llèn-ladrad, ysgrifennu datganiadau personol, gyrfaoedd y dyfodol, gweithdy CV, prentisiaethau, stondinau rhyngweithiol cyflogwyr, Syniadau Mawr Cymru. 1 wythnos Lleoliad Cysgodi Gwaith ar gyfer gyrfa ddewisol – mynediad i gronfa ddata a chyfleoedd lleol sydd ar gael.</a:t>
            </a:r>
          </a:p>
          <a:p>
            <a:endParaRPr lang="cy-GB" sz="1400" b="1" dirty="0"/>
          </a:p>
          <a:p>
            <a:r>
              <a:rPr lang="cy-GB" sz="1400" b="1" dirty="0"/>
              <a:t>BLWYDDYN 13</a:t>
            </a:r>
            <a:r>
              <a:rPr lang="cy-GB" sz="1400" dirty="0"/>
              <a:t>: Ymdrin ag UCAS a Phrentisiaethau gan ddefnyddio NetSixthForm, UCAS ac UNIFROG. Ceisiadau UCAS 2024: bydd gwaith ar UCAS a Datganiadau Personol yn rhan o ABCh gorfodol o ddechrau mis Mawrth i fis Hydref 2023 er mwyn osgoi Modd Dyddiad Terfyn a Modd Panig. Ffug gyfwelidau - i’w cynnal ym mis Ionawr. Cyfarfod Rhieni ym mis Gorffennaf i gefnogi myfyrwyr. Bydd y rheiny sy’n ymgeisio am brentisiaethau’n parhau i gael cefnogaeth ac yn ymgeisio ym mis Ebrill. Cynigir cyfweliadau gyrfaoedd gydag Ymgynghorydd Gyrfaoedd Cymru ar gyfer y rheiny sy’n dal yn ansicr.</a:t>
            </a:r>
          </a:p>
          <a:p>
            <a:endParaRPr lang="en-US" sz="1400" dirty="0">
              <a:solidFill>
                <a:schemeClr val="bg1"/>
              </a:solidFill>
            </a:endParaRPr>
          </a:p>
        </p:txBody>
      </p:sp>
      <p:sp>
        <p:nvSpPr>
          <p:cNvPr id="10" name="TextBox 9">
            <a:extLst>
              <a:ext uri="{FF2B5EF4-FFF2-40B4-BE49-F238E27FC236}">
                <a16:creationId xmlns:a16="http://schemas.microsoft.com/office/drawing/2014/main" id="{39F498C7-D96E-4E35-9BDB-59FABF298E5F}"/>
              </a:ext>
            </a:extLst>
          </p:cNvPr>
          <p:cNvSpPr txBox="1"/>
          <p:nvPr/>
        </p:nvSpPr>
        <p:spPr>
          <a:xfrm>
            <a:off x="-2" y="5726989"/>
            <a:ext cx="6843317" cy="5047536"/>
          </a:xfrm>
          <a:prstGeom prst="rect">
            <a:avLst/>
          </a:prstGeom>
          <a:solidFill>
            <a:schemeClr val="bg1"/>
          </a:solidFill>
        </p:spPr>
        <p:txBody>
          <a:bodyPr wrap="square" rtlCol="0">
            <a:spAutoFit/>
          </a:bodyPr>
          <a:lstStyle/>
          <a:p>
            <a:r>
              <a:rPr lang="cy-GB" sz="1400" b="1" dirty="0"/>
              <a:t>Esblygiad Datganiad Personol UCAS – rhaid i chi fedru defnyddio tystiolaeth y gallwch ddangos agweddau hyn eich cais i Brifysgol neu Brentisiaeth.</a:t>
            </a:r>
          </a:p>
          <a:p>
            <a:endParaRPr lang="cy-GB" sz="1400" b="1" dirty="0"/>
          </a:p>
          <a:p>
            <a:r>
              <a:rPr lang="cy-GB" sz="1400" b="1" dirty="0"/>
              <a:t>Cymhelliad i’r cwrs</a:t>
            </a:r>
            <a:r>
              <a:rPr lang="cy-GB" sz="1400" dirty="0"/>
              <a:t>: Pam ydych chi am astudio’r cyrsiau hyn?</a:t>
            </a:r>
          </a:p>
          <a:p>
            <a:endParaRPr lang="cy-GB" sz="1400" dirty="0"/>
          </a:p>
          <a:p>
            <a:r>
              <a:rPr lang="cy-GB" sz="1400" b="1" dirty="0"/>
              <a:t>Prarodrwydd ar gyfer y cwrs</a:t>
            </a:r>
            <a:r>
              <a:rPr lang="cy-GB" sz="1400" dirty="0"/>
              <a:t>: Sut mae eich dysgu hyd yn hyn wedi eich helpu i fod yn barod i lwyddo ar y cyrsiau hyn?</a:t>
            </a:r>
          </a:p>
          <a:p>
            <a:endParaRPr lang="cy-GB" sz="1400" dirty="0"/>
          </a:p>
          <a:p>
            <a:r>
              <a:rPr lang="cy-GB" sz="1400" b="1" dirty="0"/>
              <a:t>Parodrwydd trwy brofiadau</a:t>
            </a:r>
            <a:r>
              <a:rPr lang="cy-GB" sz="1400" dirty="0"/>
              <a:t>: Beth arall ydych chi wedi ei wneud i’ch helpu i baratoi, a pham mae’r profiadau hyn yn ddefnyddiol?</a:t>
            </a:r>
          </a:p>
          <a:p>
            <a:endParaRPr lang="cy-GB" sz="1400" dirty="0"/>
          </a:p>
          <a:p>
            <a:r>
              <a:rPr lang="cy-GB" sz="1400" b="1" dirty="0"/>
              <a:t>Amgylchiadau Esgusodol</a:t>
            </a:r>
            <a:r>
              <a:rPr lang="cy-GB" sz="1400" dirty="0"/>
              <a:t>: Oes yna unrhyw beth y dylai prifysgolion a cholegau wybod amdanynt, i’w helpu i roi eich cyd-destun i’ch cyraeddiadau a phrofiadau hyd yn hyn?</a:t>
            </a:r>
          </a:p>
          <a:p>
            <a:endParaRPr lang="cy-GB" sz="1400" dirty="0"/>
          </a:p>
          <a:p>
            <a:r>
              <a:rPr lang="cy-GB" sz="1400" b="1" dirty="0"/>
              <a:t>Parodrwydd i astudio</a:t>
            </a:r>
            <a:r>
              <a:rPr lang="cy-GB" sz="1400" dirty="0"/>
              <a:t>: Beth ydych chi wedi ei wneud i baratoi eich hun ar gyfer bywyd fel myfyriwr?</a:t>
            </a:r>
          </a:p>
          <a:p>
            <a:endParaRPr lang="cy-GB" sz="1400" dirty="0"/>
          </a:p>
          <a:p>
            <a:r>
              <a:rPr lang="cy-GB" sz="1400" b="1" dirty="0"/>
              <a:t>Dulliau dysgu dewisol</a:t>
            </a:r>
            <a:r>
              <a:rPr lang="cy-GB" sz="1400" dirty="0"/>
              <a:t>: Pa ddulliau dysgu ac asesu sy’n gweddu orau i chi – sut mae eich cyrsiau’n cydweddu â hyn?</a:t>
            </a:r>
          </a:p>
          <a:p>
            <a:endParaRPr lang="cy-GB" sz="1400" dirty="0"/>
          </a:p>
          <a:p>
            <a:r>
              <a:rPr lang="cy-GB" sz="1400" dirty="0"/>
              <a:t>Mae’n hanfodol eich bod yn manteisio i’r eithaf ar y cyfleoedd sydd ar gael i chi i gefnogi eich ceisiadau i brifysgol, prentisiaethau neu waith. Byddwn yn eich arwyddbostio i nifer o opsiynau y gallwch eu hystyried i’ch cefnogi.</a:t>
            </a:r>
          </a:p>
        </p:txBody>
      </p:sp>
      <p:sp>
        <p:nvSpPr>
          <p:cNvPr id="12" name="TextBox 11">
            <a:extLst>
              <a:ext uri="{FF2B5EF4-FFF2-40B4-BE49-F238E27FC236}">
                <a16:creationId xmlns:a16="http://schemas.microsoft.com/office/drawing/2014/main" id="{9BC2749C-E1A1-6348-B8A3-985A308C082C}"/>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67196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7858"/>
            <a:ext cx="6858000" cy="11086646"/>
          </a:xfrm>
          <a:solidFill>
            <a:schemeClr val="bg1"/>
          </a:solidFill>
        </p:spPr>
        <p:txBody>
          <a:bodyPr>
            <a:normAutofit fontScale="90000"/>
          </a:bodyPr>
          <a:lstStyle/>
          <a:p>
            <a:pPr hangingPunct="0"/>
            <a:r>
              <a:rPr lang="cy-GB" sz="1600" b="1" dirty="0"/>
              <a:t>Lleoliadau Gwaith</a:t>
            </a:r>
            <a:br>
              <a:rPr lang="cy-GB" sz="1600" b="1" dirty="0">
                <a:solidFill>
                  <a:srgbClr val="FF0000"/>
                </a:solidFill>
              </a:rPr>
            </a:br>
            <a:r>
              <a:rPr lang="cy-GB" sz="1600" dirty="0"/>
              <a:t>Rydym yn rhoi cyfle i fyfyrwyr blwyddyn</a:t>
            </a:r>
            <a:r>
              <a:rPr lang="cy-GB" sz="1400" dirty="0"/>
              <a:t> 12 gwblhau wythnos o gysgodi gwaith ym mis Gorffennaf.  Yn ogystal, rydym yn annog myfyrwyr i gymryd lleoliad gwaith os oes ganddynt lle ar eu hamserlen ar gyfer hanner diwrnod neu ddiwrnod llaw yr wythnos i gyd-fynd â’u haddysg a chefnogi eu ceisiadau ar gyfer Addysg Uwch. Mae Prifysgolion a Chyflogwyr yn pennu gwerth uchel i leoliadau gwaith di-dâl gwirfoddol.  Rydym yn annog myfyrwyr i ddod o hyd i’w lleoliadau eu hunain, ond mae tîm y staff yn gallu helpu hefyd i sicrhau lleoliadau os oes angen.</a:t>
            </a:r>
            <a:br>
              <a:rPr lang="cy-GB" sz="1400" dirty="0"/>
            </a:br>
            <a:br>
              <a:rPr lang="cy-GB" sz="1400" dirty="0"/>
            </a:br>
            <a:r>
              <a:rPr lang="cy-GB" sz="1600" b="1" dirty="0"/>
              <a:t>Arweinyddiaeth y Chweched Dosbarth</a:t>
            </a:r>
            <a:br>
              <a:rPr lang="cy-GB" sz="1600" b="1" dirty="0"/>
            </a:br>
            <a:r>
              <a:rPr lang="cy-GB" sz="1400" dirty="0"/>
              <a:t>Mae’r Chweched Dosbarth dan arweinyddiaeth Tîm Pennaeth ar bob safle, ond nid yw’r arweinyddiaeth yn gyfyngedig i’r rheiny sy’n meddu ar rôl neu deitl swyddogol.  Rydym yn annog pawb i gymryd rôl weithredol drwy’r ysgol ac i ddangos blaengarwch.  Os oes gennych ddiddordeb mewn cefnogi gweithgareddau penodol dan arweiniad Tîm y Pennaeth (e.e. gwaith elusennol, digwyddiadau cymdeithasol, blwyddlyfr, ayyb) gwnewch yn siŵr eich bod yn rhoi gwybod iddynt hwy a’r Arweinydd Cynnydd ac yn cymryd rhan! </a:t>
            </a:r>
            <a:br>
              <a:rPr lang="cy-GB" sz="1400" dirty="0"/>
            </a:br>
            <a:br>
              <a:rPr lang="cy-GB" sz="1400" dirty="0"/>
            </a:br>
            <a:r>
              <a:rPr lang="cy-GB" sz="1400" b="1" dirty="0"/>
              <a:t>Chwaraeon</a:t>
            </a:r>
            <a:br>
              <a:rPr lang="cy-GB" sz="1400" dirty="0"/>
            </a:br>
            <a:r>
              <a:rPr lang="cy-GB" sz="1400" dirty="0"/>
              <a:t>Mae gan fyfyrwyr y Chweched Dosbarth fynediad i ystod eang o gyfleusterau chwaraeon ysgol gyda chaniatâd y staff Addysg Gorfforol. Gallwch hefyd chwarae ran bwysig yn hyfforddi disgyblion iau yn ogystal â helpu gyda Diwrnod Chwaraeon yr Ysgol.  Mae’r pwyslais bob amser ar gymryd rhan a mwynhâd ac fe’ch cymellir i ddilyn ystod mor eang ag y mae staff a chyfleusterau’n caniatáu. Os bydd y cyfleusterau a’r staff yn caniatáu, mae croeso i chi wneud Addysg Gorfforol yn eich cyfnodau astudio.  Mae gan fyfyrwyr y Chweched Dosbarth aelodaeth misol gostyngol i Gampfa MRC Gym yn Llandrinod yn ystod oriau ysgol. </a:t>
            </a:r>
            <a:r>
              <a:rPr lang="cy-GB" sz="1400" dirty="0">
                <a:hlinkClick r:id="rId2"/>
              </a:rPr>
              <a:t>https://www.movementrecreationculture.com/</a:t>
            </a:r>
            <a:r>
              <a:rPr lang="cy-GB" sz="1400" dirty="0"/>
              <a:t> .  Hefyd, mae yna gyfle i gymryd rhan yng Ngwobr Aur Dug Caeredin, ewch i weld Mrs. Tiernan i gael mwy o wybodaeth am hyn.  </a:t>
            </a:r>
            <a:br>
              <a:rPr lang="cy-GB" sz="1400" dirty="0"/>
            </a:br>
            <a:br>
              <a:rPr lang="cy-GB" sz="1400" b="1" dirty="0"/>
            </a:br>
            <a:r>
              <a:rPr lang="cy-GB" sz="1400" b="1" dirty="0"/>
              <a:t>Digwyddiadau Cymdeithasol, Proms a Theithiau</a:t>
            </a:r>
            <a:br>
              <a:rPr lang="cy-GB" sz="1400" dirty="0">
                <a:solidFill>
                  <a:srgbClr val="FF0000"/>
                </a:solidFill>
              </a:rPr>
            </a:br>
            <a:r>
              <a:rPr lang="cy-GB" sz="1400" dirty="0"/>
              <a:t>Yn Ysgol Calon Cymru rydym yn credu eich bod yn buddsoddi yn yr hyn rydych yn ei fwynhau, ac rydym yn credu bod creu cyfleoedd i gofio a manteisio i’r eithaf ar brofiad y Chweched Dosbarth yn bwysig hefyd.  Mae Tîm y Pennaeth yn arwain ar ddigwyddiadau cymdeithasol drwy’r flwyddyn a’r prom ym mlwyddyn 13.  Mae cyfle hefyd i fynd ar nifer o deithiau’n ymwneud ag astudio (e.e. Alldaith y 6</a:t>
            </a:r>
            <a:r>
              <a:rPr lang="cy-GB" sz="1400" baseline="30000" dirty="0"/>
              <a:t>ed</a:t>
            </a:r>
            <a:r>
              <a:rPr lang="cy-GB" sz="1400" dirty="0"/>
              <a:t> Dosbarth i Forocco, Taith Addysg Grefyddol i Efrog Newydd, Taith Sgïo Addysg Gorfforol, Taith Dyniaethau i Ferlin, Gwaith Maes Daearyddiaeth, ayyb), yn ogystal â theithiau gwobr ar ddiwedd y flwyddyn i ddathlu blwyddyn o waith caled gennych! </a:t>
            </a:r>
            <a:br>
              <a:rPr lang="cy-GB" sz="1400" dirty="0"/>
            </a:br>
            <a:br>
              <a:rPr lang="cy-GB" sz="1400" dirty="0">
                <a:solidFill>
                  <a:srgbClr val="FF0000"/>
                </a:solidFill>
              </a:rPr>
            </a:br>
            <a:r>
              <a:rPr lang="cy-GB" sz="1400" b="1" dirty="0"/>
              <a:t>Elusennau</a:t>
            </a:r>
            <a:br>
              <a:rPr lang="cy-GB" sz="1400" dirty="0">
                <a:solidFill>
                  <a:srgbClr val="FF0000"/>
                </a:solidFill>
              </a:rPr>
            </a:br>
            <a:r>
              <a:rPr lang="cy-GB" sz="1400" dirty="0"/>
              <a:t>Dan oruchwyliaeth Tîm Pennaeth y Chweched Dosbarth, mae’r Chweched Dosbarth yn chwarae rôl ganolog yn ein gwaith elusennol.  Byddwch yn helpu i drefnu digwyddiadau a gwasanaethau elusennol amrywiol yn cynnwys Wythnos Elusen y Nadolig. </a:t>
            </a:r>
            <a:br>
              <a:rPr lang="cy-GB" sz="1400" dirty="0"/>
            </a:br>
            <a:br>
              <a:rPr lang="cy-GB" sz="1400" b="1" dirty="0">
                <a:solidFill>
                  <a:srgbClr val="FF0000"/>
                </a:solidFill>
              </a:rPr>
            </a:br>
            <a:r>
              <a:rPr lang="cy-GB" sz="1400" b="1" dirty="0"/>
              <a:t>Mentora Cyfoedion / Pencampwyr Llesiant / Swyddogion</a:t>
            </a:r>
            <a:br>
              <a:rPr lang="cy-GB" sz="1400" b="1" dirty="0">
                <a:solidFill>
                  <a:srgbClr val="FF0000"/>
                </a:solidFill>
              </a:rPr>
            </a:br>
            <a:r>
              <a:rPr lang="cy-GB" sz="1400" dirty="0"/>
              <a:t>Fel rhan o’ch gwasanaeth ysgol a chyfle anhygoel i roi nôl i gymuned yr ysgol, anogir myfyrwyr y Chweched Dosbarth i gymryd rhan yn y rhaglen mentora cyfoedion a/neu gwirfoddoli fel Swyddog i gefnogi staff gyda dyletswyddau adeg egwyl ac amser cinio unwaith yr wythnos.  Mae hyn yn gyfle nid yn unig i roi rhywbeth nôl i’r ysgol ond hefyd i ddatblygu eich sgiliau arwain chi. </a:t>
            </a:r>
            <a:br>
              <a:rPr lang="cy-GB" sz="1400" b="1" dirty="0">
                <a:solidFill>
                  <a:srgbClr val="FF0000"/>
                </a:solidFill>
              </a:rPr>
            </a:br>
            <a:br>
              <a:rPr lang="cy-GB" sz="1400" dirty="0"/>
            </a:br>
            <a:r>
              <a:rPr lang="cy-GB" sz="1400" b="1" dirty="0"/>
              <a:t>Her y Gymuned</a:t>
            </a:r>
            <a:br>
              <a:rPr lang="cy-GB" sz="1400" dirty="0"/>
            </a:br>
            <a:r>
              <a:rPr lang="cy-GB" sz="1400" dirty="0"/>
              <a:t>Bydd rhaid i bob Blwyddyn 12 gwblhau 30 awr o wasanaeth cymunedol. Argymhellir yn gryf eich bod yn ystyried eich prosiect cymunedol fel rhywbeth sy’n cyfrannu at fywyd ehangach yr ysgol.  </a:t>
            </a:r>
            <a:br>
              <a:rPr lang="cy-GB" sz="1400" dirty="0"/>
            </a:br>
            <a:r>
              <a:rPr lang="cy-GB" sz="1400" dirty="0"/>
              <a:t>Gallai gweithgareddau o’r fath gynnwys:</a:t>
            </a:r>
            <a:br>
              <a:rPr lang="cy-GB" sz="1400" dirty="0"/>
            </a:br>
            <a:r>
              <a:rPr lang="cy-GB" sz="1400" dirty="0"/>
              <a:t>Clybiau wythnosol amser cinio (Ffilm, celfyddydau, chwaraeon, ayyb)</a:t>
            </a:r>
            <a:br>
              <a:rPr lang="cy-GB" sz="1400" dirty="0"/>
            </a:br>
            <a:r>
              <a:rPr lang="cy-GB" sz="1400" dirty="0"/>
              <a:t>Cefnogaeth pwnc</a:t>
            </a:r>
            <a:br>
              <a:rPr lang="cy-GB" sz="1400" dirty="0"/>
            </a:br>
            <a:r>
              <a:rPr lang="cy-GB" sz="1400" dirty="0"/>
              <a:t>Mentora cyfoedion</a:t>
            </a:r>
            <a:br>
              <a:rPr lang="cy-GB" sz="1400" dirty="0"/>
            </a:br>
            <a:r>
              <a:rPr lang="cy-GB" sz="1400" dirty="0"/>
              <a:t>Goruchwyliaeth amser cinio / dyletswydd swyddogion</a:t>
            </a:r>
            <a:br>
              <a:rPr lang="cy-GB" sz="1400" dirty="0"/>
            </a:br>
            <a:br>
              <a:rPr lang="cy-GB" sz="1400" dirty="0"/>
            </a:br>
            <a:br>
              <a:rPr lang="cy-GB" sz="1300" dirty="0"/>
            </a:br>
            <a:br>
              <a:rPr lang="cy-GB" sz="1300" dirty="0"/>
            </a:br>
            <a:br>
              <a:rPr lang="cy-GB" sz="1300" dirty="0"/>
            </a:br>
            <a:br>
              <a:rPr lang="cy-GB" sz="1300" dirty="0"/>
            </a:br>
            <a:br>
              <a:rPr lang="cy-GB" dirty="0">
                <a:solidFill>
                  <a:srgbClr val="FF0000"/>
                </a:solidFill>
              </a:rPr>
            </a:br>
            <a:endParaRPr lang="cy-GB" dirty="0">
              <a:solidFill>
                <a:srgbClr val="FF0000"/>
              </a:solidFill>
            </a:endParaRPr>
          </a:p>
        </p:txBody>
      </p:sp>
      <p:sp>
        <p:nvSpPr>
          <p:cNvPr id="3" name="AutoShape 2" descr="data:image/jpeg;base64,/9j/4AAQSkZJRgABAQEAAAAAAAD/2wBDABALDA4MChAODQ4SERATGCgaGBYWGDEjJR0oOjM9PDkzODdASFxOQERXRTc4UG1RV19iZ2hnPk1xeXBkeFxlZ2P/2wBDARESEhgVGC8aGi9jQjhCY2NjY2NjY2NjY2NjY2NjY2NjY2NjY2NjY2NjY2NjY2NjY2NjY2NjY2NjY2NjY2NjY2P/wAARCAPA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BoopaAFpRSUooAUUtJS0AKKeKaKcBQAopwpAKcBQAU4UlOFABTxTRUgFAhRTxTQKeooAcKeKaKeBQA4U8U0CpAKAHrUq1GoqZBTAkTpUy1GgqdRQIclSoKaq1Kq0APUVKopqLUyLQMcgNTjpTUWn0gCiiigYUUUUAFFFFABRRRQAU113DFOooAytUjwUx6VmOlbl+oZVrLdMHBNAFCSJSPug1rabbZgQhQBVBl54re00YsY/cf1oETJGqDgDNPpaKBkbxq45HNUJ4ME1pVDOgIzQBiSxnniqUsfPStedKoyrQIzJIzVd0NaEi9aqyLQBSdTULLVxhUDigZVZaYQasEVGy0AVyKYQanK1GVoEREU0ipSKYRQMjIpCKeRTSKAIzSGnkZpCKAGUhpxpMUANpKdikoASiiigBKSlooASilpKACiiigAooooASloooASilooASiiloAKSlooAKKKKACiiigAooooAKWiigAooooAKKKKACiiigAopKWgAooooAKKKMEmgApQCTjFSpATyeBU6oq0AQpB3apgoUYFOpKACiikoAKKWkoAKWiigApRSqrMQFBJ9BWpZ6FcXADSfu19+tS5JbjUW9jLAycd6vWWly3TA52r6mtlNHhtkO0Fm9TV21g8pRWMqvY1jDuQ2mk21rg7dz+pq9iiiudtvU1SsJRRS44pDGUYpXZIl3SOFHuayrzX4IcrAvmt69qaTewm0jUwFGScCs+71m2t8qp8xvQVgXWo3V2x3OQvoKrBK3jR7mTqdi7d6vc3Jwp2L6LVLljliSaXA9KWt0ktjJu4gFLSUFgKoQtITUTTAdOajaUmgCcyKKiaU44qLrSUAOJ5pDSUUAGaKKKYBRRRSAM0UlFAC0lFFMAopKKQC0lFFABRRmigAopKKAFopKKAFpKKKACiiigC7S0UtAAKcKSlFAC0ooFLQAopwpoFOAoAUU6kApwoABThSCnAUAOFPFNApwFAhwp4FItPFACingUiinqOaAHqKkUU1RUgFADlFSoKaoqVBTAkVamQUxBUyDpQIei1Oq0xBU6CgByLUyLimotTDikMKWkpaBhRRRQAUUUUAFFFFABRRRQAUUUUAQ3Ee9c1mzRdTWvVaeHPIFAGNImKt6fcyiWODIKfSkmiIyKbZri8jPvQI26KKKBhUUpwvSpahmPGKAKMxHpVKXHrV2bvVGXvTEVJADVWQVakUVWkX3oArOtQOKsODUL59KAIWFREVMxx2qMkHvSAiYVGRUxFMNAyEimEVKRTCKAIyKaRUhphoAYaYakNNNADCKbTzSGgBlJin4ptADaKWigBtJilooATFFLSUAJRS0lABRRRQAUUUUAFFFFABRRRQAUUUUAFFFFABRRS0AFFGKXFACUUtFACUUUUAFJRRQAUUUUAFFFKAT0FACUvJ6Cpo7dm69KsJGqdBzQBWS3Y9eBVhI1Qccmn0lABmkzRRSAKKKKYCUtFGKACjFSQwSzsFijZz7Ctqy8OyOQ902wf3R1qJTUdylFsxEjeVgqKWb0ArYsvD08vz3J8tfTvXQ2ljBaJiKMA9z3qwawlWb2NVT7lO00+3tFxFGN3949asYpxOBUSBtxYnr2rG99zSw4jsaQnFFBFABnNGM1UuNStbQHzJBu9B1rFu/EM0p22yhF9T1qlBsTkkdBPcwWwzNIq+xNY154iAJS1TP+0awpJJZm3SsWPvSBQK2jRtuZOo+hLPdT3bbpnZvbtUYUDrzSiitkkjNtsKM0hOOtRtMB05piJSaaXUdTVdpSaYST1pgTNMR0qMux70yigBc0ZpKKAFopKKACiikoAWikooAWikzQDQAuaSiigAozRSUALRSUUALSUGkoAWikooAWikooAWikooAKKKKACijNGaAL4pcU2nCgBRTqbThQAU6kpaAHCnCminCgBwpRSCnCgBRThSCnCgQ4U9RTQKkAoAcop4FNAqQCgBQKkUU1RUqigBVFSqKaoqRRxQA5RUyCmqKlRaYiRKnQVEi8VZRaAHqtTotMQVOgoAcop1FFIoWiiigAooooAKKKKACiiigAooooAKKKKACkIzS0UAVpoMjIqtFCUnQ471pU0oCQe4oAdRRRQAh6VWmbmp3OBVOVqYitM3WqkhzViU1VkPWgCCSq71M9QvQBA1QuKmeomoAruKjZamaomoAiIqNh6GpTTDSAiOfrTCfapDTCKBjCRimnFPIphFADTTSKcRTTmgBpFIaWkJoASmmnZptACUlKaSgBDRS0lACUUUUAJRRRQAUlLRQAlFLSUAFFLSUAFFFLQAlFLRQAlLSUUAFFFLQAUUlFAC0UlFABmiikoAWikoGSaAFoAJ6VLHAzdeKspEq9qAK8cDN97irCRqnQU+igApKKM0AFJS0lIAooxS4oASlxVi2sbi6bEMZb37VvWHhtFO67fcf7o6VMpqJSi2c7Bby3DhIo2Zj6Ct6y8Nk4a6fA/urXQQ28UChYY1UD0FS4rnlWb2NY00tytb2sNqmyGMKPapwBSdKTNY3uaCsabmgc9KJGSJS0jhQO5NIYjU3AAy3ArJvfEdvDlbceY3r2rAu9Tu70nfIVX+6OBWsacmQ5pHR3mtWdsxCt5jDstYV5rd1dErGfLT0HWs/Zzk807AFbxpJGTm2MKsxyzZNOAA7UtJkCtbEXFoqNpVUVE05PTimIsFwvU1E1wBwBVcsSaSgCRpGbvTKSigB1GaSigApaTNJQAtFJRQAuaM0lFAC0UlFAC0ZpM0UAFFJR3oAWikooAWikooAXNJRRQAUUUZoAKKKKACiikoAWikozQAtFJRQAUdKKKANGlFFLQAUtFKKADFOoFKBQAopwFIBTwKAEFOxRiigBwpRTRThQIkU1KoqNBmplFADgKeopoFSKKAHKKlUU1RUiigByipVFNUVKozQA5BUyimKtTIKBEiCrCdqiQVOgoAlQVOoqNBUtAwpaKKBhRRRQAUUUUAFFFFABRRRQAUUUUAFFFFABRRRQAUUUUAFFFITgUAQytVKU+9WZjVOU0ySBzVaQ9qmc1XkoGROagc1K1QPQBE561Exp7monNADGqI09qjY0AMamGnmmGkAwimMKeaYaBjCKaacTTTQA00004000ANIpDTqQ0AMIpCKdSGgBlFLSUAGM02lozQAlJS0lACUUtFACUUUUAFFFFABRRRQAUUUUAFFLRQAlFFFACUUUUAFFFFABSUUdaACgDJqaK3eT2HrVmO3RPc+tAFaO3Z+egqykKp7mpaKAExig0GkoAKSiigAoo60oFIBKMVfstIu7thtjKp/ebpXQWHh+3gw8w8xvfpUSqKJag2c3aabc3jAQxHHdjwK6Gw8NwxYa5bzG9B0rdSNUUBFAHtT+lc0qsnsaqCRDHDHCoWNAq+gp+MUtNrIsM000pBNUrvUrWzB82Zd390HJppBcu8VmahqMNnLGrn5W6n0rFvfEs8u5bZAi+p5NYshkmffK5Yn1NbRot7kOouh0F34n25S0jyf7zViXF3c3blp5Wb27VGFAHAoreNOMTJzbECgU+m01pVXqeasgfSEgdTUD3WfuioGdm6mmBYadR05NQtIzd6jooAdRSUUAFLSUUALRSUUALR2pKKAFopKKAFopKKYC0lFFIAooooAKKKM0AFFGeaKACikooAWikooAKKKKACiiigAooopgFFJRSAWiko6UALSUUUAFHeiigDSpwpoNOFIBRThTc0opgPFKKaDTgaAHCnCminCgQ6nAU0GnA0ALsBpfLpQaeDQAKpFTJmkQjHSpBwKAFAqRRTAakSgB4qRaYoqRRQBIKmUVEgqZRQIkUVMgqNRUyCgCVBU6CoVFTxjmgZOgp9NQYp1AxaKKKACiiigAooooAKKKKACiiigAooooAKKKKACiiigAooooASmucCnVBK9AmQyt1qpIamkbrVWQ1QiGQ1Xc1LIarsaQEbmq7mpnNQMaBkbVExqRjUTGgCNsVGaexqMmgBpqMnmnk1Gx5pAITTCaU000DENNOKU00mgBDSGgmkJoASkpTTTQAhpppc0lACUlLTaACkpaKAEpKWigBKKKKACiiigApKWigBKKWigBKKWkoAWjNJRQAZopKDQAUUUlABRUkUDyHgVdjtUQAtyaAKccDydBxVuK2ROW5NT9OnFIaQAelJRSGgAooooAQ0lOxmlSNpGCopZj2FD0AZShCTgcn0rcsfDdzcENcDyY/frXQ2ejWdngpHuYfxNyaylVS2LUGzlrLQLu6wzL5SerV0NnoNra4Yr5jju1awAFKeBXPKrJmqikNVVUYxUUSMSzP3PA9KITMxcy4AzwB6VLWZYHikrG8SSXKxxLC2yMnLvnGKguPE9tBCqWymaQLjJ6VSi3sK6RvnAGWOB71l3+vWVmCofzZB/CtcreapfX5IllKof4BwKphB35NbRo9zN1OxqXviC9uiVjPkp/s9fzrLwWbczEnuTTqK3jBLYzcmxMUUjOq/eNQPcgcKKsksZA61E86DpyaqvKzdTTKAJmuHbpwKjJz3ptLQAUtNzS0wFopKKQC0UlLQAUvakooAKKKKAClpKM0ALmikooAXNFJRQAUUUUAFFJS5oAKKKTNAC0UlFAC0lFFABRmiigAzRRRTAKKKKQBRRRQAUUlFAC0UUlAC0UlFAC0UlFAGkDSg4pmaWgB4p2aYDSg0APBpwqPNOBoAkBpwqMGnA0CJAaeDUeacKAJAaeDUVOA96AJ1PvUoaq6VMtAEo5qVTzUKVKtAEy09ajWpFoAmSpkqFKmSgROlToKgSrCUASoKnQVEgqygoAeOlLSUtBQUUUUAFFFFABRRRQAUUUUAFFFFABRRRQAUUUUAFFFFABRRSGgBrnAqpI2c1NK3WqkjVRLI3NVnNSSNVd2oERyGq71I7VC7UARPULVI7VCxzSGMY1Cx5qRjUTGgBhNRk05jTTQMYaYTTiaYaAGk000ppppAIaaaWkNACU00pNNJoGBptKaaetAAaQmjNJQAUlFFACUUUUAHWkoooAKSlpKACiiigAooxRigAooooAKSiigApM0UYzQAUdalit3k7YHrVqK1VevJoAqRwPIeBVyK0ROX5NTgbRS0AJ06CkoopAJSUtFACUUuKlgtZrhtsUbMfYUXsBBjNSRQSTOEjRnY9gK3tL8PGf5rkkKOwrprWyt7NAkEYUevc1jOslsWo9zmbHwvNJte5fy1/ujrXQ2em2tmoEMShv72OauUVzynKW5aSQmOKaadijFQUMFBqlqGs2NgMSShn/uLya5q/8UXVySlqnkoe/U1UYSkHMkdVdXltZoXuJVQehPNc/feKsgpZRHP99v8ACueffO5eZy7H1NLtAHFbxorqQ6nYW5ubq8ctcTMw9M8VEqBelOzSMyr1OK3SS2M27hSE1BJdKvC81Wknd/aqEXHnROpzVd7pjwvAqvmigBSxbqaKSigBaBSUUALRSUUALRSUUALRRRQAtFJRQAtFJS0AFFFFABRRRTAKKKKQBRRRQAUUUUAFFFFABRSZpaACikopgFLSUUgDtRRRQAZooozQAUUUmaAFopKKAFopKKAFpKKKAFpKKM0AFFFFAGhmlBpmaUUAPzTgeKZSigB4NOBpgpRQA8GnA1GKcKAJQacDUYNOBoAlU1IKhBp4NAidKkFQA1IDxQBOpqVarqalVqALCmpVNV1bvUymgROlWENVkNWI6ALCVYQVXQg1ZjoAnjWrKjAqCOpx0oGOopKWgYUUUUAFFFFABRRRQAUUUUAFFFFABRRRQAUUUUAFFFFABTXOBSk1DK2AaaE2Qyk1Ulap3f1qrIwyaoghdutQO1SORmq7nNIYxzUDmpHNQOaAGMaians1RMaBjGqJqkaompAMJphNONRmgY000mlJphpAIaaaU000AITTSfelNNJoGITSUGkoAQmig0hoASig0lABSUUUAFJS0lABRRRQAU5X2ggqD9abSUAFFFFAC5pM0UlIAooooASipobaSZsKvHrV+OxSEAuQzelMChFbPJ2IHrV2KzSPBPzGrHQYHApCaQDi/wC6CYAGc9KjpSaSmAUlLSUgCkpwU+laNlot5d4Kx7UP8TcCk5JbjSuZmKuWemXV4wEUTbf7x4FdVY+HbS3w0o86QevT8q1wqqoVVAA7AVhKv2KUTAsvDEMWGuXMh/ujgVtxQxQrtjjVV9AKkpKwcm9yxRtjU8YFIDuAPrTqhuLmC1TfPKqKPU1IEmB1odlRSzsFUdzXN6h4tiUFLBDI395hgVz17qF7qDf6RMdvZRwPyrSNKTFdI6vUPE1lafLEfPk9E6fnXN32u39/8u/yY/7qcVQCKOgpa3jSSJcmM8sE5PJ9TTsY4pSccnpUEt1GmcHJrZIgnBxUbzKudxqjJdu/3flFQEk9TTAtyXnJ2CqzSM5yTTKKAFopKKAFzRmkooAWiikoAWiiigApaSigBaKSigBaKKKYBS0lFAC0UlFIBc0tJRTAWkoopAFFFFMAoopKAFopKKQC0UlFAC5opKKAFopKM0AFFFFMAozRSUALRRRSAPwoopKAFopKKAFopKKAFpKM0UALSUUUAFFFGKAL2aWmZpQaAH5pQaaOtLmgB4NLmmZpc0ASA04HiowaUGgCUGnA1FmnA0CJgaepqEGnqaAJ1NPU1AGp4bNAFhTUqmqwapFegC0hqZDzVRWqZH6UCLamp0NVUbNTo1MC3G1W4mqlGRVmI0AXYzVlelVIjVtTkUgQtLSUtBQUUUUAFFFFABRRRQAUUUUAFFFFABRRRQAUUUUAJRRSE4oExGOBVaRqkd6rSNVIi5FK1VZD71JK1VpDTAjkaoGNPdqgZqQxrMahdjTmaoi3FADWNRMaezVGTQMYxphNKTTGpANJqMmnnFRtQAw00mnGmGgYhPFNNKaaaQCGmmlJptABTSaU02gYGkzRSUAFJRSUALmkzRRQAUUYowaACkpaSgAooooAKKKM0AFFSJC8h+UZq5DZqoy/JoApRwPIflFXobNI+X5PpVgAKMKMCjNIB2/aNqAKKbmkooAM0lLRQAlGKlhgklYLGhZj2ArbsfDc0mGuWEa+g61MpqO40rmAEZmCqCSfStWy0C6uMM6+Wp7t/hXV2em2toP3UQDf3jyatIhRQCcn1rnlWfQpJIzLHQ7W0wxQOw7tzWmAAOBinUYrBtvcobRih2VBuZgoHcmsW/8AE1la5SImeQdk6fnQk3sBtVn32r2Vhnzphu/urya5O913UL4kB/IjP8Kf41nrGC2XO5j1JraNFvcXMkbl74ruZspZRCJf77cmsgtNczCa7laU+5pu3ins6+XjGDW8aaiS5MgCqvQYpailuo4zycn2qnLes33OBWhJeeREGWbFVZb5Rwgz9aos7McsSaSmBI88j9WOKjoooAKO9JS0AFFFFABRRRQAUUUUAFFFFABRRRQAUtJRQAtFJRTAWiiigAooopALRSUUALRSUUALRSUUwFooooAKKM0lIBaKSigBaKSigBaKSloAM0lFFABRSUUALRRSUALRSUUALRSUUALRRRQAUUUYoAKKXHNLigBMUYpaKAEpaKWgCfNLmm0oNADs0oNMzS5oAkzS5qMGlBoAkBp2ajBpc0ASBsU4NUQNKDQBMGp6tUINODUCJw1PDVXDU8NQBOGqQNVcNTw1AFpW96mRqpq/vUqyUCLqPjvVhHrPR6mST3pgacb1aikrKjlqzHNQBsQv0q9E2RWLDNitCCbpQBepKRSCMilpFC0UlLQAUUUUAFFFFABRRRQAUUUUAFFFFABSUUhOKBMCcVE70O9V3eqsQ2K71Xkeldqru9MQyRqrSNUsjdarO1AyNzUDtT3aoGakA1jUbGlZqjY0DGsaYTSsaYTQA0mmk0E00mkMQmmGlppNADTTDTiaaaAGmmGnmmGkMSmmlNMJoADSGkNGaBiUUpOQBxSONpx3oASkpKCaADNGaSigBc0bjSUdqAFzRSUUALRTo42kIAFXobJRzJz7UAUo4XkPyirsVkF5c5q0AqjCjFLSAQKqjAGBQcZ45pTTaAEoooCk9BmgAoAJNX7PSbq7I2xkL6ngV0Nl4dt4MNOfMb07VlOrGJSizmbWwuLp9sUbN744resvDABVrp89yq10EUaRqFRQoHYVIK55VpPYq1iGCzgtk2wxKv0HNS4pScDmisr3GFAXkms6+1uxsQRJKHcfwJyaw7jxJeXeUtUECf3jy1XGEpbCOnubu3tU3TypGPc1z974tQZSxhMh/vvwK564V5ZS88jSse7HNMxjgDFbRodxcxJeXl5qDbrqckf3RwB+FQBAvQU6o5Z44vvMPpXQopbE3bH01nVBliB9aozagTxGMe5qm8ryHLMTVCNKXUEQYQZNUpruWUnnA9BVeigAJzRRRQAUUUUAFFFFABRRRQAUUlFAC0UUUAFFFFABS0lFAC0UlFAC0UlFAC0UUUAFFFFABRRRQAUUUUALRSUUALRSUUALRSUUALRSUUALRSUUALSUUUALRSUUALSUUUAFFFFABRRS4oASilxS4oATFGKXFLQA3FLS0YoATFLS0UAJS0UUAFFJS0AFFFFAEuaKSgGgB1KKbS0ALTgaZmjNAD80uaZmlBoAkBpc1HmnA0APBp26o80oagRKGpwaoQacDQBMG5p4Y1BmnA0AWA3vTw9VgaeGoEWlepVkxVMNTw/vTAvpL71Mk1ZqvUqyUCNeK4x3q5Dd471hJLU6TkHrQB00F6BjmrqXKN3rlEuD61bjuW9aLBc6QOp7ilBB6GsaKdjgZrStSSOTQUmWaKKKQwooooAKKKKACkoozQAUU0sBUbSinYlyJCwFRPJUTy+9QtJVWJbuSO/vULvUbSVEz+9MQ53qF2prPULvQAO1V3anM1QSN6UhjHaoWalY1EzUhiFqjLUE1GzUAKWphNIWppNAATTSaQmmk0hgTTSaCaaTQAE000E03NIYE000pNNJoAQ0w08mmGgBppDSmkNAxOtIaKSgBKKKKAEopaKACkpQCxwKsxWvd+npQIgSNnOAM1bitFHL8+1ToioMKMU/NAwQKvCjAp+aZThQA4UtJU0MEszBY0LH2pN2AioSNpDhQSfat6z8OysQ1wwQeg61s2enQWv3Ixu/vHk1hKslsaKHc5yz0C5uMNIPLQ9z1roLPRLS1wSvmMO7VoilrmlVlIqyQBQOgxS0Yqteaha2K5uJlU9lzyfwqNwLPeh5EiQvK6oo6knFcve+K3fK2EGP+mkn+FYdzcXN4267neT2zwPwrWNGT3JbR1N94otIAVtgbh/bhfzrAvdZ1C+yry+VGf4Y+KpAADgYorojRiieYasarzjJ9TUqNtqKSaOIZdgKozan1ES/ia2SJNGRwOScVTmvo06Hcfas2W4klPzsTUVOwFqa9lk4Hyj2qsSSck5pKSgBaKSigBaKSigAooooAKKKKACiiigAooooAKKKKACiiigApaSigBaKSigBaKSigBaKKSgBaKKKACiiigAooooAWikooAWikooAWikooAWiikoAWikooAWikooAWikpaAEpaMUuKAEoxS0tACYoxS0UAJilpaKADFFFFABRS0lAC0UUYoAKKKMUAFGKXFLigBuKXFLiigBMUU6jFABRSUUALS03NLmgB2aM02lzQA6gUmaM0AOBpc03NANADwaXNMzS5oAeDTs1GDSg0CJQaUGowacDQBIDTs1EDTg1AEoanhuagzTg1MRYVqerGq4anq1AFpWqVGqoHqRX4oEXkerET+9Z6PViN8UwNi3fkVuWRzGTXNW8mCK6DTXyhFJgi9S0UUiwooooASijNRSSAUxN2HswFRPLioXlzUDyVVjNsmeWoXl96haSomemImaWomkqIvUZegCRpKjaSoy5qNmoAkZ6jZ6jL8VGz0hjnaoHalZqiZqBjWNQs1Ods1Czc0hgzUwmgmoy1ACk00mkLU0mgBSaaTSZppNIYpNNNITSZoACaaTQTSZpDAmmmjNITQAE0hozSE0AIabS0lACGkpaSgYlFLipI4Wf2FAEdSxwM3XgVPHEqdsmpKAESNU6Dn1qSkBooEOpaaKWgYtW7Ozmu32xIW9aqCup8J4+zz56hhWdSXLG6HFXY+y8OIuGuXz/ALIrahtoLdcQxqn0FSClxXFKblubWSExQBUc9zBbIXnmSNR/eOKw7vxXEpKWUJlP99uBUxi5bA2dESFGScD3rKvfEVhZkqrmaQfwx8/rXKXd9e3zZuZ2K/3F4WoFRV6Ct40O5m5Gpd+INQvDtiIto/RfvfnWcUBJZyXY8kscmkBwaZLMkYJdgK6IwUdiW2PpCQByeKz5dTUZEa59zVKW5llJ3OcelWI1Jr6GPgHcfaqM1/K/C/KPaqmc0lMBzMWOSSTSUlFABRRRQAUUUUAFFJRQAtFJRQAtJRRQAtFJRQAtFJRQAtFJRQAtFJRQAtFJRQAtFFFABRRRQAUUUUAFFFFABRRRQAtJRRQAUUUUALSUUUALRSUUALRmkpaAEpaMUuKAEoxS4pcUAJigClooAKKWigAooooAKWiigAopaMUAJRS4oAoAKKXFLigBuKWlxRigBMUU7FGKAEoxTsUUAJijFOooAbijFLRQAUUUUAMozSUUALS02loAXNFJS0ALmjNJRQA4UuaaDRmgB2aXNNoBoAeDSg0yloAeDTs1GKUGgRIDSg1HmnA0APzTwaiBpwNAEoNOBqIGnA0xEytUitVcGpA1AFlWqeN6pK1TK3vTEaMMuMc1t6ZerG43niuajf3q1FNikB26TxuMq4NSAg1ycF2Rj5qvRXxA4aiw7m9mmNIFrL+2E96DcZ70WFzF2Sf0qu81VjNnvUTS+9UQTtLULPUTPUbSUwJWeoy9Rl6jLUASM1MLUwvTC1ADy1Rs9NL4qNmpDHFqjLUhNMZsUDFLUxmpGamE0ANY1ETTmNRMaQxrGmE0rGoyaAAmkJpCaaTSAUmkJpCaaTQMWmk0UhNAwzSE0hNJQAuaQmikpAIaSlpKAEpKd1qzDY+cpYyqmBn5qAKlPWJmPoKlSMDryafQA1IlX3NSUmaWgBaKKUUAApRRinAUAApwFKBS0AKoFdN4UwI7jPAyp/nXMipUd1RkDEK3UA9aiceZWKi7HY3muWFoCGm8x/7kfJrCu/El7cApbotuh79WrM2oqjaMGk71lGjFblOYjI0j75naRz3Y5oIxTicCs+6vjG5RE5Hc1slbYguEgck1WlvYo+h3H0FZktzLL95uPSoc1QFyXUJX4XCiqrMWOWJJptFABRSUUALRSUUALRSUUAFFFFABRRRQAUUlFAC0UlFAC0UlFABS0lFAC0UlFAC0UlFAC0UlFAC0UUUAFFFFABR3oooAKKKKAClpKKAFopKM0ALRSUUALRRijFABRS4ooATFLilooAMUYopaACiiigAopaKACiijFABRS4pcUANoFOIpB1oAXFGKdijFACYpcUuKXFADcUYp2KMUAJijFO60UAJiloooAMUUUUAFFFFABRRRQAlFFFABSUtFAEdFGDS4NACUUpBFJQAUuaSigBaWkooAWiiigBaO1JS0ALS5ptLQAtLmko7UCHg0A02loAeDTgaZmlBoAkBpwNRg04GgCQGnA1EDTgaYiYNUgaoA1ODYoEWlf3qZHwKpq1SK1AGhHLirMc3vWYj1MklMRqpP71L53vWYklTLJTEXPN96aZCar76QvTETl/emls1DvpC9AExamFqjL5ppagB5amFqaW5ppakMVmphNITSN0yOlAwJphNITTSaAFJphNBNMJpAIxqJzTyaY4wOTQMiJphNOamE0gEJpCaDTSaBgaTNBNNJoAM0maTNJQMCaKQ9aKQDhz0pdvqKktIvPmSMHBZgM11b+Hk0+HzmT7UoHzrjBHuKVwONIoCNW9q+n262q3VpwvdRWKTTARFC1J5hIwDxTKWgBc0optOFAC0tAFOAoAAKcBQBxThQAoFKBSCnYoAUU7HFNFOFIApwptOFMCTHGaZTsELSUhiHpWNe/wDHy1bPY1j33F01AFY0hApaSmAmKTFOpKAG0U6kxQAlFLikxQAlFLSUAFFLSUAFFFFABRRRQAUUUUAFFFFABRRRQAUUUUAFFFFABRRRQAUUUUAGaKKKAFpKWkoAKKWjFABRQBS4oASlxS4ooATFKBS0UAJiloooAKKKXFACUtFLigBKMU7FGKAExS4pwFGKAG4pcUuKXFADcUuKdijFACYoApcUtADSOKaOtSEcVFnmgCXHFLQPuiigAopaSgApKWigAooooAKWiigBKKWkoAKKKKACiiigApKWigBKKKKAAGjNJRSAGORSUp+7SCgAxS4FFFMBMUbaWloAbilANLRQAmKMGlpaAG4NOKleoxQD6UpJY5JzQA2lopaAEpaKWgABpc0UUCHZpQeaaBS0APpwNRinCgCQGnA1EDTgaYiYNT1aoAaeDQIsBqkV6rBqeGpgXEep1aqCNip0emSWt9LuqAPS7qAJd1JuqMtSbqAJN1JuqPdTd1AE28Dtmm7t3tURak3UDJGJFLGQSQTUYbIx3puaQEsiBRnmoiy+lSBi0Y7kVC4GNy9P5UhinYe+Ka6EDIORTM80ByGoAYTTG5qWQbhuX8RUBPagBjcGmE09v5VETQMQmm5pTTSaQATTSaCaQmgYE0lHekpgGaME0oX1pwpAa2jOkZTasXmbuTJ6e1dyHkljZlXCe/evNIn2Op9DmurvfFsaII7OPeccs3ApNCKev2zwLviO2Nz8yDpn1rDmt5Ioo5WUhJASp7HFbEviE3VtLFNaxtvUqDk/KfWsx55ZYEhdy0cQOwemetAyqOlLTEJz7U+mAtOApBThQAopwpBTqAFFKKQUooAcKWkFLSAcKWkFO2EKG7GgBKUdaKUUASswKCo6KMUAFZGoD/Sm+grYxWRqX/H0foKBlSkpaSmAUlLSUAFFFFABRRSUAFGKWkoATFFLRQA2iloxQAlFLRQAlFHSigBKKWigBKWkooAKKUUpBHOOKAG0tJRQAtFFFAAKXcSKSgUAFFLil6UAJilxRil60AJiloooAKWiigAopcUYoASjFOxS4oAbijFPxS4oAZilxTsUuKAG4pQKXFFACYpcUtFABS4oooAKKKKACiiigApaSloATtUQ61NUQ+8cUASj7opaQdKWgAooooASiijpQAUtJRQAtFFFABSUtJQAUUUUAFFFFABRRRQAlFLS4zQAyilopAIfuGkFPx+7NMFAC0UUUwCloooAKKKKAClpKKAFoptKBQAtLSYowaAFoowaKAFFKKbzilFADs0uaZS5oEPzzS5pmaXNADwacDUYNOBoAkBpwNRA04GmIlBpwaogacGoAnDVIrVWBqRWpiLStT81XVqkBpiH5ozTd1IWpAOzTSabupGPNAClqTdSZpM0DF3U8nOGH41FmlRsH2NICQErkDr1px2lh2D0xuGzSfwsvccikMZIAkhUHIHemvx+NSSDcyt6iopfvUwANg8HmiRQyeYgxj7wqLpUsLDdg9+D70gIW6ZqE1YdNrMn4iqxzQMYaaaeRnmmGgBKSlxmg0AJiloooAM0UlLQAUd6KO9AFy1tJ7khYY2c+wqW5s5rKYw3C7XK7sZ7VLp2rXlnbvFbFV3nJbGTUEkss8zPM7O56ljmgChH9+pQKiT79S9KAHAUopBSigBwpRSCloAdSiminCgBRTqaKcKAHAUtJS0gFpRSClFAC9qWgDNHegBT0rH1L/j6/AVrnkVkal/x8/8AARQBUpKWkNMYUlLRQAlFFFABRRRQAlFLSUAFBoooAKKXBPalWJz/AA0ANoqX7O+M8UghJoAixRUhhcdqbtPpQAzFFLRQAlFLSUAApSx6UlFACUtJS0AFFFL2oAKBQOacBigBOlHeg+lKBQAYpcUuKXbQAmKNtOAxSgUANxQBT8UUANApcUtLQA3FOxRS0AJilxRinLG7fdUn6CgBtGKl+zyZ5U/lS+QwGSKAIKKkKc0m3FIBtFTRxhs45PpTiinjFFwIKKeybWpppgJRRRQAUUUUAFFLRQAVDn5zU3aoh940ASjpS0g6UtABRRRQAUUlLQAUUUUAFFFFABRRRQAUUUUAFFOEbHtThCxI44oHYjo2mrItc8ninmJVA7mlcLFTYRzRU5UZ5BNHHYUXCxVooooEOA/csajFTKubdzUK0AOooooAKKWkoAKKKWgBKKWimAgozilHWmtSAXdTt1RilpgPzRmm0tAC5ozSUUALS0lFAhaWkpaAFFKKaKWgB4pRTAacDQA8GlzTc0ZoAkBp6Goc1Kp+SmInVvepA1VlapQaBEmaM0zdSZoAfmk3U0mkzQA4mk3U3NIaAHE80m6m5pM0AWUbeOaA2HDHoODUEb7W9qkZhlselSUS42g99p4qtK3zVaUlo1PtzVKU/PQgEJpMkUmaQmmIsk71Vx1FVpFzll6VNbv1U1GOJWQ8A8UhlfOKQjjNLnB5pcdx0pgR0lK4wcU2gBaQdaKKAJODERjkHOaZT/4GpgoAKKWigCVDgccVLH1qFOlTQglgBQBTT/WVNUKf6yp6AFpaQUtADhS02nCgBRTqaKcKAFFOptOFIBRThTRS0AOzSim0tADxQaQUpNAAfu1k6mMXI/3a1qytT/4+B/u0AUqCKUdaDTGNooooASilpKACiiigAoxmgDJqwsW1Mk80AMEIxljSlVHQZo5J609lOzPGRSGNDE8YxT1DnvSIVIyOD6U5JsArt57EUAOELHo1NdZIm+YZpvmOpzyKa9wzjBNICYTD0xS7o264zVdZRtIIqPdhqYFiWBH+ZODVRlK8GphJgcdaVyJF96AK9FKRim0xC0lFFABRRS0AJS9aKUUAKBThSDk0vegBMc07FApaACnAUlKKADFLRRQAUUUUAFFFLigBKcgJOBzRt3cCr1pZPncV4pNjCGFE+aXBFLLfJGCsKY96nnlhiXaY1z7msuWYuxwABUjFN3NkneRSC5kzndUXWlC5qhEjzbgCAAaRW3H3pBFkZpywN95QSPUUgFKMo3YqWJt33jzU1uC+Y2+8KUwqD6UhiiNXXHGfWqs0exjV2Jflx1FMlAU7ZBwe9CAoUlSTJtPy8io6skKKKKAFoopKAA8Co1+8akb7pqNPvGgCUdKWkHSigBaKSigAozRRQAUUUUALRRRQAUUYJ6DNWreyaTl22rQBVALHAq5b2EsnITj34rVtbaCIZVMn1NWWdj90VLZSRmiwdR87AfSmi1J6HNaJiZzljgegpwjCDgZqbjM77I2MtVaQbeM7vpWs6Bvvc1CYVB/woGZRDen50gHtWmYVB+6MUxmjQYC8+tMRi0lLRVEFi3XdazH0FVBWlZKDp10x7Cs0UAOooooAKKKKAFooooAKKKKAFFMfqKeKa/GKAG0tJS0wFpaSlpAFFFFMBaKSloAKWkooAWlpKUUCFFOzTKdQA4UuabS0AOBqRfuGoQalX7hoAcrVIGqAHFPBpiJs0ZpgNGaBDs0dabmjOKAFzSZoPIyKRWweaAFppNPIw3sajNIYualjG7afwqDNSwN/DSYyeD5tyjoKqTcSsPSrEL7AfUnFV7jiZqSGR5ozTc0maoRJG21waluEGVcdDVbNWUPmwbf4lOaQFecbZCMYqMNg1Lc/eBPXpUFMZK48xAyjkdahqWM4DfTNMcA/MKBDTQKSigCXH7smmCn9bc/WoxQAtLSUuaAL8FkZdPuLpXA8grlfXJxU+lSCzvobmaJmiUkHjPY1nJLIsEiKzBXxuAPBx61taqdltGAeHZWH4JSA55SGnYgYGSRU4qJBg1LQAopaSlpgKKdTacKAFFOFNFOFACinU0U4UgFpc02loAcDSim04UAOFFIDR3oAeORWTqY/0hfpWsprK1Q/vl+lAFLNITS0lMYlFFFABSUtFACUUUtAD4l3OKsSLjjNFum1N5pHBY5pDIs84p+0460oULzQzZFIAjhBOSwFEhK8I/5U0Oqn5hu9qdJLC4+SPBoAgZ37nNMJzTyMmk2+1MBuaQ1J5ZpDE2OlADAacDik2kdqKYCnmmEU8daGXvQAykpaKBBSUtJQAtKOlIKcKAFU4NKetKFoJoABS9KQUtAC0UlLQAoNLSUtABR1opy8UAKFwMmkzz0pwy5wKsxWi43F8t6CpGLaWxYhm4WrzmQrtjcKtQrHtGGbA9qhmdVXCkmkMimSNDy25vaq2wk8CpcjPqTVmJEC7epPUigChjB5p4IBzjNWJ4drZ9elMhVWUhhyOtMCaJk45wPQ1IpCnKDFRG32x7lyVqSAMFwehoAViGO7GG9RSO+Rk9+tLkK1DKCD3BpAIkvbPNTPtmjIOOe9VArxnA+7SNIUzg0wIZA0R2k5FR1LvEoIOM1ARgmmIcKKQUtMQUUUUAITxTF+8aeelMT71AEtFJRQAtFJS0AFFJS0AJS0lLQAtKq7qckTPjtVyGFEHIzSuNDIYsY4yauRhgPSlQr04FTJtOMVLZQgeQAY7Ub5Tj5sVLtTu35UDZjhaBgrEck80Gc+lBGaTy16/wA6AE8w+tAlUDkHNKVAHaq8rqv8f5UASmdM8imNIjdEz9apu+4/Lk0zMn94j6UAUaKKKozNKxGdJvhx/Cayh1rQsWIs7tR3UVnjrQA6iiigAoopaACiiigAooooAeo6fWmSdKfH2+tNl6fjQBHS0gpaAFooopgLRRSUALS0lFAC0UUUAFLSUUAOFLTRS5oEOzRTaXNADqlT7jfSoQanjGUb6UAR5p4NRZ5pwNAEwNOBGeRUQNOzTES4U9Dj60hUgZ6j1FR54pQ7KeDSAXOKOvSl8xWHzrz6ik2Z+6wNAD0w67c8jpUcgw5oOR7GlI3jJ6jrQMjzUkJAYE1ET7Yp0Z5pAWJTtIwMDOc1HdA7g351My5ROeoplwCSR+VIZUIxj3ppNOfrj2phqhBmp7R8S49arGpLf/Wr9aTAdPyGz1DVEvCs3pVm6QFSy8561WP+pH1oQx0eNrE+lMXlWpWO2Ef7RpIxubFADM0lFFMCX/lgfrTKf/yxP1plAhaKSloAepxG1TPdS3HlLI2ViGBUA+6aROtAAOtSA0zvTxQAtKKSlFADhThTRThQAtOFNFLSAdTlOKImKuDgH2NHegA70tIBk0+SNo0VmHytnB+lACUoNNzxSigB4NIOtIDRmgB4PNZmq/65PpWgp5rP1Q5lT6UwKNBopKBhRRRQAUUUUAFPhjLuBTKt2Sqcnv2oAkl+TEYPSmBsdamKfeY8mq5Uk1JQ5iCaeI/k6c0wIwGafGZNw54pDIfsztliMCozEwNa6srDmiG1+0S4A4ouNRuUILOSXkDNW00qU/wnFdbpGmxomWUfiK1RaxIvCAVDky1FHArprr96MmoZ7V4wTsO2u9kjUfwjn2qCW1icEMgwfalzMfIjzx1yDxzUOzmur1DSI1JeMY9qx5YI0JyOa0UrmTjYzvKbrip4Yg6MrVOskW3GeaiMqqwIpiKtxB5fIORUFW5iXU+tVKoQlFLSUCFFOpFFLigBQaWkFLQAopaQUtAC0UUUALS0lGcUALSE54pT0zSDrSGSxRBj8zVdjQIuQD9TVW2OxwxGa0RNCU+dufSkxiR7ZCFJwaZcLHCCzfh71Y3RxrlUBJ71nXhZ3y5Pt6UgK5YvJmta0tyEywrOt48k8c1pyXOIgij5sUAQXID3CR9aa1oVYlOtSeUVKStywOKsrIr85GfSgCmjPGpVuR3HpQr+XyBx71NdgOm5Mhx3qnFN1VufagCSSVZQcYU9qqCdkbBzxT5QuMrxVaRs9eTTAtfaQRz0NV5GOfaodxFG40xC5x9aUOWbmmZpV5YUwJsYoqaQZQHvUJoEFFFFACUxetSHpUS/eNAEtFFFABRRRQAUtFAGaADqeKmihzy2RSRoByatxlSRu5pMYibV4A/GngtkYHFWUCccCn7F64qSiCNSTVhU45poAB4FODUDHjA7U4SDHTFMzmmkUAPMme9MJ9KQUooAiaMtkHJ/GkFv24FWMj1NMZ196AGCGMD5jmnjyU7Coicnp+dPRB3AoAw6KSiqMy5ZHEF1/uVRFXLM/ubj/cqkKAH0UUUAFLSUUAFLRRQAUUUUASRj+dNm6fjTo/60k3Q/WgCEU6kpaYBRRS0AFFFFABRRRQAUtJRQAtFFFAC0UlLQAtGaSigQo61ai+630qqOtWoBnd/umkMrk80oNNJ5ozTESg0oqMGnZoEPzRmm5ozQA7NNzRmkoAkWQjg8/WnhlfI+6agzSqcEUDJGQkZ6mmJ96lbKPx9alUFwCBnJ7UhkkrMscbjoOCKWQdDjjrWjZ6Jd3ZRShSIjlyOBW/a6Bp8G1bmTzmAxg8CsnJIqxwbIxY8GoyDXpz2+lRIQLeDHptFZl/BpM0eDbRLj+4Mfyo9oHKcEakt+ZhWrd6faMSbdyvsTms+KFobhVIyx9KvmTFaxJgNK0Z6FapkfuSPRsVPIxSVJP4gcGnXEYDDH3XbdRcCrPxtX0FNjPzikkbc5akT7wqhA3DEUlLJ/rG+tIATnAoAlB/cH60ynH/UD/epopgLS02lFAhwJoHFIKUUgHCnU0UtMB1KKaKcKAHClFNFKKAHjmlxikFLSAUU7PNNBpRQA4HmrP2zNjJbNErbmDK5PKn2+tVaKAAf5FOHNTOLNdLlkeZlulYbEAzuFU4ZlkHo3egCbNL1ptOUgUAHSqGpfej/Gr55qlqCFjGByeaYGfiilYEEg8EUlAxKKKKACgUU5ELuFXlicAUAWBiOxYlfmkYAE9gOTSWsqx5z1p2ouBMsC/dhXb9T3NVKQGmrh+nepEh31X04bnweRW9awIqlsVD0LRnGD5RxUflZPStWRM5GKjS3yRxxSuWkVobYk1tafbAMMimW9vyOK1YIggFSzRIuwDCgVJJIcYqOLGKGpDGNyaY/AqQVBOcUgKd0AyNXIanlJWx0rrbjlDXI6sT5pz61UTOZnFjnrRvOKaD60fwmtjEcX7ioick0GkpiCiiigBRTs0ylFADhS0gGR1paAFFLSCloAWikpRQAtIOTRSqO+KAH44pMVIuDQV9KkY0cVLCuZFLdOtREVYi4GaBl22ImkO5cr6U2+EGAiKePWnWGWZgKWe2ZpCcHFQUkQ2qgKxx0GKlt4nSbc4yPepI0VMdgas7wU2+tFx2KNw3lSkfwmoAxXJA4PepL4Erg9RyKpxyFQVPIqkS1YnaclcZ5FVZGBO5eD6UjcGo2piDzSetNzmmmkpiHFM0zpTixPFNoAKenDA00A0tMC4XVlxURpqfdooELRSUtAAelRL941L2qJfvUASUtJS0AFFFFAC05eDSIpZqsKiquOppDIcseg4qSPcD6VMoXjjirESR46UhkUZfjANWkLEc9acqg9BS7TmkMUClAppR+MGlPyj52ApDHZzSggVF5y8Ac1Ku1qADcCelLjPAFOCDsKXAHagBnln1AprJ25NSlsCo2k5oGIsJznGPqak8pvWq7TkdqY1w54zigDFopKKsyLFsQsc2eMrVUDvUidT6YqPNADqXNJRQAtFJRQAtFFFAC0UlLQBJH/AFom6GkSlkGQTQBCKWgUuKACiiloASiilpgJRS0lAC0UUUAFFFFABRRRQAUUUUCFHWrVueT9DVQdat22M/hSGVj1pKG+9SUCHg04GowacDTAkzRTQaWgBc0lJmigBc0Z5ptLQBNJ8yKfatvwxaI8vnSrvUHhPU1k2kLXJCDrnGa9A0PTorGzQ9TjOTWcn0LXcuyK7WmSArAZIArm7nVWExUjOOOTiumluYlU5auD1Vl+0vjjniocUUifU75WjG1gCRWKbuUHhjimyh2GM5qHa46VSiDJGuGbk8GpLa5+YI7ED1FVWDZ5FIB7VViSxcwFfMz90ncpqScYsY2P3gnH40W86MjQzdxwaZcNhCoPC449ulICgVyuRz600dafwj8jjtTWADcdKskJOZKdCcMw65BFNk++PoKWIfOaAFP+o/4FTadJxEg9cmmZoAdSim0tMBwpRTQaUGgQ4U4U3NKKAHA0opBS0AOFLTRThQA7NKKSlFIBRThTRTs0AFKKSlFADYIDNMIpBgyNtUscAE8VU1GzuNMvWhmAVxzgHPFalzk2gmI+70qo4a5jBmOX9aAK0V8wGGG5f1FWop45futzVaHTZpp9iFVH95jgCtuDw1bAB5bqVm9IYj/M4pXApmqd+23YR15rpksbGFebe6k95HCUye3tCQRp6EYyu+QnP8qLgcfteRuhJNE8LwsA6kZGRkV021FyVs7YfQE8/nUV/e3d3sWVYWSPhB5fAFFxnM/hRjjpW+MEgSRKPooFRPGfp9VFO4GLirmnAJI1w44hXcPr2q4IHZS3BHrgU/y18nywPmJyaLgYrMWYsepOaStgWid0FJ/Z8TH7uPpRcCtpzYaulgIaJawZbA2qiRX+U8YPWtjSn8y1UnqDg1Ei4lpYsmpFjANRz30MHHX6VVOqIx4BFTY1RtQqBVjeB3rGgv1bjNW/OyM0jRGgs4AxTlmU/eYD61gXN6U+6eazZLqaRz85osJs7Jp4hxvBqvM6kcHNc3C8oX5pDVlbog4Lk0WC5fkbINc5rkGAJBW4j71zVDV491qT6ULRky2OVoJ4xVi2tzPcpEDguwFdBc2OkWaeQyvJLj5mB6Vq5JGSg2cpRVu/sjayAqd0T8o3qKqVS1IatowoopKBC0o6UlOXpQAop1NHWnUAFLSd6WgApaSlFABTlOKSkJoAkT53AHWtSK2+XnrWbYANcjPNdBGOKzk7GsI3MaeLEu3GKkRMfL3NXZ7XfLvBqmc+eV9KVx8pPb/uWBHBq87FxzVJVZ5QvpV/yjspFpFC5fBVasR8xg9RTbiDeAR1FLb7kXDDK/yoCw27jDrkfhWS6YY84NbEhAyAeKqzRROM9DTTJkjP2EkA09olSMsx57CnMUjPy8moJCX6mrMiFuabinEYPWkpiExSgZNKAa1/D8Nm07PeYKgcCk3ZDSuzJxgUsa72rrLvUNKGUi05ZAerMuKzLyxgWNbq2XbG3VfSpUjR0mlcyymwUypp2zgVDWhkFLSUUCA8Co1OWp5+6ajX71AEtFJS0ALS9TTamiXjmgByJtAz1p4XPek5NSJgfWkUKqkVNHnOBSKAetSptXmpGPTI9qmXnvUIZcdaTzcHikMteWzdCaDYb+Wb8qrfapB/FUqXh45zSGOFkF6dfc0hjdOgqQXS/Q0vmI+MtQOxVd5AcFvyoWWQnnmrQWLOaUKn8KnNFx8pBuY9qRlYnHU1cSBn7VOtixHIzSuVymV5RJ54qVLdf7tagsgoyRTTAAemKVw5Ti6MUUVscxLbpvdvZSard6tWpxI3upFVh1oAdRRS0AJRS0YoASl60UUAFLRSgUAOWnsMgj1pgGKnXAPNICDympREfSra7CKcAnYii4FTyW9KPJb0q7hT3owo6Gi4FLyH/u0nkP6Gr/XvRg/3qLgZ/lN6UmxvSrxUetNKD1ouBS2kdqMH0q0RlsDrRt5xkUwKmDRirZjz3FNMQ/vCgCtiirPlD+8KBb7ujA0AVqKtfZH9vzpPsb+q/nQBW71ZtzhhSfZWB+8v51JDEUcZZT+NAFRvvUlWDbEk4ZfzqMwsGxnNFwI6cKkEWKcVUJ05ouBHRmndAajoEOzRmkpM0wFzS02igDb0Equ8kckgA12Ul2PICqegrjtMgI09pw3O8Db7etbdsHdvbFYS3No7Ed5cyHOCaxLosz7jWteMiEjcM/WsqZt3Q5pobKhNNNPKUwjFWIaRTKcTTaBDH4INKjF5HB53LimzcLTYzhkb3pkMa/MKn0OKaOU9xUkuVR1/2qiiOXA9aYgl+8B6CnQDMwX14psn+sY9qfaDdOpPY5oAS5wJQo/hGKjFEjb5Gb1NAoAWlpKWmAopRSCloAcKcKaKXNIQ8UtNpaYDhTqYKdSAcKUU0U4UAOFLTRTqAClpKKAH7mMZjJypOcUlKqk9ATU0dncSfciY/hSuh2H6e6peRb+U3DNdxJbnYCvAxXB3FvLZqHm+UE4HPet618WW5tFSZwsqDBJB596l6hYtTRDcf73qP/rVRljKsQep7f5/rUdxrltNki5UH6VUfUbdutwDQFidgO5GPX/P8hUTxr2bnvx3/wA9qiF/bH/lov1NJNqiH/VuoUdBQOwPGBkdvYVBIoUHqT7jrTf7YYeh/CkOsnPMammFhu9uwNSwKrk7yR6VEdaH/PupqB9Ud+FhRB60BY1gtsuPldj3yamjaIH5YgMnvzWUl0AAdw+lJLqnlj5Rk0BYk1yYu8VshAJNWdNjaFJ4S27bzmufed5roSv1yDXR6cp3vn+LNJmkEVZtgJ3GqUk8anavWtl7BGYllJqJtKiZtwQlvpSTLsylaykyAc11dpbK9qGPpWNHp7RNvK10Nv8ALZg9gMVLZcUYN5p8jzHZ0rPk025DEYI9DXUAhm56U5rISDIbFCY3E5i10q9dj5kgUdu9aEWiPnLTZrXWzaM53HFSYwMChsSiUlthAgUc1Wvo1e2kGO1aLis+6YhWApIGjlLcYnDBtuDkH0rs/stq9orR4kbqx9TWRp2ifaUBJwzZ/CtO0ga2hkQnpxTbuOCsYniCJItPCYxiT5foetc3W54ouN90kCniMZP1NYdaw2MKrvISiiiqMhKcAcU2ng8UAKvWnHrTR1pe9ADqSkBpaAFpaSigBwoIpKXNAElk2y6X0PFdDG3GK5n7rq3oa6OBg0asO4rOaNqbJjk1mywyx3DSbCQe4rTBp6feqDS1yvp8RJLOPmPqK1lhC9RSRbR6VN5ij7xApFFSa03NlKIdOdj6Ckl1W3t3IHzn2qSHX2U/LAMe5oETDRA3LVSvdFaPJT8q14tbV8BotuferaXEdwvTrQBwM9oyMdyVUkj28gV3d/pqTDIHNYVxpbqDhcVSkQ4XObb6VGRVy5t3jchhiqjAg4rRGTVhBWhYWrysuxSRVa2tnmcbVyKvp9ptW/d5X6ClJlwjd3N6DS91v05xVW42w2EkLjpVrSL+Z22yDIxzUHiMoLVj0LVmtzplpE5Y9aSjFFbnAJRS0UAIelRr96pCOKjH3qAJKKWigBQcVOrcAk1BSjrQMsZzjFSKKrox+tSAk1IyYGlBY96agB5Y4qZAmOtIoEDetSBfU0BlFG7PtUlWGsopoQnipBz71PHH04pFKJFHbE1YS1YAGrCKBU6Lmg0USssNWYbckjjip44d3bFaNtbYqSrWGW1pkDirwt1x92poo8YqxsFOxnKdjOe3wvAqlPD7VtunFU5kHXFKw4yueWUlFFbnIPi+/wAehqIdakjOHz7Gox1oAdSjmkooAWiijvQAtFFFAC0opBThQAoFX9NsH1C8jt0wGfuegqknWt7wvxrVsf8AaI/Q0gL3/CE3A6XEX60f8IVcf89ofzP+FdtRRygcT/whlyP+Wkf/AH0f8KYfB16Bw0f/AH3/APWruaKOUDgz4Qv/AEX8HFRt4T1AHGzP0cV6BRSsxnnh8K6iP+WJP/AhTH8M6mBxbufoRXo1JS1A82bw3qX/AD7SfpULaBqS/wDLpKfwr0+ijUR5f/YupAc2k3/fNNOkagOtrN/3wa9Sop6geVnS74f8u03/AHwajOn3i/8ALvKP+AGvWKXApgeSGyuu8Un/AHyaaba4HWNx+FeuYHoKNinqo/KgDyH7PKCdymnpA/ZTXpWr20UkKZjU4b0rH+wxZ4QCs5z5XYpI5IW79xilMDehrrfsMRH3RTBp8RPIrP2o7HK+Q57UyaJkjJIrqZLJEJwtZ+p2yiwkcDkVSqCsc6ehqPNSH7pqHJrdEsdRTc0ZpiHUd6TNGaANixaRbYAE4LY4rckmaK32qcZHJrPsgVsYYm6EeYf6VpXKKEXjIxWDep08tkYF46hjluT71BECxwjVauraN3OFxTrSzO8HPFVcmxXnDRrhhg1ULOavaocS7fSqGM1SEww3U0CjYw/iyPeloERTntTIhuUj05p83LCnRIM4z8x6UyWJcj5XPuDUEPEgPvVm4G2Hn0A/WqqN84oJCY/NipLcYDN7YpJl3TcevSnyEIoReykmmBWpwpgp1ADqWmjmt3RvDdxfgTTAxW3989T9BSbSC1zEGT0GalEUh/hNdVcwWmnx+XBGCR3PJ/OsOedWck/pU81x2Kfkv6UmxhSvNhuOlNM4NO4WFwaWmrJjkcip4Wgk+VyVPY07isMFLSum1iOtJTEOFKKQU4UAKKvWWnS3mfLIAHUmqQrofDn+rkP+0KipJxjdFwjzOzCLw8uQJZvyFWk0W0iP3Sx9zV7J8wVKV5zXDKrN9TsVOKK8drBFjbEgx7VOSo4XGKYxOKYCc1HM2OyOc8Vf6uPA43/0rma6jxSv+jp/v/0rl8V3UvhOWe4UZopCK0JCjNJSigBRRSUtAC0UmaM0AIaKU9KSgBQcGuk0+Tctu3Yrg/Wuarc0SZXXyD95TuWky4nRRx7hVhYgBVKK42nBqd7oKnWszVBIvmTLH6mrbjbblB0zWQNRMLbtmWJxn0FOl1mNYzzk+lFh3LeSpzircMwK1zi608jbI4WYnvitaJJAgYnBIyRSKNLzMionZahViRz1qKWQigQ6WRQprLmbcxqaSUtxVeX5VJpohs0rDKRhsgHHFQaldizhaWZl/wBhB1Y1jT+IGWMRwxjj+I1j3N1NdSb5nLHt7U1ETmkiGYmaVpX5ZjkmmbBTqK0MWMKLSeWKfRTFYTylx3pNij1qQEdxSHBPFFwsM2gUYp2KKLhYaBS0tJincLCUtJRTJFpRTaXvQA8YPBrRgmuEQbFytZma0LKfcvlE4I6UmVF6lyK+BOJVKmriSqeQc+9UWjQr8361DHOsUgXd8tZ2NkzYa5MSbgc1n3F5JLnnArThsjdQgryMVSvLCRH2qtIoooQW9TVpQ+ODVMxSwtwuT71bgkmIyVApiJFeRSM9K2NMmfI60/TbGOcK0nzN7dK3ILOKEfIoFSULEpK/MKbLCjckVMeKjdsdaQ0c7rumIyeYg5rj7iPY5Fd7qUoKbc1yN3B5lxtUd+1XFkTiafh+JRGsrgGtWay+3XW5GUAdaoWI+z2yqa27OQLHmOM5PUmpe5cdEV0tRb5SFdx/ibFc34huQ84hByF61v65rUVpAY4yPMYVxEkjSuzscknJNVBdSKk9LDaKKK1OYKKWigBpFMx81S1Gfv0AOxRilooAKUUUUAODYpRJimUlIZKsrZ9qmR88VVFSpweaRaLak96mSPcKroenerkBLH0FQzWOpNHFyKtJB0qS2g3AVpwW4wOOak0SKMVuT0FXIrQ+lX47YDtVuKAHHFIHJIpxWuMVfitunap0iVe1SYq0jCVS+wxYwKUjFOprmmZ7kT9TVaTmp3JJNQsCahm0DyWiiitjnDPIpvelPak70AOooooAKWk7UUALS0lFADhSim04UASx8mtvw4caza/7/wDQ1hxn5q2vD526tbH/AKaCkB6TRRRVAFFFFABSUtJSAKSlpKlgFFFFIApaSigBaKSlpgFFFFUBU1L/AFA+tZXetbUf+Pf8aye9ctX4i1sGCacF5pyUveshkcqrms7W0A0ubA7VoycmqOs86VP/ALtNbiOJPANQZqU9DUNdyIY6ikopgFKKbS0AdxZWS3Phy3uYmHmBdjZ9iakZgYRnniuSs9Xu7OBrdJCYW/gzW5ZTmfTUfvyDWLjY3jK6K9y6hziprR8x7twAqlKpabbnrU7wrHH1FAylqDeZKSOgqqhp8q5YnNR4xVkMl6imd6dHnaaQ0ARYy1RSkqykcVOoyaS4jXCNnjGTQSxbhvNskcDnODVJPvCrgk/0XbwPn6fhUZgLkNH90Hn2pkiuu2QheWP6VXlPU+pqxIdskrr0HAqrIfmH0poBopwpBT0GWAoEbHh/TluJzcXIxbx8nPQn0rpbvXI3XyoSBGBjNc5NORbx20Z2rjkCpIdOkki3E8VjLV6miQ69u45M5b8RWWZAHOMDPTNWri0ZDjFUzbuW4poGgcxY+Yl29O1Rnax+VcVMlozHnpU4tgoqri5SiUbHSoG3Ka0XTFV5Yw1NMGhLecN8j/gasYwazSpVquwvvT3FUQS06mg04GgQ8Cuh8OY8uUe4rnQa6Hw2crMM9xWVb4Ga0viNgcyVMaj27WHvUjfdrzjtIieKZwOafjIoKYTNAHPeJV3WpYscBxgVzGBXWeJBnTWOMYda5Ou2j8Jy1NxCuO9Nxz1p5phrYzE2+9G0+tLRTATafWjB9aWigBMH1pMH1pc0UAIQaTB9adR3oAb8wp8TvHIGRsMOhFNxS9KAOot3MtvHIepUE/WpWYkCqGjTeZamM/ejP6VambYM1maphISR7VALNriQbVqrcX5BCKCM8ZqSJrgH5ZNufQ0x3N6zsEhA5XdVlyU4zXLubhQSZSOeuaILq+kcpCzvjuRx+dKxVzpA/OQabMwYVRtku4lzOwJ9BU5kzxSEN2fNmq91yu3uasM4UGqJfzbjaO3NMRz92uy4ZR2qHmp70/6XL/vVDWhkxCDSc06igQ38KKWigBMH0o5HalozQAlGaWigBM0v4UlOFMBjdKbmpHxioqaJYoNGaQUtMQueKltn2XCH3qHNKrbWBoBG7PatMAwbAI6CoU08hgTV+2cNApHpUlZNnSkdD4ejH2UDGcVdns4nckqM1X8PH/ReKvv96pH1MK90dGbcvWq0Wk7XAbkVuXMqoOahjnRhkGg0SJrWNLdAEGKnMtVxIp707eKQcqJC9QTyfKeaR396qyvnigdrFO6JfgVTjtP3u9hWiEyal8sUEszLydbSMORkDtVaTxDPJFsgj2cdTWhd2y3C7WrNexEakY5pqxLv0OduZpJpmaVizZ6mkTpUt5CY5jkHBqMVsjmYtFFFMkKKKKAA1GfvU80w/foAkooooAKKKWgBKdGhkbAptW7HAYnikxoni084DHmnnT85q8kqgDnApxnSs7s6EkVI7EL1q5BCqkAU3zM0jS7RwaRWxsWwRQOQK0Y5YU6sM1yD3rrwCaie9lPSQiiw7nbnUrZOr0g1qEfdPFcKZpXxljUsUjA/epWJ0Z3aatG3epV1BWHUVxaXLLjmp0vXB6n86eouWJ2QuQ3Q0u/dXLxagwxzmr8F+zdTilcORdDXPNNIqOGXeOtTAg0C2PH6KTNLWxzgTSd6D0pKAH9qKSloAKKKKAFooooAWlFJSigCROta+iEjVLX/AK6r/OsdDzWtpDbdStz/ANNF/nSA9PopKWqAKKKSkAUUUlJsAoooqLjCiiikAUUUUAFFFFMQUtJRVXAraj/x7H61kZrW1H/j1P1rHzXPV3LWxMpxSg80wGjNZDFeqGrDOm3H+4avE8VT1IZ0+4/65t/KmgOFboahqVuhqHNdyIYtFJS0xBRRRQAVuaDOGjkt2PP3hWHViwkaG8jcZA3c/SpkroqLszangLS/Whofs8eSBIvv1rSaMGql0rbdvas0zYyZWQklUxz61X2lm9KsMmCaQALVkMdgJHgVC5pZJKizkEmgQlu26Zl/EU+5yGWMdo8/zqC2H78MTgA80+8Yren2AH6UEC2yb7dm/unNRWpfzsqeOpqzbx/uJlB9f5VHZD5G7buM0AMc4jK9zyagmI34HYAVIfmlf24qFzmRvrTQgFPT7wqMVIpwaYG3Z2/mXQL/AHa3QAihQMAVjadNmS3Xrlea3bhBFb+c7ADsO5rCW5tHYo3CBh61SKKO1Pl1KLdtNQ+fHJyrUIoUjjionp7yBUyaz5r1mbCLVJCehLJ1qB+aZ5sp6inAk9aogqyHDGpbc8Go5xhqktuhqyGWKUUgpC2KBDs10PhgnbOfp/WudXmui8Nf8tvwrKr8DNKXxI3XOdtSN92oW6ipGz0rzjtEyAKUn5RTelITxQBjeIedOn9AV/nXJV1uvnNhcD2U/rXJV20djlqbidqbTjTcVsQJxRS4oxQA2inUUANxRTqMUANop2PajFACUUtKFJ6CgCzp1z9muQW+43BrdmG9eORXNYA6kCtzSWMtkxLbgjY/DFJlIDboy4Zc0+3gtl53HPpmnspU1E1s8rfLmpNEWC9nGfmQH6mp7eXzjhECoPQVWg0nLZkatOO3MK4HSgdxZCMVVb71WWGM5rPurlYgeeaQmRXs4iU4PJqPTlJVnbq1U/muZgT0rYt4wkNUI5e7/wCPqX/eNQ1culT7VIP9o1E0XGRVXJcHuQUnepMUlMgZS06kxQISkp1FACYpKfxRQAynUYFLQAyT7tV6sSH5armqRLDNLk0lFMQZp1NpaAN7SZ99sFPVeKuvIAK5/T7jyJsE4U8GtgsTgj6is5LU6ISujrtCPkQjd3rVkYE5BrkINVaFV3DGB1plx4jlBwicVJdludY6oVO7BHvXK3c72t26oSUzxUcGoXt84X7q9yK15dOWa12sMt2NItFKHUAf4qsrecctWNPayQSEYPsamtldxQFzZE+7FITmq0abF61IGpATJ1p56VEj4okk4zQITPz+tMniDLnFJCd0lXHj3LQI5TWbfaobqRWNXYanaebCy45rmLi1MLc1pB30MJrUrUlTFFYehqMrtNa2MhKKSjNIBDTP4qfTCfnoAkFFJmloAWikpaACpI2Kjio6cjhTyMigaJxLIemcVIjOD7UI4IoLRryzZ9hUGiLkLkgDrUjLuFVYLkNwq4q8mWGcVJqtSo8WTnNRlMValU9MUwJQDK5OO+BTTIgPLc1YaEMcmo2tQaYhouFBwKlS6FQCzLN6VZisgAKNBK5PHcdquQzkkYplvpzN24rWttLVQDj86hmiJbSViR1rWjY45qvDbiMdKsBTSFI8hpaTNANbnIKaTPNBpBQA+ikzS0AFFFFAC5opKWgBQacKZS5oAlQ1oae5W8hPo6n9azV61etGxMh9CKQz1ilpo6UtMQUUUlJgFFFFQAUUUUhhRRRQAUUUUAFFFFABRRRRcCrqP/Hq1Yu7mtnUT/ob+1YIfmsam5SLAPFG6ot4ppf3rMZMzcVVvGzZzD/YP8qkMny9arXLf6PKD3U/yprcDi26VBUzdKgruRDFpaQUtMRNbxpK+12256H3qN0ZHKsMMOCKaCQc1aYtdgH/AJaIMH3FAFiyaO1tzNJEkjPwoYZpkUtxc3iRxnl2AAAFR3MgwsY+6gxWh4WhMmpmZlJSJGOR2OMCgRvkKyDYT8vGT7VSuywHzCo7S7EN5NaScDduQ57HtVucq8ZHWsWrM3T0MGRgCTVZ5CauXEK7jgVX8sDtViZCFLHJol4U1NjAqvKMsBTJZGZXVQFOKj8xmk3OcknkmnM205xn2qHPNUQX45NkbEd3pkbBYnIPCjikj/eQhV55yaY4KWx9zipGNgOEdjUBOTk08nbEF9eajpiHCnCm09eaYGtpTAyxezVr6sDJIFdjhRgAGs3TrIR28dwbhRIXBEWOcZ65rotRtVeQuQCprCW5tFOxyV0IVYIGy3tSWqlZgpHBOK07iyDMDhRjpTrWzUNuY5xTurDSK16vlAovNZiIykngn3rV1THmEjpVSJQ1NMGiuXkZckY+lOUEjJFWfLAPSkYYHFO4rGdc8EVLbjCdKe6BnGecUrqy4wfwp3J5bik4FNHJoOaUVRmPFdB4cbDSr7CufWt3w2f3sv8Auis6vws0pfEdBjJqVqiFSZrzTtGMKYfu1KepqJwcGgRj6181jceyqf1rlK63VE/0G5/65/1rkjXZR2OepuIelNp5HFNArczCilxSYpAJRS0UDCiiimISilqeKDfz2oKjFt2RCiljilmYRrtX86ncCMYxiqc2TQjXk5UQFua6Hwy2bW4B/vA/pXO4rf8ADRHk3I91/rTlsZLc034PtTkuVjGMCmtzVW5ifGU59qzLLragB061INQBHLVzkkkiHkEVH50n96qsK7N+61FVTg5PpWQ8jTvzVdFeZgOSa1bWz2YzRsG4+zt8AEirzjbHinRoFWkk5FSWjnrlc3EgxyDUSnb8rVYuiBdSD3qtOm5eOD2po6EvduEsWRkdarEYq1bkmI7+tRzp0IpmNWGnMiGiikqjmCjFFFIBKU0tFMBKSnCkNICN+lQGrDjiq9WiGFFFFMQUopKKAFrZ0u481PLY/MvSsapraYwTq4/Gk1dFRdmdC7Igw54pixRSn74x9ac+ya33AZBqvbWsiSNtTcprM6DcsLmwtAN0oBHtVubxHZKMJvc+gFZUOm+ZguFRav21lZwn5UDN6nmpNERNcXOocxWpWP1apre3eIkuOtasG0L0FR3MfGVqbiKMjAcVHvAFJKrA1AzY70xXLHmgVFJcc4zVOSfaDzTYS0jgnpTsTc2bBc8nmtMDiqVnHhBirq1IyG5jGwntXG6pKHuCo6Cuv1KZYLN2JxxXCSOXlZj3Na00ZVH0EqN23cYpSc0KvetjAiPBpKsOm761EYm9M0rDI6ZnLVJgioyPmoAkooApcCkAUUUUAFLRS0AKjEd6tw23mDJNUxWxYruVc0pFw1LGnabufpmuih0lQnIzSaXb4wa344wF6VlubNqKObu9KABYLWPPaMh4U13E0IYdKyrmzU5wKNiotSOXEbZ5HFPWLditR7TDdKFtRnpRcrlKCWozkCr1vZjqVzVqO3C9qtxIFpDsLb2+AOKupHgdKYjAVKJBQRK47FHSm+YO1MaT3oJszyHNFJS1ucw5Mb1z0zSy/wCufHTNNU/MPrSycSN35zQAZo7UlFAC5paSikAtFJS0ALRSUtADgasROVI9aripEPIoGj0W31SY20ZLZJUdqkbU7hOuPyrIs3JtYj22ipWZiRzXmOUk3qdaiuxfOrT+w/Cpje3C25lkkVP7oIHzVk56ZpbwwmzJ88+aCMLjtTg292TJJdC0dXuv7w/KmnWLv+8PyFZsZytOIB707vuPlXYvf2xebgN45/2RU9xqd1BAu4kSk55UYx2rIAIYGptReAxQmKYySEfOPSri2+pMkl0JTrd72kH/AHyKadcv/wDnqP8AvkVn5J60hGaLsfKjTj1m/dgBJk+m0VNd6vdwogDMsgyHDKMZ9qyYWVJA24r71Nqk1vI6fZ2LDqSfWqT0Ja12Jzrl9/z0H/fIpP7cvv8Anr/46KzAPWlIGKLlWRs2+qXsvJmO0csQoOBUEutXqyMqz5UHg7QM1Bp8ttEWFy7Kv+yOTVOdled2T7pPFV0ItqXjq13N8kkuVPUYFM+0GqS8HJpS1JoGi39pNH2mqW7rQW96VhF37RxUM82Y2+hqvvNRyPlT9KaWojDNQd6nbqagPWutGbAUtIAT0Ga0rTRbu4AZk8qM87n4/SmSZ2c1o2WmXD7ZnHlx9cnqfoK1YLC0sOWHmyerdBS3M7TrtB2jqKdguYt7EEvGX+E81t6fOtjYrFEflmwZMdRisO9DiXDdavaP5MgkWUtvCHaB3oAk1KAGFbiAYaM4JJ5IpbW93IA3NSiRIHYTLnAwFPpWTErbRKoIUnFS0VF2NCZwxJHSqx5NIH3cd6ill2cLyamxbZK7Ki5Y49KpsxYFj19aVi0gyx+VaidxnPb0qzNsZIeKjpWbJptAEkMrRtkHirUiGe3UxrwDzjtVGtCymVMDNAFOXgjHTFR1rz28NzyvyP69qzZoJIH2uuPQ9jQIjp4OKbTgM0DNjSJBLIiseU4x7V000h3bSc4rlfD6K+qxxSNsV8rk/SujmBjIUkkjjnrWE1ZnRB3RDOAOari4SPO8kCp5TuU1CqJty2PxqSjPvZozmq8Ddx0q1ctA0hYEEYqASRqeCKskmOCuagc1ITlMioW5pibGKRu5pXPpTdwVuaTdubjpVJEt2QGgCginAYqjIUCtrw42J5Mf3axa1/D3/H0/+7WdX4GaU/iOmQ5FSAdKhiPympl+7XmnYPIFQyVKKjkHFMDM1Fc2dyMZzGa41utdrqGRZ3GOvlnp9K4s11UTCpuM7UgpxporcyHUmKKBQMMUmKfimmgBMUlOxSYoAfEhZquJgDAqO1Xhj7VNtwaDtoQtG5BIu7Iqu8ZIq26kZNR9aC5RuZroQ1bHh91TzUzy2KqyxqwqCB2tpsnOPWq3RySg4s6djQMEVUhuRKo55qZWqbCEljVuoqEWSO3QVYY0iSBG56UBYsW9lHGudoFSllU4FV5b1SoSPk96SLLH1pDLqjK5NQynANSjhahlPFIoxr+P98r+vBqEqTVq6bdJj0qqzUzqgrR1EPp2qCRiwIHIoeTedifiakRQoxTIl7+iKtJVwoG6iongH8JxTOaVGS2IKKeY2HbNNPBoMmmtxKWgUUCDvSGiigBj/dqCp36VBVohiUUUUxBRRRQAtFFFMDa0icyQmMnla0AXX7pIrnrCYw3KkdCcGuxsBESGfBrKWjOim7oqwpPKwBZsVsWtsUHKmr0UsSDACj6VOsqeorNs2IY0YDJFRztgc1PNcoqnmsK91NckA1KVyWx9xIozzWRdXYGQKr3V+0hIWqgDSHPrWiRk5Evml25rUsF3EcVRt7VmYelbdlbeWBTYI07fhQKnBqCPgU95NiFjUFmF4muyEEKnrXMqT3NXdXuPPuyc9Ko9BXRBWRzSd2KDmnr0piCnirJFzTgabS0APwrDkVE1qpOQcGpBxS5oArtCw6c0wg5q5kUYVuozSsBSoqy1urdDiozA69sj2pWGR0tBBFJSAUVvaNE0zKMHFYI612PhyFYolLY9amWxrS3Om0+3CRjjpV/pVWK4iRcFhT/tkROA1SrBJSbJJfu1nT554rSVlkHY1DcRqVOeKGh05crszGbG409QuKZdbUOBUMMwBwazOsuKhPQVKsZ70kUqkdal3D1pkMaRiml8daV3A71WdsmgEStJ6U0y+tQlsU3NIo80oooroPPA0gOTQelAoAdRRRQAtFJS0gFopBS0AFOBptKKAHDmpE61GDUsfJoGdnp1pcPYQsqZUoD1qz9iucfc/WtjRFX+x7TAH+qX+VXsD0rjdNN3NfaM5v7Dcf3KjfS7h/4RXUYHpRgelHs0he0Zyy6XcDsKd/Zk/YV0+B6UYHpT9mg9ozmf7MuPQVGdHnJ7CuqxRijkQc7OV/saf1FKNGmxya6nAowPSnyoOdnLHRpaT+w5fUV1WB6UYHpVcqFzs5X+w5u7D8qX+w5f7w/KupwPSmMwFFkHMzmDoko/iH5VE+juv8Y/KukklFV2YHrUOS6DuznZNMdEZ92QozVLYa6a5ZfJce1YLCjcLlYoaYVOatYzTWFMCttNMdflNWiOKjkHyGmgOeb7xqFIzLKEUZJPFTv98/Wp7NVhR5cfOThSa6UZsv2NrDaDccNL6nnH0q5Le7gFLjisY3BUHmovPZj1+lWQaxuOeQCM96ZJJvBwefas7z88U5Zsc5oAjnlfzTuqOO4KHIHNPuiHwwPPeq69eelIZqWk63bCNziTPDHpimzFrd5IIyJIs7sjtWcfkwytg+1TwXbhlBbA70gJDl1G0Hk44psqLE5BByo7+tD3P2dgEcNg5GO1VJZnmYszZJOaBkssy7cKCD39KrHk0UUAFJS0lAC05WwaaBk8Vu6Z4eacxvPKqg8mPHOPrSbSGk2U7NZZpEVVPzHA9K6B9E82LbHMknHKtxVwwtbYUqPLXoFPGKpXc6qC0TFf9nPBqOdmns0Yr6LMLgoqsVXk4GSBVWeaOMmOBSgXjnqav3E0nluYZGQsMHBxmsUHqTzVp3M5KzJFuJFYMG+ZTkGt3SL57pXWV9zDBGa5yrNhM1tOJB07ilJXQ4uzOqblSKqC1LhjIxx6VNFOkyBlOQaex+WsTa5lzRIr4AqJYVLcCrM+N3vUYfFUDFfake2q5PFOkkBNQ5LnimQOjge5fZHjd7nFI0LwuyOMMD2OR+dTWsPmzrHu25710/h6G3iu3hnjWVZhtywHBp8yWgezk1zHJAUtbP8AZ8UOpSW4USgOQpz1HamvBEs0kalNwIXZ3zQ5WCFNS6mRWr4fP+mn3U1RuwEcrkAg9BVvQTi+6dVNTJ3gylDlmkdTF92p1+7VeM/LUw+7mvPOkVOhz1psh4pw4zUTtu4oEVLsZtph32H+VcRnmu3uubaYf7DfyriDXTRMagh6UwdKkqPvXQZjqUUgooAd70lL2pADSAKVRyKciEnpk1OsAAy35UzSEHJ6E6hUUKtG4CqsrPFyDlaYs4bvRY7lNLQuF1NRMgPIqA5/hNM811zmiwOaJiMVFIgYU3z/AFpfMBoM20wt5WhbaeV/lWtDJuXrmsng1PaebubZyACxHsOtMxcOxq5zUbrkGo1nRwCpwaduakTYIYMHNX4gq+9VELHpU6tsXJNDGkWi/FZ13dgEqh57mobq/ByqE49u9ZzyGR8KOaVjWKS3HyzY6mqjyPK21OBVkRD+I5alxHCMnrVIqSb3I0QQp7mpVHFMTMrbmHHaph70i4oTFGKdQaRpYjPFBKsPmUGnEU0imQ4ohaJc8cVGVIqc0w0znnSXQhpKe49KbTOZxaGv0qsetWX6VWNVEzYlFLSUyQpaSlpgFFFFACglWBHUVvWWob4gA+1h1FYNAJHQ4NS1cqMmjqBqjoeWqQa3jqR+dcp5j45cn8aTcfWp5EX7VnSTayZjsVuTVSdZnXcTke1YoYqQRwRW7Zz+dAM9aHGwKVyqiktyK0baAEA0qQBjnHFWF+QikMtQRKuOKvwYFZqSVahkNSUmaSniqeqXAitW55xS+djpWRr8v7gDPWiKuwk9DAlbdIT60zqcUhPNKnXNdBzEo6Uo5pBzgCpQvFMBlOAoApaAEpRRSUALRSUUwHg0oJpopwoAUhXGGUGmG2Rh8pINPozikBXa3kQ5xuHtVy11CZMKGxjimh8H1pCiMc4wfapcblRk0zSW+lZc7zUsWpPG3rWfAgx15qx5A5NYtWOqLbVzat/EBC4NStrgYDPX0rBWDJ+WtOw01WcM+WqS1YlaaS6PyqajaKROvWt+K3SNAAoFRXFuGB4oHzXMmK5dTzVlLs+tVriAo1QpIFPNAGkZS3ek3VVjlz0ORU4OaAHbqN1JiigDzelpKK3OAU9KQUUg60AOpaSloAKWkxTwhxmgBtFO2H0oKkdaAEFLSUtIBRUsZwaiFOVqBnq3h9t2h2Z/6ZCtGuO8KeIVVIdPusAfdif+hrsKxasAUUUtIBKWkpaACikpaAEooooAWkpM01mxUuVh2FZsVXkbNKzZphNZSlcpIjYVDJxUzGq854qRmRq915YSNTy7c/SqbGqWqXJl1MgdEO0VYZq2S0EP3CmO9Rlveo2enYCUvUTyZXFRl6iduKpIDMf77fWpZDtRFz2zUR5kP1p1ycSY9K3iQyJznikzikzzQaoQuaTcc9abmigQ7cSKbmik7UDDqaKKbSAU0lBOaKACikpaACiitjQtI+3briVtsUbDjGd3tQ3YFqT6FpDEi7u12Rfwbu59a1L+6trYZhkZ29MYqXUTFBBvv5/IBH7uJOWP4VxUsrO5JdiO2ays5O5rzJbG+uppc5RGZT6UxmKk7uhrAyQQynBqyb+Ux7TyfWq5QUyW8eSI5Q/KeKpBWbpVtVedRv4HYVJZE2mqWzZyu8cfpTRMtSgEOeeKlUY6Vp6/beTqblRgSAMP61HY6RfX7AW9tIw/vYwB+NO5BY0j54ZUzyvIqxJKUGDV+38O3WlxNPcPH8wxsXJP51XmiD1k9zWOxkyT5Y1E05qzcWwVjxiqwtyTTQyMZkarSJgUscAQe9PxRcVhqOYpVcdQc1o2cN7Lc7o3B3g7BnvjisyWren3DxsI/mK9sHkVLv0NItWaZNDbLcWKiRiJUJ5HUHPOar2luJJHDEgg/eB5qeZ/I2zFlD5+ZM48z3+tSW0PmTyiNwCD69aJXSLpckpLQqSaegd23Ox9TV/S7QQSJLOxjkcfuo8csP73sKgmaWZ/KgONpw7EZ/Klt2nGp20TuxjQMACenFZ301NJwV7xWh0cZyKmz8gqvEeKlz8tcjAVT8xFNPDAUqdzTWOXoQivc/6iX/cb+VcOa7aX5opB/sn+VcUxrpo9TKoMptOPSm10GQopRSCp4YixGeBQVGLk7IREZulSrBjljgVM2I+AKiLE0jrjQityQFVGFFIWJ70yjNButBSAevSqstvzuTg+lWqSmKUVLcpLIyHDVMsytwaleNX+8KrPbMOVORT3MuWUSYxxv2phtwfutioAzKecipFmYUBzJ7oQxyIemaQSMvHSpvP9RQZo26rmgVl0YQOCxAzVqK4K9eRVNSnnDYMe1SGPJJ3fhSGldamlHcKRnpVW8vgfl5x2AqszlBjljURD7t20E0xNJbCxeY0odxgHoKe8qxkjoaijLm4G7ipWtg7lj3oBXtoQtcMT8vNSRwvIQ0nT0qWOFE7VL0ouXGD3kAUAYHFLRmipNhKWiigYhFIwp1IRQIhIxTDUziompmUiM0w05zimE1RzSVxGFVj1q11qqetUjlkrMSilpKogKKDRQAUUoGTSnAoASkpc0lABRRSUAFXtLk2zbT0NUeakicxuGFJjR0wB2/KcVFukz83NNs7qOVANw3VZKg1nY0uLC/NaMXIrMGEPJAq2mp2Vun7yUZ9ByaVguXGBArn9fZtyKelWLvxJHgi3hJ924rEub2e8ceac+gA6VUUKUiM+1OU9Kbg4p6ITWpkTRAdTUmaYOOBS5pgOIzSUZpDQAE4ozTaUUwFpRSUtAC0uabS0AOzSZzUZck8UooAkB4pQeaZmnCkBPE3PJ4q/D8wHNZanBqytyUGRUSibQlbRm3Z2+5snFb1rCqqPWuG+2yqeHIq1BrdxEAFcn61lZm90d3sFQy4FczF4jk6SD8c1IdfWTgNRYlLzNC7VTWXKmGp39opJ3pkkoboaRoPj47VMJNvU1VV8dTVhQDg9aAJo23dqkxTU6dKeKQzzWiiitzgDtSCl7Ug60AOpaKKACuj0m1hksEZ41ZsnkiudFdRouDpqj3NJgTfZbbdjyUz9Kz9bgiitVZEVfm7CtbZ82e1Zuv4+xLjswqRnPUUUVQhaVTzSUDrTAnRyMYOMdCK9H8Pa9DqcKwyHZdKuCpP3vcV5oDipred4ZVeNirqcgg8iplG4z2Ciua0XxXBdhIbwiKcnAYfdb/CulrB3QBRSUtK4BRSUZpcwxaaTikLcVGzVDkOw5nqMnNITTSahsYE00mgmmk0hjSap3UipGzMcKOTVlzgVzniG9Hl/Z0b5jy1VFXYmYO/fcb/Vs1fZ+lZin5hVxm4rpsSh5eomemFqYTQMfvphakzTCapAVOsh+tJO3zmlH+s/Go5jlia0RLGtR1FNB4oB60xC0ZpKKBDqSiigYUhpaaaACkoooAKKKKAJIEWSVUdwgJwWPat9tci0mzFnpqiSQZzM44z7CsCFDJKqA4LHFEsbJIUYHcDikwEnnluJDLM7SO3Uscmo+TTxGe/FWbWENyR0oKSIktXKhjxTjD5ZBNaBAC+1ULuXJ20r3KaSEa5ZV2p+dQrI3mKxJyD1plA60yLnpVtJpcslnLeNA0jRgjeRwSK6KKe3YBYpYj6BWFeZxaMJtNgvUuEAcEMr9QR6VHYWbF9zuVI6AHmpSsI9L1OPzbJ4/MKFh2Gc+1cTJkNXQ2E0s8Dl3L+VGAua5+fiRh2qJbmsNipccjNVhVmbng1CFFIobSGlY9qbTAYwya0LOIRxmRuP8Kr20Blk/wBkdTTtXuRDCLdPvOOfYVSRnJmVe3JuLhnHCg4Ue1SQX7RsocZUfnVI9aD0q7Ep2Oos763ePbEdrdwTVhUU3cLgg4PUfSuSj+8Ksx3kttdK8bdOx6GsZUux2LFXXK0duDg9anU5Wsm11S3nQFnEbdw3FaMEqSJmN1cDuDmuKUWtyrp7E3QVEDl6e7fLUUTfOSaSGRHkOPUGuJPU1274BYD3riG+8frXRRMag002nGhVLNtWugySuS28W9uelXTiNcn8qjgUIPYd/emyvuakehTgoR8xHbdUeaCcGloNBQaWmilzQAuaWkozQAtFGKKBiNGr/eFQtbf3TU9GaZLimVDE47Zpo3KfQ1dpCAeozTuR7JdCojFpFBPFSk4ekZAkw9KkOOuOaBJdBRjuM/WnCmilpGiIHJ+0LU+TjpUEo/eqan7UEx3YBqdnNIKUUjRC0UUtAwooooGLSUtJQAx6hYVOw4qJhimZSKsh+bFNY8USf6w0jHirOVsAagb7xqUHPFMcYamjnqdxtJS0VRkIaUUYoFADvuj3puCTmlNJkigBCKAKXrS7TQAmKQinYpCKAEpRRjijFADlJByCQfapBPKP+WjfnUYHrXS6To2k30SlryYSHqoUcUgOe8x2+8xP40DJruYfBdo7Aq8zL6kgVs2XhXS7XDG3EjernNAHmdvY3V0f3FvJIPVVJFSTWM9m484BW67T1ruvEet/2XGLSzjRCeMgdBXGzDdEZ5JVd27E85oAptIzv71Mo2rUUPJJ71LVCFopKWmAtFApRQAmKKUikoAKKKKAFpkjYFOqKQ5fFADkp9NUU+gApQaSigB4NPHNRA0qtzTGPMRbpUUm9AcNirKNT/IR/vGs3obR1RmfvJDySanhtpOi5rRjt4RjpxWjbiBcYAJqWzWMDOtrGVcHBNXlhZRz+VXPMTHFRlwazKIgOOlWIjiogpNSovPNAFyP7tPqOL0qbFIZ5lRSUVucItNFOpooAeKWkFLQAtWYL+4t49kT7VznpVWloAu/2ref89j+QqGe7nuBiWQsPeoKKQC0UUUwCgUUg60APHSkzhqOnNNzzQBOj4Ndb4a8StEyWd6xeMkLG/Ur7H2rjQ1TQuyOpXhgcgilJJoD2DcKN1Z+mTyy6dbyTkGRkBJFWt1cTLJd1NLUzdSbqm4xxamE0hNNJqRik0hNNJpCaAAmmk0maaTQBQ1e4e3spJIzhhXHSyNIxZmLE8kmuv1dPMsJl/2TXFbuK6KOxEhVPQ1YZqqg8VYNasENJzSZoooGJSEUtB5piKZ/1h+tQvzmpW/1h+tRGrQmR5waUHmkIoB5piHUUlLQAUtNpaACkNLSZpgJRRRSAWkoq5pln9sugrZEa8uR6UPQFqX9F00ki7uFxH/yzB/iPrT72LdMSRWi7HgLwqjCj0FZN7M3mlQayvdmtrIoSjMhxVi3IROagIIyTTFMkkgij6niqJvYsTXIWqkMMl1MAoPzHBOOBV+LT0jDNc4kYHAAPFa0YREARQqgcAVRLdyjY2UUBcOquQPvEVTS3kuJeU+Unrir8bDynbPLEmqsFxiPaCRgnJoEXjNcw2H2GADyc7jnHWprSAwxFicu2M1Vh8yYgLwvqavMyxxhQckdaAN/w+ytJLET95P5VkX8LW97JC3UHK+6+tN0+/NtdJMD0PI9R3rf1e0S8hSZfvKMqw9KiSKg7M5KYc0xR8hNWLiMjORgimKh8vHrWZsVtuakjhZ2CgZJqUR9qvxRLbxGSQgYGSfSqWpMnYhnaOwtSx644Hqa5qWVppWkc5Y81Z1O9a6mz0QcKKpdq1SsYiGjHFAFPxTARRgg05x+8B7U7b0oYcUAAJkOT90dhVqx1GSxuFdeU/iXPBFVM4FMbmpaTVmNNrY7S01W2vhtjfD90brVpWwTXAo7ROHRirDkEV0Gma2JCsV0cP0D+v1rlnQtrE6YVb6M2mO5/wA64uT/AFjfWuyALEYPeuNlGJnHoxopbiqDRyanX92MevU02EdXPQfzqSLl9x6CtzWjDqyVvkUL6daiJpWbcxNNNB1DX6ZpyncoprjK0yBs5FBOzJaKWkpFig0opBS0ALRSUtAwpDQaKAEzSZpcUYoEQyn5l+tSMajnGAD71IwzTI6sBTqQCloLIZvvKfepjwKinGdv1qXtQQt2KtOGaaKcDSNEFLQKKChKWkpaBBRQaSgBDTHqQ9KjfgUyJFF/vGmvwtPb7xqOU1ocUmNj7mhwTzilQcUE4BxTRlLYYKDSrzSkVRiMpaUikpALSEUtFAABSk0lFAC9aMUCngUARkUU8rTCKAFFaeiX32C+SR13R5+YVlinB2FAHsFnqtjcWwkhlAQDvxiue8Q+L0gQw2DAuf4+34Vyllqlxb2rxKQFPXI5rLlkaRsmkBLJdSzzmSZy7E5JJpXfNVwKkTmmBPEOKlpqLT6oQYoxSiloASnCkpc0wCmkUtJjNIBBS0EUUwEJwKhTliafKxAwO9NQYFICVKdUanmpM0ABIpu7JprtkkUqDvQA/tQvWkbpSrTAlU4qRGzx3qKlU7WBpNFRdiyAw7VNGzj2pYsEA1KuCcVgzrQ0Mx71PHnjPNWYLZXwatfZFHbn1qRlaMHirEaU9IlSpBjNIYqLin4poagvzQB5lRRR3rc4RaaKWk70AOpaKKAFopKWgBaKSloAKWkpaACkpab3oAeOVNMPWng0xutADgKt2Fu91dxQr1dgKqLXWeELHAe8cc/dTP6mplLlVxo62ILFEka9FAAp+6oN9ODelcLLJc0maZupc0hjieKbmjNNJpALmmk0UhNACE000pNNNMCC4G+NlPcVwlwhhmkj7qxFd5JyK43WI/L1GTj72DW1J6kyKIzVk9BVXoKs/wAIrdiQhNNzRmm5pAOzSZpuaCaYFduZD9ahbipustQv1q0JkZpvenGmmmIeaKOwpDTAKXNJS0AFJRRQAtJRT4YnnlWKNSzMcACgB1tBJczrDEu52OAK6m3tEsYPJQhm6u47miytI9Kt9q4a4cfO/p7CmSScVjKVzWKsMuJdqnFZUhyxNWp2JzVUgkgAZJ7ChAyLy2lYIg57n0FX7aKOIthVGOAe9Tf2fdWqDfbSjPJOw1Sklw56g96tGbJpnA3c8nmkNznAHpmqU8hLLSI3L+wqhE0MjGPGetFkiM7B+x6VVibEi/WpvuOxBxSA1POAkEaDGBk0hYlD/OqMEmSxJ5PerCtlDjpQBIhwv05ro/D+p+fF9kkbkfcJ9PSuYVuDTbed7aYOhwQc0mB0euWrW0qyYzE/f0NVIYvN+6MitOz1a31GPZcBTJjGxuh+lV7zULLT0ZFC57InWo5dS1PQYkccILuQMdz2rA1TUWu5fKjOIVP5+9RX+ozXbHd8qdkHSqY4Un1q0rEN3EY5Y0GkHWnHrVANAp+OKTvQTQA8dKRqRT2oPJoASkNLTTQAhpDRSGgDd0bVipFvcN7Ix/kazJx/pMg/2z/OqhqaA7nVT1zWfJZ3RqpXsmWnGyNV/Gmr/qz7miZsvR0UCkd600IlfY+1vwqbORUEy5GR1FEMmeD1pgpWdmTGoFJW4x2NT9arz8OpoQT7lqikU5UGlpGgU7rTelLSGLQKSigBT0ooFFABRRRQMhuBlBT85UGmzj92aWM5iWn0M/tDhS00UtBZFP8AcB96lHSo5x+7NSD7ooIW46lFIOlKOKRoP7U01f0/TJLxfNLKsKnkk4JqcXFrbzNDb24uTu+TIyDTsRKokZOKBWtPdtE4+16eoQjgcFT9DTjp9reqZLKTawXJj9/TmhpoUaqZkGkp80TwuUkUqw6g1HSNANROcCpDUMpwtNETehVNQs2WqSRtoqIda0RwSepIvShhkUo4FJmmiZ7CIvNStEfSiH5XDYzgg4PevVE0jSdRtobhrOIh0DAgbeo9qrYwPJ2XFMrvPFfh7TbHSmuLaJo5N4A+YkH8DXCsuKBjaKKKQCUoNJRQA6lDYpoNLQBKCCKR0wMjpUQcq1WUdXX60AVwKWldSpIooAXJ2kCkVc9qkRcin4CrmgRAVxT0GKMHqaUdaYE6HFSCoUNSimAopc0lFAC5pOtJmlpgLSikFLQAY4pvSndqY5xSAhlb5sUo6UwcsaeKAHJ1p5OBTUpWoAYetSgYFRr96pKAGufmAp4FRNkyVIKYElLTaWgC3BLkYqcHpis3cU5FWIrtcYbispRNoTNW3uWVhuNaAvVwB0NYK3EZP3qnWeJQC0gH41FjbnRq+duPWnq5rK/tG1i5L5+nNMbW4h9yNj+lLlYc6NoyHtSbj1JrGXU5JRlFC00zSt95yadhc6OVooorQ5QpOpNLSd6AHUtIKWgApaSloAKWkpaACiiigBaTvRSd6QC9qD1oopgWbG0e8uUhj6seT6CvRLSBLW2SGMYVBisHwtY+TbtcyLhn4XPpXQZrlqyu7FpD804Go80oOKxGSinA1GDSg0hj800mjNNJoAUtSE00kUUAGaaTRSE0AMbpXK+JF23ET+oIrqm6Gue8SR5gR8fdarp/ESznietWv4R9KpMaurzGv0rpYkRmm1IRTCKAG0nalxSEcUwI8fvSfTmq71ZA4kb0FVmq0SyM000ppppgSL90UGnDgCkPNMBoopaCKBCUUUUDFAJOByTXU6TYLp9t5si/6RIO/wDCPSs7w9YLcTNcTLmOLoOxNbc8m481jOXQ0iupDK2STVSV+1SyNVWRs1KKIZH61Z0S1mub9ZYohKIMOQTgH0qlIauaXq0umB/LClXIyDVohnUP4h8pxHeW7wMeM9RVLVYrLUYtwCiTs61Xm1GDUoCCAfVG6isWRp9PkLozNAT0J6VRBSvLd7dyrZ46H1pEb92zdyK1bpo7+yLx8svI9qxEb5SKYCg4OatAgnmqZ6Gpo23KKYE6qFyBU6namBVZD71Nn5aQAXxmmlqaxyDTc/LQBKGOODg+oqAnk55NOQ5pGXLCmA0Jk5PSmyNngdKczZOBUbcmgByijvQOKM0AFGaSgUAKTzQTSNSZoAWkpQc0lACdaSl70h60ANNTWy5kDenNRVZtFwjN+FJ7GtFXmiQ8n3pZOCB6CnAZcD8ajdssTWZ6GwEAiqrAo1WQaZMuRmmiZq6uOjfetMuR+7z3FRRtsfHrU8vzQt9KBX5ojrdsxLUlV7M/uyPQ1YpM0g7xA0maKOlBQuaKQUtAxaBSUUgHUUgpaAGuu5SKaAqrtByRQ0m1gM00HJzTJbVx4pelIKWgZHMcx0/+EUyb/VmnfwigXUkWnoQrqSAQDnB6GoxTqRRpnVJ7iOSJT5caqSVTuPSqcUkm1hGuwN1J+8am0byf7RjScZjlyjc+vFb+o6ZpVoAPtEocj5UXBJ/Su2g4W1PKxXMpW6FLSIZI9Pu7qSfEEQx5TKGDN9DUU/lhZZEtkt7mFBIrREgEcZyDx0NXda1O0sdKNjbBZFfjg8k9STXI3V7dXkm+4mZjjHXgD0pTmm3oZQvFplmWVpZGd23MTkmm9qpCV1PBqxFMH9mrlcbHp068ZOxI3Sqs7Yqw54qjctl8ChBVlZELHc2e1C/eobgUIKs5Oo8mmg4OaU00mmhSLCYYbl6jqK9C8E6oLqwNm5/eQfd91/8ArV5sjlSCO1bXh7Uv7O1eGYfcfhh7HrVbmL0Or8e3Pl2MEH99ix/D/wDXXnzc10XjXVYr/UlSB90cKYz6k8n+lc5nNNCGGkpxpMUgEoxS4pwFADNppcEVKBTwAaBkGwsD60xcirONhz2oeIN8y8GgBo+ZeRTQPmFT2w2uUcDDevrSGLbKQR0oELSfeYDsKVsdBTlG0UwFKgimeXUlLQAwLg1IBSUtAC02g0UAFOFNpc0AOFLTaWmAVFMTipKhlbtSAao706gAheaKAHr0pT0NIvSkkOOKAEj5Oal7Go4hxmnscCgCNeZKmFQr96pRTAdThTaM0ASInmSBc4ycVZ/sa9kBaCEyqP7pGfyqqCRyDg1Zj1W9gIKTtx+f50aC1KckUkD7JUZG9GGKaeOtS3d3LeTebMctjFQE5NSUJilop8UUkrYRCx9BSAltH2tjtWoiAgVHaaO3Dznb32irjxeWcAYFSzSLOKpaKKZmFJ3NPRC5wOTT/s8ueEY/hQBGKWpvsswUny249qhzQAUtJRQAtFAooAWikopALSd6WkPWgAq5pVk19eJGOFHLH2qma6nwrZTQh7iQYVxgA9amTsho6KNBHGqLwFGBT800mkzXGWPzTgajBpQaAJc0oNRhqUNSGPzQTTc0maQB3pc03NGaAFzTSc0GkNACE1g+JCxtQR90EZrcbpWPrwzYP+H86uO6EzlTzVxPuL9KplhiraH92v0rqZKA00040w81ICGkNBpM4poBszrHEV7tzVMnNPnOZDURNaokaaTNLSGgCXNFNTpTqYgpD1pabQMKVQWYKBkk4ApK0NFgEt6HYZWMbj/Sk3ZDSuzoYY1s7SO3QAbR8xHc96ikfild8kkmoJG4rA2I3brVd2pztUEjVRJGTlsUssOR8nFEQ3OT6VPigLGckkkMuVJDCtq0uEuoiCBnGGWs+5iDjcB8wqrBM1vKHQ/UetXuZtWLcqtYXWVJEL1RkwJn2njPFak7x3UHJ68j2NY4yrEHqOKYh+BSwt1Wkpo+V6YFtDg1MW+TNVVans42YFADiflNNzxSZwKbQBJGeaWQ4piGlPJoAaOhNNHWnkjFOgi8x8E4FADKTNXv7OdkOwH73BPHFVri3a3fYSGOMnbzigCKkzSjpSdaAAmkNLSHpQAA8UA0wHB604GgB3ekYd6djIq7puntfyEHIjX7x/pQBDYWEl6+R8sYPzNV27hjtiIoxgAc1s3DQ2Fp2RFGAB39hWFPObhxIRjPb0qZbHThviuRg4DN7VAetTPwlQNUHXIVTTm5FRg1IDkUwTK0i9xUsbbk5+lDrxUMZ2uVpmT91i2h2yslXKoIcXIPTmrwpMuk9LAaSnU2kaiilpKUUALSikpaRQYpaKaTQBBPEWYMKfGm1cU8nNJTJsr3FopKKBilQ/ynpSuAOBULyhHxTkffyKBXTZIDThTBThSKF3FCCDg102m6eL2OO6jm/dlcMzMS6+qj0+tYU1g8cSk8uSBsA5JPYetTaPqkmmyPFJnyn6j+6fWtac3HQ4sTDm1RnawUOoTLHwinAGaohqffMr3kzocqzEg1XpnITFsimhyrAjtT47W5kTekMjL644qF/lJB6+1AJ2dzQZspmqTcuTUyMTbjmqztUpHZOVxh+Z8DpUnQUka4Ge9KaZmhhpppx4pppmcgFSBiFXnkdKjUZNKxyfamZsczFmLE5JoFMzUgHFMQoFOApF5p2KYhMUoFOApRQAgFPApMU4UALgHrSBcH2opCT2oAmtIg1wu51GOfm6Gp70KpPygMemKpBivXip53L7SfSkBEF5yacaSimAUtJS0ALRSUuaADNJRRQAtFIKWgBaKTNGaAFzUWNz4pzHApsfXNADyMCmmpSMioTwcUASAYqFzuapScCo15fkUATIMKKRutLnFN7UAIPvVKvWou9TDpTARjSgU3qacKAHU1xThQRlaAIqkgt5bh9sSFj7Vc0rTJdQnwAVjH3mNdXBbQ2keyJAAOM9zUsZgWugMMPcNgf3RWpFbQ267YkCirDtmozUjGkZpjxhlIPWpKZJnaSDjFAzz2loooJJLaRkkJQ4NXY7qQZ3MTxgVnxHD1YDgdaAJHmkYHLsQfeqdTmQc81XoAdRRRQAUtJRQAtFFFABR3oo70gLemJHJqMCSDKlsYNd6gCLgDArgLGORrqNolLFGDHHbmu9DcVhV3LRJmkLYphbFMLViMl3Uu+oN1G6gCwGp4aqwanh6QybdRmo91G6kBJmkzTCaTdQBJmkzTc0ZoAGqlfQi4geNujDFW2NQvgjmmI5ebRJV5R1b2qIxtD+7bqvFdK4rn77i6etoyb3FYrk06AI0yiQ4UnkimGmk1Yjc/sH7XGZLGeNtvVHO0/wCFVpNMezRjcGIk9AHDVlmV9u0McfWn25yxyapITKM/yyN9ahJqe6GJTzmoDWghtAGTQaeBgUALilptKDTADSUE0lABXQ6RB9nsDK3DTHj6CsK3j864jizgMwGa6eV1ACoMKg2j6VnN9C4LqRu1QO9K71XdveoLYjtUDtSu1RDlqoksRDaufWnF6j3YFRO9KwXJHlxmqMh+Y0skoHTrUQbOSatIhsl8wpH161GGy5NNOWBPpQn3qoRNSMKdjijFAAp4pwNNWloAdmkzRmkoAeDS5pmaM0AOJzSo5Qhh1FMpRQBtW7l7YMzkZByW7VXU2kcjKjNIW45qg88rqFeQlR2qOgC5qEKQOojGMrkjvVPNKzM2dxyfWkHFABSGlpDQBE1CtzzQ3BppoAt26NNKkScsxwK7CMQaZYnJwkYyT3JrlNFmSO+UycccH3q7rOoG4l+zp/q0OT7mkBVvbua/n3EHnhEHanY24UjBXitbS7AWlq11Mv70qSoP8IrGkYlyT60mdWH0TYkj547VHmhqbmpN2wpwJphpQaYh5bIwRVaX5ZARU+aguB0NCJnsMb7+RV9GyAazwcqKuwnMS0MdHclJpKWkJqToAUtJS5oEOBpc1GWxSbqB3JaaaAaTNAxaSikoELRRmkFAEMsZL+oqWJNi0/GaWi4lFJ3EpaSlFBZfsL6aKaJVVZCGwoYZx64rVM9t8oubcIyqB+8jzlQf5kZrnUYqQQcGtePW2WBUZA0vQuTxj0xQZTp3ehgazFDDef6NkRMoYe1UMn1rZ1eVbm3jxGA0YwWrGrRao4KkHGWo7zH243tj0zTDS0ncUzMsFiLYVCgycmnynAVR0FRZzwKRs2SNJzSBsikWInluBSkADigeo1jTaU0h4pmbH/dX6000dqQ0yA71KOlQ1OPu0xCpUlRp96paAAUopKWmIdRTc0uaAFoyBTC+OBSJknmgBwYswGMinnIbrmhOGzihutAAaKSloAUUtNzRQA6kzRSUALmikpRQAtFFFABRRSE0ANkNEfSmSGpEGFoAlzgUwgE5pR0qN32rx1oAVjRHxkkVGsu7gjmpAcLQArNnFOH3aiHJqQ8LQAijJqU8LUcXU09j2pgCjNPFIowKdQAVasbR725SFAeep9BVbHpXY+HrAWtp5rj97Jz9BSbBFqKCOyt1hiGAO9RyNgU+Z8uTmoHOagoYaaacaaaBiUYyuKKdjigDz1oWUBsfKehqRbSRgeMGpDK5XaTkCnC5l9aQii8bRvgjBpUiZlyOlWJG8xgzDmlQ7RtxxTEVQCDzRU5jyaPJoAhoqVouMg81FQAveikpaACiiigBaQ0UGgDd8MH/AEyX3T+tdPmuW8MkC6f12102a5qm5aHE0wmkJpuazGOzS5puaTNADwacGqPNKDSAlDUu6os07NAyTNJmm5pc0gHA8U7NRilBoAUmonqQmo3oAifpiue1Li8f8P5V0LVz2p8Xj/QVcNxMqGmGnGmGtyRpNSQZJ49ajNAZkVivGRVIRXm++2TnmojTnBzyaYRWghO9SdhSKvc0ppAFJRSUwCilpKAHwP5c6P6HNdA78A+tc2a1Ib1GgVWOGUYNRJFxZPI1V3ekMoYVG7cVNh3EY5oB281C8oXpyaheRm6mqsTcsSXIHA5qu8rN1NMzSU7CuODY7ZpC2e2KSkpiFBxketOT7wplOT7woAtdqBR2ooAb3p2KQ9aUdKAClpKWgApKWjFAABS4oAooASlxSUooAQ9KQUppMUAKaaTTu1NNADSM1GVIqWrdha/aJcsPkXk0m7K44q7sS6dpoZBLcDqPlGf1q22mJ56Sqx4YFlPerRHIHpUo/SuR1He51ezVrCahe4txEv3n6+wrBc8mr966tcHHQcVQl4c1undXNIR5VYYQTSEYp4PrQRmmXYjpKey1GQR2pkvQdUM4+WpQeKin+7+NBE/hIYzzir0B/dis7vV23bKU2TRepZFJQDQag6wpM0UhNBIHmlUU0U8UwQ7NFFGaRYUlGaSgBRTqQCnYoGgpCaCaTNABSigUuKACloApwoKGyLvjYe1ZLcE1sHpWfEiG9CONylsYqonHilsyFELttUZNI6lG2sMGrqW6Q3G+ZV8vcRtckfyqvdbDO3l429sdKs4iFsseKVG2H5hQr7aHYN9aRotNSXO4cUxgR1qPp3pWfIxQU5CE4pAMtScmnKOaZkwNFK3U0lMkb3qaM/LURqSLpQA4Y3VMOlQHrUqHjrTAfRRmkoEBNNLUpptMAAJNOBxQMUEgGgBwPNOqLdg07dQA+im5pwoAWlpBQaADNJRRQAtLTaWgBaKKKADNIaDTWNAEbnmpx0queWFWBQAE/L1qBznNSt901X3DpSAdGPmzUjNTV4FA5NAEkdSGkUYFLimAq8Cl6tRQOKAHigUgOaUUwL+j2n2rUI0Iyq/M30Fds7BI+K5/wtCAk02OSdtbc7YTHrUMaK7kVETT35qOkMQmkpT1pKBgKfimjqKfQBxn9nvR9galOptTDqDGgkHsyi5NVWIU4qaS9Z1IqmzEmgCUy4phlNNmdWxtXGOtR5oAkMhpnU02lFAC0UUUALRRRQAUGig0Aa/hw4vWH+xXTZrlvD5xffVTXTA1z1Ny0OJpM0zdRmsxj80uaYDS5oAdmlzUeaUGkBIDTs1GDTs0DHA0uabmlFIQ6lBpuaTNADiaY/NLmkPSgCJmxWDqn/H2foK3XrB1T/j7P0FXDcGUqY1PNMNbEiUoQtExGPxpppWDeXx0q0JlR+tM709+tMHLVYiTtSGnEYpKAG0UtJQAUhpaQ0AJSUtJQAoZgeCRQXY9WJptFIAoopKACiiigBKKKKACnxjLCmgcGnRffX60AWcUU4im0ABoB4pe1IKAClopRQAlLRRQAuKQ0tJzQAlFFLQA00dqDRQAU004mm0AFbWkLi0Lf3mrE710VknlWkS98ZP41jWehtRWpLjJp/Rc0z+MVMfu1ynSYbsSxye9Ry/eqxdRmOdh2PIqvIOldcdUURilBpMU7FMaFzTSM0tFBRGRjmoLjoKtFciqtwMYpoxqaRK/U1bg+VBVVBlwKtKcfSqZlS3uWFNONQhqdk1B1XFzR1pM0DrQA4U4U2lHWgaHUUnSjNIoKWilFAxRQTRSGgYGkpCaB1oEOpwpop4oGhwFLRSUixCaoykpch845B4rWt7C4uyBEnHqeBVfUdKurZ/30TY/vKMj86cXZnJiGmrEF7PvJST7wII46ioZoh5mFHBqBkIrU8PiKW+H2g52jKgmtG7I4UruxqWHhQ3+nI0jC3k6g7ckj3qpf+ELu0OVmSRD3xiuvW4VFBVvyqtqOpKUWLPzE1lzM6ORHGPodyv8II9qhOmTKfmWuyUbhyKguIAVp8zJ5EckbMp96oCoU4ravY9uax5Opq07mclYhY/NSUnenCrMxCKWPgmg0inDUASGnKaQ0gOKYEoNL2qOnZwKBATRRmgCgA6GhhkcUuKTODQA005TQTmgA0ASCnZpqil70wF7UUmaKAFopM0tABRRRQAtBpKKAEzSMeKDTX6YoAav3qmzxUKDmph0pADfdqq4w2e1Wm6VXkFACqxxT4+tRLUiHBoAsA04VGDmn9BTAWjNJQKAFBp2aQCnqvIoA7Lw/CYtJj3DBcljVq4b5gKLFdllCvogqOY5kNQURmmGlY000AFLSUooGKOtSAE01F3GrcUVAjy+ilwaTpQIKTPNBpCaAGn3ooPNGaAClFNpw6UAFLSUtACUUtFACUtFIaANLQzi/X6Gul3Vy+jn/T0+hrps1hU3LQ7NGabmjPNZjHg0uaZmlzQA6lBpmaUGkA8GnZqPNOBpAPzS5plLmgB9FNzS5pALmmk0Gmk0AMc1hap/x9f8BrabvWJqn/HyP92rhuDKRpDSmm5rYkSnyKwjGOlM6mnzOyKF7VcRMovSRjLZoc5JoiHWrEPNNpTTaBC5pM0GkoGLSUlFACGkpaQ0AFJRRQAUUtFABSUUUgEooooAcOlLH99frSDtQn3x9aAL1MPWnCkPWgBKB1opaAFoxmlooASlxQaXtQA00lKeO9ITQAlLSUooAa1AoakFAAaSlNJQA6Nd0ir6kCuw0u3S4u1STlACSM4zXKWQ3Xcfsc1vpKyMHQ4I71z1t0dFJe6zV1K0hgtUeMKjZxtJ5PvWcpyuaZcXEtwwMjZpU6ACsWapWWpBew+amV+8v61kTOF4PFbVw/krz949BWRewZUS4+ta030Yc1tCqbgdgc0nnt2WkG30pwkReorYLvuIJJGPC0paRRzgU7z1HTikE0fUjJoHp3IjNIO36VE7u55q39oQ8Bc1BPIrdFxTRnNabkcYxIKnBqsDzmrA5psVMmHSjNNBpeKk3uLmnA5plOApDQ+nAChRxS0GiENFBopAKKUUgpaCkFIaWmtQDEpRSUooELSg0lFA7koOaXvUQOKnt4vPkC5wPWgfNodHokyhBnHArcWZSOQCK5FFMIAVsEcZq5BeXY4WFpF9VFScbNG98OaZfkuqmGQ9TGcfp0rl9Z8PNpjLLbTs49+CK3v7U2cOjo3oRUdw8t5Gdsbsv+6aE2ieVHMR6pdI3lsdpq1au7TCaRixHPNOuNKuJpt4iKqB34Jqe0tNoCsSPUGq0BXNe3kMkYYjFErdqYuEUKDxVe4vbeNtryqG9KkbdilqA4NYTqGLA9K1b27ikU7HyayJQ3BXvWsUYSaEkhRUyCc+lRYxSszgfNmo9xzVmY89Kb0NG+m5oAnB4oXrTQcrQDimBLTSaN3FJ1oEKDTwaaopaAFY0BM0oHrSlvSgBNvvSjApM0uQBTAdmimg06gAooooAWlpKKAFopM0UALSE0lBoAKZIadUZ5NIBydKkBqMU8UAK3Son5FPY8UygBi08UwdacKAJ4x708mmr0pwBNMBRThSAU8CgBQKeo+YU0U5cbhmgDuoD/o6f7oqs5+Y1LCcWqH/AGRUBNQUITTaWlAoAAKeiE0qJmrKJigBI48VbjGKYi4qxGoxQM8tIROpFVpSpfK9KbnNIQRxQSBpjU6mmgBz7Ni7c7u9R0tJQAU7tTaUdKAFpaTvRQAtJRS0AFIaKD0oAvaP/wAfyV0ueK5jSv8Aj+jrpTWM9y0OzRmkorMY8GlptLmkAtANJmjNIB4pQc0wGlFAD80oNMzS5pAPozTc0ZoAfmmtQDTWNAEbGsXVT+/X6VsuaxdU/wBcv0qo7gykTTTSmm5rckUfeFOuJEPG0596IMeYCegpLkx5PqauJLKUhpYh8ppjc1PGv7sGqAaabTzim0gGmkpxptACUUUUAFNNOpppgFFFFABRRRQAdqO1FFADaKKKQCjtSj7w+tIOKUdaAL3pSMMUp6ChulAEfWnim96UHmgB9BopKACijrRmgBDzTcU6m5oAKWm0tACNSdqDSUABozSUCgC7pi5kZz2GBWqDWfpw2xEnuauhu1ctTVnXT0iPapAwVNxOAKiY4GTUTuZDj+EdqhK5UnYGZpn3O2aiuWCx7cdetSn5RVadiRW0SIq7M5sBqAFPB5FOdM1EdynrWo3oSeSD91vwpPJbsKj8w0vmsB96gOaJIUZB0FRNmTtT0Ly9W4qXYAOKCJO+xSIwcVYjOVBqFxmQ1JH0xQENyUUopopyikbocBUiikVeKlApGsYiCkJpWNMzSGLSigc0tABmlpKWgoDTTTqQigBtKKKKBC5ppNKaYTTEx26poJfLcHtVXdU0JG9d3TvQRe5rK2QDWvpt8kfy4APpWOrrgccU4IJGGwkN7UjA6pbyNz8yqT7iphfxhcYH4ViW+lXRQN9oQexBqU6bdng3MY/A1IEmq3cZj/dLlz0FYqySI375GVj6iti303yGMk84kYdAOgrE1W8Ek2xf4O9Ax9xLmBsNg46iuUaRtxyc1tSzboyo6kViOMGtYmFR6jxJUm7IqsKkR+1WZDnXNRmNTUpPHvTFFAEbRccGmEEVYYVHIKAEjbtTqi6GnA5oAkFKDzTM0uaYEm4Um7mmU4KTQIdvzTgCaFizTyyrwKAG7fWinZzRQALmloJpKYC5ozSZooAWiijNABRRRQAUhopCaAAnApg+9TmPFItIBR1p4pg60+gBHqOnsRTKAGnhqch5zTTzSrQBMDUqtkVCnSn96YE4NKDUIbFSBgaAJBSjrTAcU4HBBoA7KF/9Bjx/dFMqCyk32Mf0qbrUFCgZqWNMmhEqwi4FAAi4qwq01UqdF6UAKq1MiEjigJ0qeMYFAHiwBJ6UpBHUVb0+3W7v0heRY1buatarZWtrFGYJ/NJYqx7CgDIppqeSRGQKqYx3qCgQhop7PmMLtAx3plACU4dKSlFABRRRQAtJRS0AJQelLR2oAt6WMX0X1rpe9czppP2yL/erphWNQtBS0lHNZjHUuabS0gDNLSUUAKKUUlLSAdS00GjNADqSjNFAC5xSE0UhoAjc1j6n/rR9K12rI1T/AFifSqjuIoGkNKaQ1sIfEuQSe1V7gjdxnFWoxiI+9U5utaIkhNdDZ2ynTohIBnBOce9Y9hAZ7xEC7hnJB9K3hN5KmMoxUHvUyYFSSxj55A+lVhYBnbnAHSrssybsqmD70sc8aDLcmpuxmdLpzqAQRzVZ7aUfw5rWkuVkbnpTd0ZPBqrgYxjYdRTcGtgxqT04qN7ZOuKdxGWRTa0mtE25zUBthnGadwKlLVn7KexprWzr2zQBBRTzE4/hNNKkdqAG0UpGKSgBtFFFACjpS9xSDpQKAL7D5RS9RzS4+QUi+9AEdKKVhSCgB1L0oXpRigBAKMUv1pKAEIpppxphoAKUGkooAa1JSmkoASlpKUdaANKy/wBSPrVwcYqnZf6n8as5zxXNNXkdUXaI5yWOO1JwtNZgveq0lxyR+tUkS2SySe9XbOxW8sw4OGyeaxHnzxXUaGpWwTPfmnsEXqUJNDuB/qyrD8qzLmwmiJ8yNl/Cu0HBoYZHIBo5jS9zz14iKYUrsr3TLeYcIFb1HFZUujAdGP5VSkRYx4BjNSnpUs0HkOVNRUEFZx8xoThqV/vGmjiqKRYAqREpIdrDPepsBak64rqKAAKaXFNd/Soy3NBTlYeTmlFRA5p4agm5IKXFIpFOxmkaIKSjFFAC0AZoCk08LigdhhWkIxUhpjCgGRk0xjTmqJjTMZMQtirllbtcE87VHeqBNa9iRHaKx780zPmsWvJ8pAASfemCR4zuAP4Uq3vy7SMilSdGqTMtJrrIu1+PenjXA4wuWP0qWw+xt80ign0NaqXllEPkjjH0FAGG95eT4RIXVW/jIxVO5sCr8EsTyTWzqetwPGsYZcscDFJHGqxDB3Z55pDOWuyYFKj7x4rMfrWjrbj7ayjoO1ZZbNax2Oeb1Cnp1qMVItUQPJpAeKQmgUALuNB5FAo6UAQmlFK4pEoAkUd6k25FIpyKetMAWP1p4AFJupC1ADmfjimqvc0g5NPoAU0UZpM0CDvRSUUALRSZpaAClpKKYBRRSd6AA0lFJSADR2ooPAoAF60+mJ3p+aAGMeaYTTnNRk0AGeaeKj708GgZKnJp4NRIeamAB6UwADNOwaUUooEKM96eDTRS5oA6HSJN1ko7gkVpRjJrJ0RT9nJPQtW5EvFQyiWNfaplWmxrmp1XFIByr0qdB0pqrU8a0wHgU8CgCloA8WwB14NNII46itXVtO+ygSJzGTj6VlA4YCohNSV0Nqw0gimV6DceHbCbSPMVcTPEGU9OcZrz9kKuVPUHFWSNopcYooASlFFKKAENLRilwaAEopQKUKTQA2l2nbu7U8RMae4eOEqV4JzmkA7Tv+PuL/erp65eyO25jP8AtCuprKZaCiiisxi0UUUAFFFFIApaQUtAAKXPNJRQA6ikopALmkNFIaYEbmsnU/vr9K1HIxWXqf3k+lOO4iiaQDmjNLGpeRVHUnFbCJWBCADmqUvU5ruraxC26qUA+Xniuf1W2UO2F4H6VSmU6bRm6NGZNRQjPy5JxW/Or/UVS8P26ok0x+9naK03OeQKmT1IM51JBBUGqjxktgLir07fN0xVZ5CKEBA1vzwaVbZj3qRC0h6VadkiUCgCqLZv71P8orGSzUj3SjoarSXDOcdqYExPyVWPWnFmKDNRbqAJBzQaYCadjNMByjmmyop7U5RinMMigCu0KsmAMGqrR5OBV6mFQDmncRRMZBpm2rEw+eo8cUwGYwKB1px+7TR1oA0gPlH0pgGKeOgprDmgBG5WoxUo6YqNhg0CHoaM0wHAp/XmgYmaMUd6MUAGKYRT6a3NADKKKKAEPWkNKetNNACU9OfrUlvbNOTjhR1NaUFpHCQcZYdCaTdilFsWzgMcP7zqTnHpSzShM1JIcDrWfdScYHWs9zXZEc1wzng1EqyTNtRSx9qt6TpkuqXPlodqLy7noBXSyWK6fppijRCDglwMMfrQ3Ylas5+305VAaXlvTtXRWICxgDgYrNJrQtyQBUJtmtrF4GlNRxknrUp6UDIJarSVZeq0nSmI5/U/+Po/SqRq5qQ/0oj0AqnVIzZC/wB41HUzoTkioTxVl2JInKmrStuHWqS1NE2KTRrCVi2EBoKD0ojbPSn4Y9wKk6krorshzwKbsf8Au1Zw/wDeApp92ouS4EYVx2qQbvSm5/2jSjnucUAtB2Ce9Jj/AGqXaPSgADtQUKCo/ipS4pKaaBilv9k00sT2/WjpSUEjHzULVOwyKgYc0zGQzksB6mtcgJAqegxT4rSAW8bMoLAA5qOcjaccYoMWVnlCggc1EZ2U8HFRO2GOTTFy7YFVYzbJmupQco5FRNe3BGPMI+lSMgCke1VDwadiG2KHbeGJyQa1W1yRYgqcnFZFPMRK5HNDRKk0NllaZy7nLGmUYxSUxDgKdnFMBxS5piHZoFNzRuoAkzxSZpu6loAGpopWpBQBKhwKeWqFGp+aAH5ozmmZxQDTAlFLmmoOOaXOKAHZoNITSZzQAtLTaWgQtLSCigBaKSigBaSignigYhwKbmkY4+tJ7mgB45pGpBS0CHDgUtIKRzgUARseabRRSGAFOHFAFFADhxUqtzUNOzimBYD5o34qvvoLGmIs+Yvc0CZc1VwTT40LSKo7mkM7PSY9tnGcYyM1rRjgCqVmm2NF9BWjEOKkZNGOlTKuaai8VMgoAeq1OgwKjUVMvSgBaKKKBHIa1ZhtHuNw+6u4H6Vwf8Qr0fxVIsOjSRj70pCj+teeOnzVwYK/I2zSerLT6nfMix/apdigAKG4xVX7PJIxYAtnuKkUbZFbGcHOK39J1BrdJQLFXMjZUsOF9q7L2Jsc99huD/ARUsWkXMmNsZOfau+sYUuYw155RbsqDArVRYo1AQKo9BUOoVynnUXhi8kxhW/75NTyeEruOLfsZgBk4HNegiRB1YfnTWuVxiMF29BS9ow5TiLTwhLcQrKHXa3vV6PwQOryrXVWsPkxbTjLMWOPerApc7JOXi8F2yn55M/hVqPwlp6dQW+orfoouxGTH4d05P8Alln61X1vQLWbR50t4QsiruTHqK3qKNQPGrbi4j9QwrqazfEVh/Z+vyKq4SRw6cdjWiDwKcndFIWikzRmoGLRmkozQAZopNwFMZ1HVgKLCuS0ZqD7REo5dfzpjX0C9XFPlYXLeTRmqLanbgffqFtYhHRSafIwujUzS5rFbWT/AApUTaxMeigU/ZsXMb2eaRjiucOqXB/ixUbX1w3WQ0/ZMOY6B2HrzWZqbj5BnNZrTyt1cn8aaCx65NUoWFckLV0nhHS/tVx9qlX93GePc1iaVp0upX0cCDgn5j6CvTLW3isbZLeBQFQY+tJmkULIkaqd2AK5TX2gWN9mDWtq95sUrXFX9w00oTJOTxSRo9EbWmqg02MdGYbjTnBVSKBEVgjQfwqBUZSTsaDAqOjMx61FMgA461ckk8pMycVUN3C5xTEMV9q/KOajZZJDVgSRMOCKerIOTimBWW0zy1I8ccYNFxdDolVC5dsk0wJHywGKjCdSacz8cUidMmmA7AAoxSE7j7U7I7UAAGKdTCcU4c0AMIwaQ9Ke4plAFe4HSoDVmfpVcjimIaOVIpEXLCnIOv0q5aIPJzjk0xkuOKRhxTyKTikIj6U1xT2HNJimBEKenTFNcYOaQHFADyaT8aXINLtoAbTSKdwKQ0ARHrRmhqTPFACd6cFLMFHU03PNW7GPc5k7DgUmNK7L9vEIo1A7D86k8wetRSSbVwOtQl6g22FnfqR0FZ7ZZsmp5WJ3c1XU800iGzY0pnjtm2MVycHB61ea4lePY7sRnPJqnZjbarx15qzwa55vU3itBvUitCCs81fgOMH1pwBlxOtSZ4qJOmafVAMf2qtJxVsjiqkvBNMTOe1JcXTfQVU7Vc1E5uT9KpmqRmxUqO4h43L+NSA1KORzTudUYqUbGcKkWnTw7DuXpSW673HoOtUZqLTsXoFxGM9TT8CmhqcDUHbHRWEI4phXB6VJmg80irXI8D0opSMUmcUyRwNLmmZpc0AITS0ZoFACEZppqSmkUEsYelQSCpzUUnrTRnPYuW/2gWwLKcDp9KY0srZHlYHuau298kkKjjOORTJCGJNBysymgZmy5x7U8BUU06dtrVWdyaszHNJmq7DnpUgHc05zlaCWRqjN91SatIhSMBhg02CUJHg9aWWUHvQSMkjBXOOfWqpUg1bEg24xTGG49KAK2DSVNtIJBoCDPJpiIaKneDb05FR7KAGU4Gl2UbDQA0tmgUu2gCmAL1p9N6GloAWlXk+1JTl4pgOZjj2pAxzS9qZQBLml3CogadnigQ8mgUgHenUDFopKKBC0UUUDCmOcCnVE5y3tQAgyTTwPWmrwKXJNADiM+1AFJzSbsUAPJwKjZs0E5ptAB2pR1pKdH1pAO28ZptS4qJhg0wEzRQvJqdI1A55oAjApwjY84qUAL0FGfSgACL071PZxA3Uf+8Kg2n1q7pSF76MHpnNDA7G3XAFX4qpwY2irkRFSMsoM1MoqFDipgaAJQKevSoxzUgoAdS0lLQI8/wBVvm1W4+T7qjgdlHqfeuenCmchOVBwCKT+0HEBhQbVP3j3NRpMmRmojBRVkMsww+fKFTk+ld5p9t5VnFEU6KM8Vy0UdrbzQS2sis+4MST0FdpHe2z9Jk/OomXEiexib+AD6cU1LCIf3/puNXRJCf8Alov509WjH8QrMsghtIl/gz9eatrGq9BigMvYinbh60iWOApQKbuHrSg0yB1LSZopiCloopgcv44shLYxXir88DYbH90//XrnTqUIxg16Jd28d3ay28oykilTXkV7bva3UsDj5o2Kmrirgab6pGvQZqI6v6JWTSVfIhXZpNq8p6ACoW1O4J+9iqdFPlQE7XkzdXNRmaRurE0ykqhClmPekzRjmigAoopaAFXG4ZOBTm8vtk1E/AzTQ1IZLijFMDZp4NACj6VLEolYIOGJwKirZ8NJGt21xKobyhlc+tSyoq7N+ygTQNNJODcSDLH09qu22polgkkrEswzXN6pqMl3NtHOTgCreoMttZpH3RADWR1aJFTWdREsh21n6XD9p1BC/RfmqnI5kcuelavh9lDSMep4q7WRjKVzbYBeTUE1wqDpzT5XFZtzIvPNSZlO9maVuapECpJW3MfSo8qKtCG/MvSkMj9yafvUd6aXU0wG789aeHWmEpTeOxoAk3gc0nmMeM8VFkdKlUD1oANxFOjBLZNOEanvUgXHSgBpGDT1pCD1xSgYoAR+1Mpz02gCKUcVWarUo+WqrUwHRAbiKvKNiBRVS0XdIT6CruOaBoKPrT9vFN6daCRrDP0qNhjmpj144pjDGc0ARnlaiORxU3emuueaYEYpSxopM4oAXdmimle4pMkdaABhkVH0qXOajcUACKXcKOprSyttAKr6eq/Mx+9Tb6Uk7M1L1Za0VxY7nzpD2pXeqcbbH3fhVnjqaLDvcSRuKLdBJOq44NRk5OMda07OFYhk8setTJ8qKirsvgBUCrwB2pRSKadn5a5TcRulXIeUU1Tx8lWrY5Qe1aQJZfToKkqOPpUlUA1ulU5j1q4xqhdtgGmhGBfNm5b2qsRkVJO+6d/rUWaozHKMrinoe3pTIjnNLna/tTOyGiQ5j2pIoxHkr3pepoIPUc0Fdbj92aUGmc0uaRaZIDS0wGng5pFoQim9akqNvlNAMQjmilzSZ9qYhaUZpBTqAAU1h1p4FG3IpDsQGoJvu1baOq0w+UiqRjUWhUyQcg4+lTRXkqMNzbl75qA001ZwtmjcruAcNkGq33femRXBG1X5QVK8kS/d5oJG7SeTwKR3VRjrTHkLH0FRkUAWbZBLkHqKseQPSq1icTY9RV+gkhMIHak8ups0UAV3jzUDqVPtV4gYqJ0B4NAiqGx9Kc8eBuHIpHQp16UJIU9x6UxCBCRnIGPWmnipW5XKHg9RUJoATPFGaTrQBQAlLQaKYDlFOzSDilFADlNIy0opaAIwCKenvRilCimA+imk44pM5oAdS0lFAhaKSigYE4BqKpD0qOkAo6U6kAxS0AB46U3mnCkY9qAG0hpaSgAqSMVH1qdRgUwFpkgyKkppGaAIUBZsVKU29Gp4VQKCM8UAIjkfeFPGDUZU0DIoAlxWhozhb5Qe4xWaGqe0lMV1G+cANQwO4hbgVcjas2F9ygirsTcCpGXkNTKaqRtU6tQBZRsmphVVWwasI2aAJKKKKBHi2w+lAB9Ki3t60vnOP4qAJMe1PGRzkioPOenC4PdQaALCzyqRiVxj0Y1It9cp924kH/AjVb7SP7gpDOpOdlFh3NAatfLjbcyfnU8Wuagv/Ly9Y5mB/hpyTKDzRZBdnSWXiLU42y375T6iuo03XYLrCPmOQ9j3rnfCcsMt4qTbSuDjNTeM1WGeJ7YKmzuvrUSgnsNM7MNkU4GvPrXxhdQW4iZFcr/EabJ4x1Bs7dq/QVnyMD0PNBYDvXmUnifUn6zEfSq0ms38n3rh/wA6fIxHqbTxp951H1NcB42tohqQurd1ZZV+faejVhPeXD8tM+frURkd+GZj9TVKNmBHikxT9ppdhq7iI8UYqXyyaURc0XCxDijbVkQ+1AhpXCxWC0u2rQipwiHpRcdioEPpQIzV3yx6UeXSuFjPnUhagq/epiIH3qjVIQgOKeGpmKKYF0SRGAHgOP1rZ0hAumTTdC7bR+Fc1muptl3aTBDEwBK5P1NRLY1pblGzO7VYgRlVO4/hVzVrvzg+eM1PpGnNDdzTT4KpHxWbqHz3G1WCqOSag2Znv901b0hyjmqc7quV6mrFmfL2HPUVZhLc2JJs55rOuZMHuc1Y3ZqK7C7VOcUiCgQxPNN2DvT2dewJppLHoMVQC7VFISgFN2sepo2AUANLLngUhGegxTsCg0wIHUjmnw7mU8E4708LubHrWkRbQwhNw3Y5xSEZ4Bp4B9ajbhjg8dqcsuOozQMmVW/vU7DdzTVZTT6AGPTKcxy1JjigBkv3Kpmrko+WqbdaYFuzXCMfU1Y5JFQW3EAqxGd6E+hpF9B5yCKCA1HBpCp7GmZjcc8UhHtQSwpocigAIB4xTSMUpakJzTAjde9N+oqU00gHigBlNZc04gg80dqAItrAZzRnNPJ4phHNAD0lMYOOtQs5LEtyTSmk60AJnNODkcHpTSKBQMtQIJmUZ6c1pp1FZdntEy54rVQdKwqm9PYmBp68rTMU5Pu4rA1HfwVYtDxVQk7ans3z3q4ks1IuKlFQxmpgasCNzis29bCmtKTpWPqTbY2qkJmG3JJprcCnU2T7tUQldhAfmNSSjoRUMbYcVNI2FzQdUX7o0uOAaA2Oh4qPeD94UowRwaBcxMGFOqIGnBveg0UiQU8VEHHrUitmkaJj6Rhke9ANLSNCLFGKeeuaSmTYUCnAUgp1IpBilooNAxG6VUmHNWSajkGR0poyqK6M2QYNRmrMy4qs1aI86asxtKDSYpwFMgUUtFBNIY+JtkqtWjnIrLzV6B90Q9RwaBMmpKM0ZoJFLEjBxTSM0ZoJoAhmXK1VBzU9y21frVTJpiJASDxxQwyMikzkUA4oEN6UZpxGeRTOlMBacBRGM8kcU4mgBKKTNLmgBymnVHTgeKAFpKKSmA8CnU1aWgBaKSigBaKKKACmMMHNOoPIpANpcUgpaAEPApmac5plADqTGacBmlAoAVFxzUlIKKYC0meaQ0hNADyaNwpobsaXANAC7hSE56Um2l20AFOBpm00u00AdbpFx51qhzkjg1rxtxXJ6BOUmMTdDyK6eM4xUjLyNip0aqaNVhGoAtA1OhqorVOjUAW1bIpc1XV9vXpTvMzQB4pmlzTaWgQuaKSigBc0ZpKKAFzRSUuaALFtdy2sokibDCr8+ptdqPMOT3zWRTlbBoAmcYYgGgGkPPNW7ZEZMlcmgZV60oRj0BrRCKP4RS4FTcdigIXI6GpEt2HLDAq5mpNmYgSO9TcdikIvanCOrJUUBeKVxFcR0uypytAWi4EOygJU22jFAEWzNLsFPxRikAwLRinmkoAp6gB5H41m1p6j/wAe/wCNZlaR2EwpKWlPOKoQlWLa9mt2XDkoP4arUUDTsbZ1ppEKBymfWqksyYLGTe1Z9FTyopzbHOxdiTV6yzLERnlaoVe0okSv9KbJNBEJHLYqpdMCwCtkVobN3Q4NQSRMp+6DUAZ+frS7j2FTuuKjIpgR/Me+KTFPIzTSyr05pgJgn2oOB7mmkk+1IBzTAeBRS0UCGmmg4NPIyKZigCVMGpGIVagUc0MeaQx5fmkMhpme9FACOxxUBNSyHAqHGTimCLlv/qansyD5i+9RW4/dEelLa5Ern0pF9C2UwKZtY1Irhhz1o4pmZEQfrSFM9qn4AOage5jj46mgAMJx0phQKOaYbwnoKjkuGYYC0CHMwpBJioMuT92lCOe1MZMWBAphB7U3y3o+detAATikoLeopDQAlJS5pp4oACMU4YNMpM0ASg7WB9K2oHDoreorDU7uta1hnyVB7HrWdVe6a0nrYu45FOAxSHtTga5ToGH7tPtmw1Mk4WmwthquJLNqE7lFTiqlq/yirQrQBsnSsPV2xF9TituXpXP6v0H+9TQpGZSEZXFFKDzVEw3IR8rCnytyBSTLj5hSFC4zTNtRo56UoNNwVPSnDmgB2abnNKaAM0DEGRUqPim7DRsb0oKV0WkbNSdqqpuU+1Tg1J0RkOIyKaODRu5p2O9IoUCl6UAcUUDDNITRSHmgBOtBHFKKCeKCWU7gVSblqv3A+UmqA61ojgrbiYpaXFLtpmVhufSjbnrTwtO20DUSMjAqa1faWB701hxTYsb8HpQTJWLwYUm4etQ7F/hb9aXy27MaCCbdRmq5Djv+lJukHoaYE0iiRcGqUkRiOeoqx5kg/hFNLOeqgigRX3Z9qXOac8ZPO3FR4K9qBDgcUuAfpTacp4pgOzxikpKWgApQpPNOVKfimAgXApcCiigBMUm2nYpDkUAApaaSRSg5oAWiiigAooozQAUUtJQA3pSE0HrSxxmRsZwO5pAR9acBT3QIeDmm9fpQAE9hSjgUAUtADgeKKBRTARjTlwe1RueaVelAh5QGjhfekyaXg0DDdRvFIVpuCKAHbzRvNNooAntpmju4pM4wwruUOQDXn+DXdWb+ZaRP6qD+lJjLsZqxG3aqiGrKGkBYDYqZZOOKrjmgMVagC0HzS7s1CpzTwaAPHqKKKBBRS0lAC0lLRQAUUlFAC0ucUlFAFhDlKsWb/MV9aqxHtT4n8uUN70mNGoF9ad5eaI2aTJSMtjmq8948TbTEVb3rM02LITmpZRiNR6Vk/wBoS54AFXVmMkaszdRRYm4+l7VGXH96kL+9AiWkLAVEXzQDQBIWpCabmlyKQxc0ZzQKKAEopaSgCrf/AOoNZlal/jyDWXWkNiWFBooPaqEFJS0lABRRRQAVoaOMzuP9ms+tHRDi8YeqmkxmsVxUThj05qw/3arSM2MDioAikQY+ZgKqu2OnNSuOeeajYUwIiSfamkYp54phGT7UwExn6UY5oJ7ClUcUxC0UUhOKAF6UgINQySZ4WpIgdnIoAfjim4zS5zTxwKBjNuO1GMU8DNB6UgK8tEaZAPeh+uadEeaoRbtwNkgzg4plqQHcvwDVZmZXJBwaUSEo245pWKuXmj4+RqYTMnbNUlmdTw1TLeMAd3NBJI877cMpHvUYMfU5qVLqJhgnB96kBhcdVNAEIMeO1PAQjjFSbIf9mgGEdCBTEII1x0prBRSvMi/xVD5qnuDQMVmHpUe8U4slNYL2oAYSDTSRTiFHWmnbQAwmm084ppIoAbRilyKaW5oAkjANaticxkelYyvtORV7TJibgqT94VM9Yl09JG0DkUgOGpAcVLEybjvFch1EbHIqM/L8wqw0WMsSFTsTULRGZSsILL3boKqKZDkjQtm6Cr6nIrKtzgDmtKE5WtAQ6TkVzusfw/U10b9KwtSjVsBhnk01uKeiMU0lX4rSOQ7WLLUT2TIxXcCR3q7GKkQYEibe9PgXCYPUUeSwfH3eOvamxSjoTzSZ2UqiZN5at2qNrbPSpVYVJSOrlTKotm6ZqRbfb71PRmi41TihgiFLtApGkUVA8+eBQDaRK7qOlRBsmmhXc+1TxwhevNBKuwRakxSgUtI1sNFBoPFBNAhppKUnikJoEGaSkLUmaZNyC55GBVNlxWi0ZIJqs6VSZy1IXdyBak2UbcGnDpTM0hAtB4pWO0VAz7j7UA3YcxL8DpT1tnZcrVu206Wa2WaIK4PbPIqN5JIWKupBFVY53K5VZHj6gihZnXvVj7QrdRUZMTnpg0Eii5PfmkMik5xTTCD91s0wxsO1AEx2MOODULq69DkU3JBpRIwoAjMjd6UFmOBUm9G+8ufemrtR9ynigAETjnacUnSrBueOKgZtzEnqaYgp6jHNMBxTt1AEmaM0zNJmmBKKWmoeKcKACgjIpabQIB6Uw8GnUhGRQMAaWmg0tADqSjNLQACikJozQAxutCNtNKV4puOxpAOLbjTqQClxTAKUUUtACUtFIOtAAUzyaSlJIpN/tQAoPrTsDqKj3elAJ9aAJM0uRUW45pc0AP70AU0E04cUAL0rrtHfdpsOewxXIE10/h992ngZztY0mBsp1qylVY+tWk6UhlhKftB+tQqcGrC9KAADFLRSE0AeQUUUtAgopKKACiiigBaSiigApaSloAdGcNUr8EVADg1MeVoGWFvJkUKjbfcdahkkeVt0jFm9SaaOlJnNKw7sfEgOSe1WVHAA6VWq0n3BUsBwGKcKbRSGPBxS7qYKWkA8GjNNoFADwaXNNFFIB2aKbS0AVr3/AFLVmVq3ce+E47VmcGtIksSigjFANUIKSlpKACiiigAq5pbbLxfcEVTqW2fZcIffFJgdGzApVd6YHYd6a8uTUDGsKifipC2ajYc9aYEZqJj2FSHrTD1pgNHrTl6U09acMBSemKYgJwKgkkLcCh3LHAp0ce3k9aYBHHjlqlJ+XApM04dKQAOKdn1plL1oGOFK3C0i9KHPFICu9SW4ywpj/dpM4jJqhEl3JCWCxg5HU1B2NR09G9aAFooIwaQ0AJRQTRmgApCPSlooEM5o57U7vRwKBic+tGWHc0tGM0AJknvRk+tLSUAISfWk60tFACGkpTSUAAqxZNtu4z71XqS3bbMh9GFD2GnZnTRxvIRhePWnxrI8pjtl3svVyPlFatnNDEht7yJrdXTPKnJ9x9azNQubm6TybO3NvaKcYHVvc1ioJFyqNjJZ7a1PJ+2XHc/wrVGe4ubo/vHwv90cCnrAqjHcU7YAK0IuWrAfuFHpWpbHIxWbYjhq0bcYas2dENiw3Q1kakgALEkYORitjrWdqcZMYI7Hmhbjn8JiG52KpjkUk/wnrT2vk2gtDlvUHFU7tSsxYLjPHFQ7JG7NWxylmWd5Gwdu30qk3BqcQsgLHHA9agY80mb09hyTsvXkVYS4U96pUDilY2jUaNIS5oLbuKoCRhUiTkdamxsq19y0I9xyeakWJR/DUC3S45pftIpWZopwLIGKWqv2pB3ppul9aLMr2se5bzSbqq/aR60w3Ge9FmL2sS27gVGXqv5w9aQzqKdiHVRZ3Zppaq/2hTSGbNFiHVRMWpA/rUHmUhkp2I9oXfNG2oXPeq3nYpjTE9KLClWTRMSKZ5mKhLE0qqWNUY8zY4lpD14p4UDtTlTAp2KClHuWrPUJbWPy0VSuc80lxcGeF5GwGJwQKqF1TkjPsabvDKccAGmYSVmMHenbh3UGmj7xoNIkcAr/AHWIPvT9kqnrke1Qxn5qtoelAEDOQPmT9KYdh7Yq+pFDW8cnOMH2ouBnlPem7auyWWB8rGoGtpF96LgQUtOKsP4aaeOoxTELS5ptKKYC5pc0lAFADlJqVTUW7FKGpiJc0lM3UobNAx2MikpRQaAIyMGlBpSM03vQA6kNFFIBCKM0GkNADg1KRmmUBqAJAexpaYeeaA/Y0ASUUmaTNMAY4oQ9aYTSA/MKAJqQoD0paKAI8EGjFSUUAN2mlC0tGcUAAFIzUhYmkoAM10Xhl/3UyehBrncV0Ph+CSIszjaHHepYzoY6toeKpxnmraUATKKlU1ElPBx0oAlzioyc0hakzQB555Vv/cpDb27eoqsX+cIG+XvU2QF96BCmztyOGNIdPjI4kxVVppFYdqnV5nIY4A9KAHNpn92VaibTpVBOQatBqXdxjNAGSRjikp8gw7fWmUALRSUtABUsRyCKip8bYOKAHdMihelIfvfWlFAx4q0nQVUU8Vbi+6KhjH0UUUhgKWiikAtKKSlFAC0UUUALRSUUgI7jmIis14+461pTcqapEc1aEyt04NBHpU7oGHSoWUr24qhCUlPXbg5OKacUxCUUUoBPagBKVeGB96URsevFPEPqaQzVPXNNfmhOYEPtijBIqQIiTUbE1KwxUTUwG7jTS3YUGkoASmyZOFFPHWlxg570wGIgXnvTqWkoEFPAypptOXgH6UAJSimBvWnBhQMcKRzS5pjUgG9VIpj8RmlU4b2NLcxlU3AZX1qhFajpSUUATKcqKQ0Rd6D1NACEU05p/am0AGaM0lFAC9DTc0o6UnegBRS0zNOFABmiiigBKSlxSUAJRRRQAZp0bFZFYdQQRTacKAOo1XUp9ZnE0p8uNRhFFNjurqAK2Q6A8iqytmNcHjAozzmpAsxebfXjYTAfLfKOFH+FRt8vGa0tF1CCAtaXI228rbmcdQccZ9qz7x4jdSeQSY8/LmgC1pxzurSh71j2EmJCPWtiD5lFZy3OmGxNUVypMZI9KmK4ppyyFetIt7HPXt/cOvlqsRHdtozWcZST8xLGrdzE0FzIq5znpTBZuy73Iij/ALzf0FbI43uUpHYKe1VQ5HDDNT3DL5hWMkqOme9QkZpjTa2DINFIRmmlcUrF+0H0VHyKXc1FiudD6KZvPpR5ntQPnQpFGKTePSjcKA5kLiik30m8UC5kOpMUbhSbhQF0LiijIpNwoC6FpDk96TdS7vagV0G3NKI6NxoyaBcyHBAKkXAqHJoosP2iWxMZFH/1qYZT2FMoosJ1GxHJbkmn2w3Myd2FNpYDsuF9M0yBO9KRUl3GY5c9jyKZSAanDVZU1V6PVheRQBMp5qQMRUANPzkUhk4fFIzgjB5qNTkUE+lAEbRgdCajeMYqUmmGgRWK7TzSU+ZSGz2qPNUIdRkU2kxTAdnFAam0tAEgbIoqKnq2KAH7sU8HNM60nKmmBJTD1pQ2aCKQCUUUUAFIaKUc0AJSgc0uKWgBMUjLmlpQaAGK+ODSk0jDuKaDQAvU05RzSIMmnkYNAC5xRupKQ5FADt1G7imZozTAduo602ikA6lxTQaXNAE0ETSSAJ1HOfSt/Tm8uRFLFmbqawrRypYdjWtYk/aUPvQM6GM81ei+6KoIcEVfi+6KQE4pSKB0pxoAjNIDQetJQB5nsbduJ5qXfVTzX9aBM2aBE06l2BAqwh+Rapic55p32j8KBlvNGfeqv2nFL9oFADblcNu9ar1PJIrqfWoaBCUtFJQAU4dabSigCU8gGgdKFwVoWgY9RVmL7tVlqzH92pYyWigUoFQMAKKMc0uKAEpaKUCgAFFFLigAxRS9aBQBFKOKqHrV2QZBqKK1luJNkMbO3oBmmgKpHpS7cjpXRad4Svrpw0y+RH6t1q/qelaLo8aLcl2kbsp5P4VQjiTCM0eUB2q9fSWskv8AokTon+2etVcZoAjCj0pcU/bS7BQFhnSlzTgMGl2igC5YRu6sCp2+tPKlX2mpNKnnOYd/7ockY61JdR87hSEVJIiRmqr8HFXgdy4NQSxAHNAFQ0lPZaYRimAuMmnSRPE22RCrdcGpbDJvYAOu9QM/Wuo8V6BKAb+FjIuAJAf4fce1MRyFFBGKBQAAU8I23IH4U+OPuasJEQ2GGPagDOYYbFKOKmukVJmHfNQ7c9TQMQucUwsxqYKB2pkjAcCgCLNWI5iIyp5B4NVu9PLYFMRCepx0pKKKAJIepoPWkiOGpT1oAUU0nmimt1oAUMKXio6MmgB/Q009aTNFADhinCo05NSbaACijFJQAUhFFFAhDSUGigYUopKBQBtQBvssbY4I4NRzTbMAdadYagIrIwzKHQHgdx9KqSFWkJViQfWkBdD8A+tLv5qFG+QD0pHkFAF6xfN2q+tdNbx4WuX0BTNqBf8AhRc12ES/IKzludNLYQpxRtAFSnpUbYqDUyru2jE5mKb32/KD936msvVBsthLcSgyODtRf8OwrW1Pd5DlBllBIB71xtxcSXMrSyY3MewwBWsTlqRsyPqaKToKXNWZhRRRQAhWm4p9IaAG4pMU+jFADNtGKfijFAEeDRj2p+BRgUAMxShadtpQMGgBpWm4qbFNIoAYBS4pcUAUAJRTsUYoAbRRRQAUUUtACUEUUtAF65TzbQP3ABqiOlaEBD223rxis8DHHpSGMbgipo24qJ6VDigCzmlFMBzTs4pALnFLuppOabmgY8mmk03NJmmIWQ7hVc9aldsCoqaASlpKUDNMQUVJsGKQgEcUAMopStJQA5WxT+GqKlDYoAcQR0pQ1AbNBGelAB1opOlFAC0oFIOtLmgB1Jmk3YpCaAAmlzSUUAITTfelNFAD4+lPNRKcVJ1oAKXFJQDQAhXHSm96lzmkK0AMoo2kUuKAEpRRinAUAWLUA8njFbVgmMPjmse1i3uvPeuhhQKgx2qJMtI0U+8K0Ifu1nRHIWtGEfLTEWAcDFBNA6U0nimIaTzSCk70tAHlVFFLQISjtRS0AJRS0UAFFJRQAUUUUAHalpKWgB0ZwcU/oaiB5qU8gGgCRatRj5RVSPrVy3AldYwygnuTUsoeBTgCe1bMFjpaRgXF8gc+hHFacfhe2nXfDeBlPQgg1Azk9px0oxXZL4VtQmHuGJ9qxdR8PzWu5kmjMY6E8GgDHpMgd6aYmPBejyB3JNADy6jqaTzF+tOWJB0FOCgdqQDN7EZCmmkSnsBU4FFMZCkRLjzHwvfFdNo+p6PpKko7vI3VihrnW4FVm6+1MR1eqeMmKlLBf+BsMY/CuTubia6mM07tJI3UmkNJjPSmIjxmkxUhUimkcdKYxo5FOUZFGMfSl6HIpABTP1pvepcZ5pjKM5oA0tJXcHIq1cRsYm45qrozqC6n61elukUEbcikIxC7Lkd6Yzs3Wp5trsSBioDxTQhh4NMYU8jPemnimBJZSNDeQyKBuVwwz0zmu31rxTFa2xgiVJbhxyucqn19fpXCU0cnApiBiXbPc1MiYGT1pY4scnrU8UTSOqKvLHAoAuWForKJpOV7CotTvk3KFA3L3HpT7xjo0ktuJUlkwM7TlR/9esCSQyMT60AWniaU7wchuc1GY9vXmtH7O8FpEHGG25qt0PIzSGQBPXgelJIoHSrOFNQzgAcU0Iq96cwAjOetIOtOcfuzTAr0UUUAKnDCn0xfvCn0AFMan01qAG0lLRQAlJTqQ0ACfeqeoF+8KmBoAKSl6UlAhpopTSUANNJTiKbQMKKKKAJE6VIpxUaHNOzQBP5mBUTsSetMzT4l3MO9AHT+GLfbbPKRy5x+ArpYxhBWfplv9nsY1xyBz9a0FOBWL1Z1wVkK9QScU55BzVd5ctikWRz8qa4a7j8m6lj6BWIH0ru3xtritaQrqco9cH9KuBhVRTLCgGm4OaWtDnHZozRijFABmilxRigYlFLijFACUUYooAKKKKADFLjkU3NKDzQA6k9zSZxTd1ADu1Lmm0tAC0GijNACEUlKTSUAJRmiigAoJxRTXNAF7T3yrL6VWlXbM6+9O09sSlfUU67XE+fUUhkBpMEGlNHX60ASI3vTyarg4qTfmgCTNIaaDxRmgAzSUUlAAw+Wo6kpuBmmA2nAGnBRTxjvTEMB7U7ApxHpSbcUAMxzS7KcRSdeKAGlBjrTGXFPKEUmfWgBgNLuIoK+lNoAduNANNooAfuxRvplFAD92aM0yloAdmkzSUUAOHWlNMpRQA4dacDim4ozQA8nvRTaAaAHZxTg1MpaAHUU0GlzQAuaAcmmk5p6KSM0AammRbjvI4FbCHC1Q09NkI9+avLWT3NktC7btnb61qwjArItOXUVsR9atGbJOlNJp5qM0xDTS0mKcozQB5TRRRQIKWiigAooooASiiloASiiloASilpKAFqVDuXFQ1JGcUAPTrjtVmOJT1qsOGGKvQDK5pMaHJCg/hqxHLLEMRyMn+6cUwCnCsyizHqN5GMLcyfic1Hc3dxckGaVnx2NRd6KB2G0ooNApAKvWnYxTRUlADaAKWl7UgI5B8tVyBg8Vak+6RVY8ZFUgIcUY44p5pneqEKCD1ppHPFKRmkIoAQg4oGKUEgUZFAB0PtS/wA6B7UYoGXNLjPnOR0xV+TAU5FUtLZllfj5SOanubgH5aQiGRVJNUJVw3y1YeQEnmoGOaaJIDuFJnNSnFNO0VQCKKkjAAJqMsMccUsbfMMnjvQItW0sQbLjcvcU99TMEMkSIvzDAJ6gf41TuHjRz5WQvbPWqTuWNACySFySaajbXVvQ5ptFMDpbydLiNZIzlWFUAygcmmWgL2mFyME5NHlr3NSMVnz92oZl7ls08gA8VHKMjJP4U0IhyM8CkbPlmlB54FEn+rPPNMCvRRRQADqKkqOn5oAKa1OppoASiiigBOtBFLSGgBOhqcDIBFQVJEflxQA+kpetGKAG0lLSUAIaSlNIaAEoooFADl4pSaaKWgBRWlolsbm/QY+VTuNZorf8NSJGJCfvFgPwpPYqCuzrHwsaqKDJ8vvVCe7AkVc1Oj7lzWR2CyvhSazFu904XtmptWuDb2jSdcDpXNwagz38ZC8E4xRYTdjr2UnBFcp4gX/iY5x1QV2US5twT6VyXiBNt9z0K8U47mVXYxO9HNObrSVqc4mTS5NFGaAFBNGWopc0AJlqTLU7NJQA3LUfN6U6jNADcNRg07NHWgBuDSYp9IeTQA3mgLilA96eB60ANop2BRxQAlFLxRQAhFJTsUhFAhKSlNJQMKjfhqkpsg6GgBbZtk6mrl6v3H7dKzxwQa0rgb7UN6YNIZSNNzzjvTjUb8GmA6lHFMDdjT6AHA04GoweacDSAWilAJpdhoAbmmmnlMd6YRg00AqOM/NUmAfeoCKQEjocUxFkU4KSQB1quspB55FSpOoJ7HtQA8rimkZ9qA2aCaADgd6QqDSEZowe1ACFAO9NKDsadj1oxxQBERg0lSYoK0AR96WnbaMUANop2KTFACUUuKKAClApKcKAFpKWkoAKAaKKAFBpc0ylzQAuaKAM09U55oAaKlhOXVfemmP0FPtVJuFB9aTGjoYhtC/SpwagTkCpFOKyNzQ07mX6VqxsN+DWbpi4DN+FWpG54rRGL3LznC1ASQajSckYbmnbs0xEoOakQcVAvWp14GKAPJqWkooEFLRSUALRSUtACUUUtABSUUtABSUtJQAtKp5pKBQBKelXrLlCO9URgrViwfbLjPWkxo0MUoFKOlHesyxCOKQU+m4pAGKMYpQKKAADNKOKAKXHNABRRQaQDZORVZhVojNQOuKaAiIpp4p4yD7UjKKoBmaac08jvSdaYhvSjGRSkc0AYNADehpaVl4zSYxQBf06UeXJGR8xwc1LPGCM+tZ8JKyqV5Oa0bkv5TJjDUhGfKqKeX5qszgcDmpNqZ+bk+lIWRegqhEWHbtijy8dTTjIzcKtNKt/EaYDXGIzTI5tvJ5pztiMjFV6BD5ZWlbJ6elR0GimAUUUUAaNjeCO3aBlzk5BpxbdncmKr6age4yRnAJH1q88RJznBqRlZsdgTUUoYjpgVZYMveoJix700BEq4omGI/xoHXrSTg7QBzzTEQUlOETntTxbOetAyKnjpU6Ww71I9uPLOBzSuFikTSZpTSUxBRSUtABSUUGgBKfF3FMpyH5hQBLSUtJQAhNJmlNNNACE0hoooAKKKKAFopKWgBRU1pK8U6lO/BHrUFX9GiEt+jMMrGC5/CgL21NmYyRuN33l61qWb+bEuKwIb77TeSqw+8citXT5djFayaOqErod4gQnTXxz6/nWbpttCSkhXnAxXQXcQntmXqCK5pjLA+1VPpSKe510Eq+QBntXL+JMNMjDuCKHlvo4WI4XGaybmeSbG8529KqC1MqrVrEBHHNNpcmitDASjFLRQAtFFHOKACkxRk0EmgAxRik3Gk3GgB2DRTdxo3GgB1J/FRmmb+aAJMkdBTcMaTfRuNAC4NLg03eaXzDQAuDSgGkD0u6gBaKTNFACUUuaSgBKGGVIpaO1AEFacJ8yzI9sc1mEcmtCwbMbLQBV7Ux6kYYYj0NMcfLQMjpQxFJRQIuQmJl+cEH1FS+T8uUwy+1VoT8tWUUmJnBwV6YpDGdKSpPODDEqg+44NHlqwzG4PseDQBDI2BTTtC+ppLgbWA9qQcgUxCEcU0in4JoIpgRUU8ikIoATcR3pRI3fmkxSc0ASeb6iniRfpUFFAFncD3ozVejNAExpKiyfWl3H1oAkopm40bqAHUUm6jNABRRmloAMUuMUqLuYL0zT5InjPzDj1oAjooooASilooASilpKAHLxzTw1MFOoAlBzVuzQGTOOlUAcVpaauUJ6VL2Kjuaa06mgYFOAyRWZsa1mNtsvvzT3PNMU7Y1X0FITmtDFj42w1XUwcVQHWrUZOKYFgKAakAqFDmpwMCgR5NSUtFAgoopKAFpKWkoAKWiigBKWkpaACkoooAWikpaAJI+tOU7JQfeo1JBp7djQM2EbK5p1V7Ny0QB6irFZMsWg0ClxmkAlFLRQAgpaKKQAKU0UpoAYaQjNOIpM0ARMvNRMKsOKjKjrVAQEcUzpUxWm7KYDOlJTyhxSbeKYBjIpvSngetBXPNADUYowYdRV+aQyICw5x1FUcCrnzFBgdqBMz3AU96YSo7ZNWp1BGSKqbcnpTJEMpx8q0gJb7xpxAFJ19qYC4DIVqmQVbBq/F1pk8IagCnSVMIDTxbE0BYrZozVxLRc81J9kjHai4WJdBi3STSEcKuB/n8Kty4YntVjToxFZnAA3Gq0oBY1IFWTOaryrxmrDAe9QyjApoCADmrKIGXNV1GTVtQQgqmCAKM0p9KO9HJqCw/ClB9elJSEUAULhNkpFQ1du04DVTxVohjaKWigQlBooNACUq8MKSgUAT0hoB4oNADTSGnGmmgBKSiigApKWigAopRS4oAOta2mTCzsp58As3yDP0rI6Vfn/AHdhAnQtljQARbINLkn3ETvKEQew5J/lV3SNQ82YJKQG7e9ZFwflRM8DnH1qJHaNw6nDKcg0mrlRlys70XKrEQSOKreZC7dRXKSahPIPvEZ64qIXUy9JCKjkNfam9rd+Fh+zxn5n4JHpWK1Qh2kl3OST71M1WlZGUpczGYoxS0UyRKKKKAClo4o4oEFJS8UmRQMKSl3CkLUAFJRupC1AATxUYpWbJpKAHAU7FMzTtxoAXFLgelN3Uu4UALS0mRRQA6ikpaAENFFFACUUUGgCI9TVqwYCQqe4qr3qW2bbMp96AJblds7eh5qE9Ks3nLqfbFVzSGQ0UpGCaB1piJYehqYOWG0DkVDD3qRJRFNuIyKQyWMIQQ3BpHTHQ1Ovk3Cll4qHGCR1poTDasiYft0NRmPbxnNPPFNaqEMHHSkNFFIY00U40hFADTRS4ooAkitlm+7Iob0PFLJYzR/ejbHqKiBKsCOoqdL+4RsiQn2PIoAgMeDzkUmytKPU4ZOLmAE+oGamC6dP0KqfyoAx9opdorZfS4W5Rj+dRnSh/eNIDK20YFaR0th/FUZ0ybsQaYFHAoxVs6dcf3c0hsJ1HK4/GkBVxVmOwuHiaURkIBnJrQ0rS97+dOPlHRT3rdZV2FegIxUuRooNq5xSE7hitaBluFx0f0Pes+8tmtp2Qj5c8H2psUpUjnBHQ0ydi1PZgElflPp2qqY2HUVox3KzLtk+961E67G55oAoUVbdEYcjFVXG09c1QhOtIRilXk0sh+agQ0GnZ4plOFADhya2rBSIVFYqjLCt+1AWNfpUSNIFmlXhh9aQcCioNDUzkClFQwvuRfpUwrRGI5atRciqw61YiamBZQc1LUcXNSEgCgR5LRRS0CEpaSigAopaKAEoopaACkpaSgAooooAKWiigABwam4K1DUifdoAt2L/ADlSa0M5rIibZKCK1wcgVEi0LS1durRYNNtJTxJIWJHt2qlUDCloFLigBKKdjikxSASlooNACE00cU4000AI1RkVIOTTWGaYEZ5phBp5pDVAM9+9GKUjBoHpQAhHpSYpx4pD1xQAlWFZvKGDVep4n/d4PamJkEzMeGYVWJ96szEckCqzGmSN6UUUtADozyKkPUg9KiXhhUzDvQNEZG0804GnY3Ljv60wgjigZIOR1pwyaiBxU8R3sB70gNWMCO1Rf9ms+U/Ma0J2AUD0FZsjfMaRJC/FQS/dqVjzUUnK1SAijGWq4OABVaH71WsZpsqIEY5pOtOByMGkZcdKkob1ozR1+tAPrQIbMu6Iis4jBrU7+xrPnXbIR71SJkQ0UtJTJEpDSmkoASiiimBKDxSZoHSg0gDNIaQ0hoAWkozRQAUGiloAAadVrTrNrudUVcjv7CtC+0CSLLW5Lr/d70AYw9KuagQZkTPCqBVfymSVVcY5xT7k5u3+tICtKcyGmUr/AHjSUwCiikoAlgGWzUxqKDvUtACYpDS5pOtABRRiigApKWigBKCBRSGgBKKMijNAARSUZpCeKAGHqaSlooAWiilxQAlGKcBS0AJtowaXNJmgBQTThTBTqAFoopKACkbpS01+lADKfCQJBnnmmClXhqAL13/q1PoarGrLfNa888VWpDInHNN96kccVHTEWIsEcHn0psv3qIKfgGdc+tIZNZRsFJPAPanEYJJrodJTT4+byFmBHUHpWJMUeWRk+5uO36Z4ojuJkBNMIzSuO1R5IqxCHrSUE0maAFopKKQxabTqSgBQuaaVqVVJA4pj8UAMxRijmigB8c0sX+rkZfoaspqVyv8AEG+oqoKcg9eBQBpDV2B+eIY9jV201WwJBuBKB7DNYbqp6HJqa3gV8g4yRQB1cWr6HjAcr/vIaZObS8O62IZR1IHFcvp9p9pugjcKOtdTEiQoEjUKo7CokzWEb6j1QKoAGAPSkbrT8imNzWRsUr21S6j2sPmHQ1zlzbvbSFHH0NdU55qpewLPEQw57VcXYznG5zqyFfer9t513GYki8zYC3C/MB3P0qm9u6sQASBUsLTxEmNiuQVJBxx6VZkSAooYGMSFhwdx+X3FM8gYPvT1GB704EnimIqeWYzk9KiPU1bucCMcc1UpiEpRRRQBLCC0igVvwjbgVjWEZa4HtW2BUSNYEopDSA8U0tUll61PyCra1RsjlTV1apGTJRU0YxUKmp4BlhVCLkYwtJIeaeeFqFjk0AeWUUUUEhSUUUAFFFFABRRRQAd6KKKACiiigBaSiigBach7U2lU4NAEh613/hXSbOfTEvLgiRskEE8LiuBPStDT7m4aI2qyuI852Z4J+lJjNzXbuO71FvJx5MfyJjpxWeKBDKBypp3lsOqmsyhAOadik2806kMMcUhFOFIaQDcUYpaKAGkU00/GDSMMimAzFMapQKay0AQ031pxUg0h61QDCaT3zTyPypmMcUAL1FIfWlFBGPpQA0+op8Z60zoT6U9AQaYMjmNVias3PFVTTIFopBS0AFWE5UGq5qxH90UDQMuOaTbkVIelRk4NIoYCQas2qnz0+tRMuRkVPZH94T6CgRcuHznpxWfI3WpJ5OeDzVZmoJEJzTJOlKTTTk0wHQLzmps4NEKjy6cR2pNloXblfemcjg04cU7hhzSGM2Z5BpMfnTgMNiigAWqt9HyGA61bAqO6G6A8cjmhPUTWhl0lONJWhmNpKdSGgBtLRQKAHJ0pTSoOtIRxQA2iiigBKKKKAClpKdQBcsLlrc/KxUmt6LWdsYUKrSYzgnAaubihkmbbGhY+1WrjTri22/aFaMkZG4dqQD9RvJbvUFkkjVOFG0DtUbxAySO/AyeKILjE0YuU3quAD3rT1G2iuLX7VZnKA4lGPuZ7mgDm2+8aSlPU0lMApKWkoAnhGBmpKZF92nGgA7U2iigAzRmkpaAFpO1BNJmgAJpppaKAG4pcUUUAJSE06mMaAEFKOtJ3ooAdQKQUtAC5ozTaUUAFKBSYpwoAWiiigAFFFLQAlNk6Cn0x1ZjwM0AMzSjqKNjelKFI5oAuxkPGV9qrdPwp9o2HI9aSQYkb60DI3Hy1GB61KelMwSaQEsWO1OA/0hPqKbEMGnj/AF6fUUAb8Sloh9KyAcgj3rXLNHaFkJDAcEVjqwxRATGMCOtMIzUrnNMqxEJFNqcrkVERigBtGaKKQxc0o5IptKDigC4oCnr2qFlDOfSl3jNN3DJoAUItOEa0zeKXeO1ADyqjtSfQUgNOHNMQ0LU0WFcGmUUAbFlaCHe4OdxyPpVoS/vMZqlY3g8ry26gcU2GfzblscmspI6INWNXzRimGT0qLcaOtQaDyarytuNSSNxioWPFMTM+5+R8rxmomuCYthUfUVPcruXPeqRq0YskDgjrigzIme9Qmo2NUQLLIZDntUdFFAhaKSlAycUxmlpSEsW7VrYxVbTotkAJHJq2azbNoqyGE0w081GetIGXLA8NWglZlifmatJKpGbJ0Gat26c59KqRfexWlEAqUxCueKhNPc5NRk0wPLqKKKCQopKKAFoopKAFpKKWgBKKKKACiiigApaSigBaBSUtAEqnK1YsJPJvY2PTPNVYz1p4O1gfSgDuhCpxgUv2YHqKh0u5E9jE/fGDV7NTYCs1mjfw1GdPSrTToh9T6CoZvtkrfu4sR9+eTSsBWawG7Ctk+gpH0qbsprQhleAYNqwPcipxqEY+8rKfpRYd2YTafOucpULWsy9Yz+VdML62PV8fUU8S28g4ZDSsFzkijDqp/Km5xXXmCF+yNUb2Fs2cxIRRyj5jk8DNI3Nb81jZk7Y4st7U06PCwGMqaLBzHPOM1GRW7JoygHbIc+9VH0l88Sr+NOwcxmgcGmsK0G0q5HICt9DUD2NwvWI/hRYdyrQKe0Mq9Y3H1FMOR1BFILgVyKROtKTQmN1MBtwMqDVM8VfkwU9qptGd3ApkjKWjy2z0p3lv/dNMBtWIvu1GsTYzipU+7SGh3saCoPGKQ0uc0iho+XFWrcFUkb1queRU8OBbnJ70CZWlb5jzUBNSSVHTJEzTlGTTalg68jigESj5RTiuRmgnmgHafapNBuM9aBkU4gHpSUALjPtTc7Tg08U7aGANIBqjHSlKh1IpcYpaBmLKuyRl9KZV3UI8MHx14NUq0WxkxKQ0tITTEJRRRQBIhzSkUxOtSGgCMikp5pMUAMxRTjTaACpIxmo6mgoA1dDvI7DUomnGYC2JR6itbxXq8WqOojAWOPIjPc5//VXNR/M/zjIpkhyeDkUhk5ulSxMBiUuzAiQ9QBQtzNGJEilZVcYYA8MKqsOOKezYEbe2DQIrMMMaSnSDDmm0wEoHWloXk0AWU+4KU0DikNAARSYpaM0ANxRilpCaACkNKTTc0AFFFFACUlLSUAFMPWpAMmn7R6UARohbtTSMEj8K0YZ1hiIdfm7VQfmRj6nNADaWgUuKAEpaKXFAAKWiigAooooABS0UtACUqHBOTiiigAdz0FMFPxSUDCA4kFSTjEn1FRIfmqafkKRQBEaRaWkBwaQEkY604f6+P6imx804f6+P6ihgb8gH2NvTFYKAfjXQ7N8BX1Fc+42SuvTBxSgJimkpM0vWtBBmmNg0rA9qjJxQAEUmKTdShqQxMUtFFABmk3UUhHNAC7qUNTcUtAD9+KUSVHilApgTCXilDg1DtPpQAaALCuVYEHFXbGaFZizfKSMH0rNFOBxSauNOx06qrjIOaCMcVhQXksP3HOPQ1cTU1YYkGD6is+VmymizJyc9qhc7RQt1Aw/1gH1qGWWNjkMp/GiwcyIpXyCBVM9TVh2Ug/MPzqtIQDwc1SRm2ITioj1pS1NPNMkcI2I4U0hjZeqkUodgOGIFIXY9WJ/GgQlT2kXmygVBWrpEPVz+FD2Kirs00XagHpxTqKCcCsjcjNMNOJphNMlliy/1jfStSOsux5dvpWpEMmqRmy1Am5xV1mxxTLOPALEUOctTEITSUoGafjimB5XRRRQSFFFFACUtJRQAUUUUAFFFFABRRRQAUUUUAFLSUUAOHFS4qGpVORQBvaBeFY2hPPOVAreSKeYDcfLX071yWiT/AGfUY2PQnBrul60mAkUEcfRcn1PWpgaaKUUgHincHqKYKUZpAKYo26op/Cmm1t25MS08UCmBF9ig/hDL9DSPZbh8s0i/jU+aXNAEMcUkShUZSB6ipQ7Y+ZEP0ozRQAjCJx80RH0NRPaWzjqwqXFIaAK39mxtnZMB9aY+kT/wSo3/AAKrJOKhkfsKAKF3b3FoVEnOemOaoSrLKCrKuD7citZ+evP1qB1zTAxmtABytRfZNzBR1Na8i4rM1CYwFAo+YmgCvc2ptzh2/Wot4HAxis+6nklmZmYmoN7etAGwJQP4QfxpwnTGDGPzrF3t6mjzG/vGmBsO4cYRcZ96bLAbdcseD61krI5bAJzV65uHmVFYnAHFAEyfNkjkDmgEE8U1VCjaOTTgCvTilYdxRgdamJRLcc5J5xVdlzzTSD3osFxrtuPSmnpTtlIVoAjqxEPlqEqKsKMACkxofgEUEEcdqSnH7tSWIBxQVoBx1pwOaQxCKeppAM0o4oAcRmkxQDil60hmfezjJiK596osOMirOopiYN6iqlax2MZbhSUtJTEJRRR3oAcpGakqEdRUtAB2pppxppoAQ0lLSUAFSQgn7vUVHT4X8uVW9KALKMOpHPpUA75q/cqpjEqYwwqmsbSKdo5FIY2lI3Qn1BqMkqcGpImBOOx4piIZRyD6imVNIvykdwahoAKVB81JSp94UAWaSjPNFABRRRQAYpMUtIaAEIFJS0hoASiiigApKWigB0a5NTHCDHVv5VHEcdOvrT8f5NAEbqW5zzUTgg81awKimTjNAEIp3Wm0vSgBaWjrRQAUUUUAFLSUooAWiiigAxRSE4HvSq2frQAZxSFqVyp6L83c5pp4FAx0ZA6qCKdIwK4GajBqQHdGc0AMpD1oBoNICSPrTv8Alsh9xUcR+apP+Wsf1oYHSxfcGKwb0YvJfrW9F9wfSsfV4dlwJR0frUx3BlKlWmU4NitRElNKg9qTzB3o81aAGPH3FR4I61N5i4pSFboaQEFFPZMd6bjFACUtJRmgAoopyrmgBtOB5p+KTFACZpQ1G2kxTAfkelGKaKcBQAZIoDUtJ/FQAbqaWNKaTFACbqQnNOAFJikAyinEU2gBRRSUUAOUZIA610dlH5duo74rFsI/NuFXFdCAFAA6CokzWC6gaYxp5NQuc1JoNJqMnJpxNRMcUyWW9OOZm+lbdqm9gMVz2nNi6APcV02nffz6VRmzUI8uMAVXI5qV5MjrVctzTJHZpwPFR5zQDigZ5fRRRQSFFFFABSUtJQAtFJS0AFJRS0AJRRRQAUUUUALRSUtABT1NMpy9aAJUbZIrCuxsr+7mt0kEG5SOoNcWeldP4dvpPs5i4whzQBsJqLjiW2kX3xUqalAT8xKn3FNF4/dAad9rjb78WfwqQJlvbZukq/nU6yxt91wfxqifsL8tEo/ClW2sCcqdp9jigC/keuaUVTFjH/yzuZFP+9ml+yXA/wBXeEj0IoAuUnWqpjv16PGw9xQJb1AN1urf7poAt4xRnFVPtco+/bSD6DNJ9viB+dXX6qaALRamE1AL23b/AJagfWpBNEejqfxoARuetRkVISD0IpjCgCFhUbLU1RvTArSp3rC1KOWW5BVDtXjOK35fuH6VgJrdzGGiMCttJBJHNAEJsR5Pl7CSTnNQPpyqfutV/wDtu4HW2WmnWpT1tFpgUP7OB7EUo0xcfNuq4dXdutqPwph1PuYce1AFSSxERVlDGoi4Mik9BV99WRoHQIQx4HpWYOaANAeo6UhOKRP9WKUrQAzeaTcaUim0AKTTGYLU8Sxj5pWwPSum8NaZp91bSXFxEjgttUN7damUlFXE3Y46PdLMPSrpX0rvBoGj5ytuin2OKrX3hWCSMNZuY39GOQax9qmUpHGCnCtS68O39v8AN5XmAc/Ic1lMGVirAgjqDVpplppi4zQABSA0ZzQUPGKKYBzS9DQA8EHrRuwaafzpetIZU1JMxqw9azK2Lpd0DCskjmtI7GUtxtBpaQ1RIlJS0lABUvWoqehyMUAOppp1NPSgBtFFFABThzTaUGgC2JM2u33oSXagHcVArZUijJoGTS7XGcVXZShBp24imO2TSAmPzqG9eDVZhtJFSxPtOD908Glnj796YiClj+9SUqfeoAnFLSDrSmgApaSigBaSikNACGm0tJQAUUUUAFGM0nepIXEcgLruXuKAHKQBil3CrLW0U432zZPdD1qsUKkhgQR2oAN1I5JUilAoYcUAV6WjHNLQAUUUUAFFFFAAKWgCloAKKKDQAhGRTcYpxYAc9aFIJ56UANUgHmlJzTioz603bQAlOQ4BFIRihRzQMTFKKD1NIOGoAdH96pf+WqfWo1GGqT/lon1pMDpYv9WtRX0H2i1ZMcjkVNEP3a/Sn1kM5LODg8EUu6p9Rh8m9dR0PIqtWy1JFPNNIpc0A0wGYo6VJkU04oATJozQTSZoAWkzSUUAGaerGo6cDg0ASbiKUPmm9aTpQBPkUmKhyacGNAD6cKZmlBpgONFGaTPNACGm040lACUZopKACkIpQM0rAY96QDKKKUDJoGa+jQkKzmtWq9hH5dsvvzVmsnubx2InNQmpHqJjQgGmoHbBqSRiBVZ3x1qiWWLNyLpDnvXUWzbFrkYJAJkPbNdRG3yLj0pkMviX3phc1ArVKvNMRKrU4c0iJUqgAUCPLaKKKBBRRRQAUUUUwCkpaKAEpaKKQCUUtJQAUUUUALSUtFABQKKKAJB0rQ0e6W2uv3hwhGCazlNOU4YGgDskvrZ/uyqfxqZZo26OPzrN0/RYZY0uJed4yFFSy6LCM+XI6/jSA0V2t3BpwVfQVif2bcofkvGH1qvLcX8EwjjmEremKQHShaeNw6MR+NYAvtVhHzwBh7Uqa5Ov+ttnH0oA6DzJV6OaPtMy/wAQNYQ8QwkfPG4P0ol16IriFSXPAyMUAbcmpNCm6TbgVBFriTswW3kYDuBkGsy3spLlhJeS7gefLB4rWgjjjCqoCp6CgBp1CycfvIip90pFl0yQ5VowfyqxMsJA28/UVnXctrENvlqznsBTAtm2tzzHKw+jUnkOB8ly2PfmsZLYNOrsNrHhUU1sx6FeyRbxuQ+m7k0AMK3a9JUYe4prPdDrGjfQ1VaO4jmMTTOjjqDzVe4v7m2YIrrM57YoAuSXEiITJCw9xzWKOHZiPmY5Jq3NeSzxBZAFPfBqrjJ5oAUkAU3ODS9qAuRTAUAdcCo5io4wM49KexKqTUECNczYBwF6mgCh5DFuFPNWYrQ8buK0/IkXgOD9RTGjlB6KaAIAm1QKY1Tsjf3fyqCZlj6mgBoKjJfpVWScDhaa8rSHaKjmiaMKW70AKxY4JzV2y1O5tIREjfLnNUFY4254pd2DSaT3A349evBg8mr0viW8KJ5YIwOc1hRYMakelSB8HHasuRFcqOksPFbb1S7j68ZFYuo3v9pTveIgVc7SB29M1VZeMjkVGjeVP/sSgo317H86agk7go2Y8c0nSgdKWmWKRlc0DmkzinY70hi445o6UdqOtACMoZSKxnG1j7Vsmsy8TbMfQ81USJFY0hpTSGrIEpKU0lABTo+GptOT71AD6QjNBbmkzQAmKSl60UAJS0UYoAclLSJwacQaAG0HmiigY0rU8Lhh5b/gT/KoaKAFmiMbdOKjHWrS/vI8NzVdkKmgRKKWkX7tLQAUUUUABpKU000AHFJRRQAlFFFAD4U8yQIOCTgVPd2U1o22VeDyD2NJZJumXnHvXRxjzI/LmIkjPZqAOVRmRgyMQwq4l1HOAlyvPZx1rQvtByhmsW3r1Mf8Q/xrDZSpwwwRQBcltWRd6HfH6ioD0pILmWA/I3HoelWh5F0OMRyenY0AZ+OaKdICrFT1BptABRSUUAFLQBSigBRRRRQAUUUUARMctT0HGaZ1Y1IOBQAtFFANAC0nSjNJux3oAaT81BpCaQEk0DLSRsYhL/DnbSdJY/rVizAe2nU9huqA8yJ9RUsDpYv9Wv0qSmQj92KkrMZi69HiSKTHUYzWVit3XU3WqN/dasKtYbEsQikp9GKoCOinkCmkcUwG0lLRSASkpaSgApaKSgCRTkUtNTrUu3jigBAoIo20opc8UANApaKU0AGaTNIaQmgBxNJmk60UwFpKKWkAUHkUdaCeKAGVLapvmUZ71FWjpEO+bd6UnoVFXZuxpiNR6CkY4FSYqOSsTcgY81E1Oc81G7cVaJZBK3OKru2c092wKgY1SIbHw8Sr9a6qJvkX6VyttzMo966lOEX6UySwlWIzxVePpUy8UAWVapAarIamU0CPMaSlooEJRRRQAUUUUAFFFFABSUtFMAooopAJRRRQAUtFFMAooopAOWnGmCnCgDodK1OZbURLC0gT+7V9NeSLIa2bOMZIrI8N3Xk3vlt92QY/GumuI4408yRVAPrSYGCt619IVMnkJnv1NalolpAoEbKT6k81WZVu3228Ab/bxwKs22hQRofMJZj79KQFkOrnCsCahvjBbKpZ1bI6VFJoac+XNKv/AAKqkujPvEhuSdvTfQAzypL/AIWMRRepHWrcel2qRhNmfeqP227SXyYQk2P7tW/tN7GMvbFh7GmA7+zEXmNpF+hqOSOSBS32tgB61JPr8wtjELRlI5zis6CeKdvMu3IbOdp6CgCWOa/uNyq+E6B8URxXdv8AwLJnqSeaupd2zYVJF/A1ZthFM/zSqo+tAGct1ID89s4I7irT+IpkhEbzSxr05HP503ULu3gk2QEyN6CqH2eS5k8y56dkFACSagbiYqjlc9ZHPJqVBDbx5Qh3b+LqaWWOJExsX2qsAqjAGBTAbsO7czZNGaUmmHk0AOp4IXr6UwGoriby4+OSeAKAJPmnLRx4JHWrps7W1h3O7IQOSD1rLs7oWRJliYyt0NWEgn1CQS3JKx9lFACW8k011uhyIR13d6vOtPCpFHgcKKy77UhgpH+dAD7u7WEYU5asiSRpDkmms5diepNXI0gSCR5PvbMKPegCnHJsOcZpjyM55OaSgCgBVp1IKljTzGAFAy5bcwLUhGDmkVQihR0FOY1BYAk8VFcDEWfQg1ICOlR3P+ofJoAdGdy5HQ08c8VFbf6oVJznikwQ4jP1oBoBzzR1pFDu9GRTQadSAM5qnfpkK34VbPHIqKdfMhYflVIT1Mk0005uDTTWhkJSUppKAClXrSUDigB+OaUCnEdCO9BoAb0FNNOpDQAlFFFAADzV0R7kHriqQ61oxgbV+lJjRVeIjpUZq8y7qgkh3dODQMrUUEFTyKSgQ5WKnIpzuHxxz3qOimIkTpTqYhp3egB2KMUCndqAGGmmnGmk0AJSUtFACUGigCgC9YrgFjWpBcGPg8r6VmWn+q/GrQNAGxFMrYZDg+gqO8s7e9H70bJOzqOfxrOSQqcqcVchuQ3D4B9aAMa+0u4smyw3IejryDVLofQ12SmQxlWCmM9Q/Ss280JZg0low3AZKf4UAc63JNJTnUq7KwwQcEU2gAoxRSigApRRRQAtFFFABRRR0GaAIypBpQaC2aZmgCUtimFqbmigBdxpOtFJQAtKnWkpVoAu2D7WkX+8pFMb76/WooiQ/FSt95frUsZ08I/dr9KkpsX+rWnishlXUovNsJR3A3D8K5muxKhlKnoRiuSkj8uZ0PVSRWlMTI8UtLikNaiEppFOooAZikpxpMUgG4ptPNNoASilooAVamQ5GKhFPBxQBLtpKFNO4oAZQaccGm0AJ3pDSmkpgJRmiikAtFJS0AFFFAHrQA010GjxbLfd3NYkMZklVR611FtFshVenFRNmtNEvWopiAtS4INVbjNZmrICearztwalNVpj27CrRmyCRu1RFs0Octmm1ZkWrMbrhMetdWB8q/SuX0sBrxAa61lwgoGNiParIqoODVqHB69KQEyLkZqQDFKOlOApiPLaKSloEFJS0UAJRRRQAUUUUwCiiikAUUUUwCiiigAooopAFFFFACinCmU4UASwuySKyttIPBrWuWuZRGBMZm4O2sWur8PS2/2TLAeaDgk0mBJDcX8MS5tVxj+Gn/2vMnElvIPwrTMqngU2dFih812UDsKQFJPEUMcZBhfdjOSKzBf/ANozESS+THn7vQmrhc3TFbaIEd3I4FWLXR4Iss6h3bqTQA22FpCu2JkH481YVlbowNMk0e1ccKQfY1Xk0kL/AKu4kX2zTAt3ZitlBkdTxk1kyb747YYwsX98iqWoQMsqKlw0sgPCk1bik1CKNf3aMPQcYoAni0u2jj2lM+9IdIhYfLvX3Bpn9oXCY8y2b8KmGveXAY/s7A9ckUAVX0kRN5izspHc1T8+5Eu2KUOo/iIqRLptRuSs0nlRj+H1qZwoysa4UcAUARu7Pyx5qPNOJph60wF60AZoFO3BRk9KAGudiFicAVneZJNPlF3N2HpU0he7mEMWfQ1sWdlHaoMDL9zQBWtNOwfOufnc9j2q9LKkSbmOAKZc3UduhLHnsK5+7vJLgkk4X0oAnvtQabKJwlZpbNLnNMI5NADo32MGpzyNI2SfwpmKWgAxS4oFKeKAEPFWLJgZD64qs3pT7f8A1q4OKBo06T2o5oHXmoLDFRXRIgP1qbrVe9OIgPU0APt+IlqYEVFHwi/SnjrxQwH5xRnBpM0CpGLRnmk6Uuc0DDvSGl4pDQBmXMeyUj8qgNXr1M4aqRrRGTGGkpxpKYhKKKDQBYyPLWmdaRTlRS9qAA0006mkUwEooNFIBO9aCH5F+lZ5q7CcxrSY0TZFHWm5xRvpFEcsYb2NVGUqcVcc55BqF1zTJIKKVhtNNpiHp1qSo4+tS0AApSaSkzQAhpKKSgAooooASlUZbFFOiXLigC7ANoxU2ahjPNS0AOzTleo6AaQFpLh16ksOwPap1uWPIPPvVANShqYGVcMXuJGJySxNR1JOMTN9aZQAClpKKAFpaSgUALRRRQAUj8LS02T7tAEdJS0UAFFFFACUtFJQAtKvWkoHWgCaP74qVvvL9ahj++Kmbqv1pMZ1MX+rX6VIKih/1a/SpR0rEocOtc9rUHlXpcfdkGfxroRWdrsW+zWT+4386qDsxMwKQ0ooNbkjKSlooEJSHpS0hoGNIpuKfikxSATFJTsUlAAKeKYOtSDmgBwNLTenNANADqSlpKAENNpzU2gBKKKKAClpKKAFFOFNqWBS7gCgZpaPb7nLsOldCiALiqlhAIYl4q+owtYyep0xVkROlVZ0q8wqrKOOlSimZsnFUJ2yavz4BOazZjlsitUYyITSUrU2qMi5pxKXiN1+ldlncg9xXJ6PEJbj6V1MfCgelIYwjBqSNiKQjmlHWgC9C25fepM4qrE201aI3rkUCP/Z"/>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a:extLst>
              <a:ext uri="{FF2B5EF4-FFF2-40B4-BE49-F238E27FC236}">
                <a16:creationId xmlns:a16="http://schemas.microsoft.com/office/drawing/2014/main" id="{28F6C383-0165-4B18-BE96-347F9B5D6B33}"/>
              </a:ext>
            </a:extLst>
          </p:cNvPr>
          <p:cNvPicPr>
            <a:picLocks noChangeAspect="1"/>
          </p:cNvPicPr>
          <p:nvPr/>
        </p:nvPicPr>
        <p:blipFill>
          <a:blip r:embed="rId3"/>
          <a:stretch>
            <a:fillRect/>
          </a:stretch>
        </p:blipFill>
        <p:spPr>
          <a:xfrm>
            <a:off x="278425" y="10722883"/>
            <a:ext cx="6000750" cy="1390650"/>
          </a:xfrm>
          <a:prstGeom prst="rect">
            <a:avLst/>
          </a:prstGeom>
        </p:spPr>
      </p:pic>
      <p:pic>
        <p:nvPicPr>
          <p:cNvPr id="13" name="Picture 12">
            <a:extLst>
              <a:ext uri="{FF2B5EF4-FFF2-40B4-BE49-F238E27FC236}">
                <a16:creationId xmlns:a16="http://schemas.microsoft.com/office/drawing/2014/main" id="{E594031C-FFDD-45B2-95DE-A053B25B68C6}"/>
              </a:ext>
            </a:extLst>
          </p:cNvPr>
          <p:cNvPicPr>
            <a:picLocks noChangeAspect="1"/>
          </p:cNvPicPr>
          <p:nvPr/>
        </p:nvPicPr>
        <p:blipFill>
          <a:blip r:embed="rId4"/>
          <a:stretch>
            <a:fillRect/>
          </a:stretch>
        </p:blipFill>
        <p:spPr>
          <a:xfrm>
            <a:off x="0" y="0"/>
            <a:ext cx="6843316" cy="968829"/>
          </a:xfrm>
          <a:prstGeom prst="rect">
            <a:avLst/>
          </a:prstGeom>
        </p:spPr>
      </p:pic>
      <p:sp>
        <p:nvSpPr>
          <p:cNvPr id="4" name="TextBox 3">
            <a:extLst>
              <a:ext uri="{FF2B5EF4-FFF2-40B4-BE49-F238E27FC236}">
                <a16:creationId xmlns:a16="http://schemas.microsoft.com/office/drawing/2014/main" id="{1997ED7B-972D-4BAB-A746-A0D61E5DD729}"/>
              </a:ext>
            </a:extLst>
          </p:cNvPr>
          <p:cNvSpPr txBox="1"/>
          <p:nvPr/>
        </p:nvSpPr>
        <p:spPr>
          <a:xfrm>
            <a:off x="0" y="197304"/>
            <a:ext cx="4724400" cy="400110"/>
          </a:xfrm>
          <a:prstGeom prst="rect">
            <a:avLst/>
          </a:prstGeom>
          <a:solidFill>
            <a:srgbClr val="C00000"/>
          </a:solidFill>
        </p:spPr>
        <p:txBody>
          <a:bodyPr wrap="square" rtlCol="0">
            <a:spAutoFit/>
          </a:bodyPr>
          <a:lstStyle/>
          <a:p>
            <a:r>
              <a:rPr lang="cy-GB" sz="2000" b="1" dirty="0">
                <a:solidFill>
                  <a:schemeClr val="bg1"/>
                </a:solidFill>
              </a:rPr>
              <a:t>Cyfleoedd ar gyfer Llwybrau’r Myfyrwyr</a:t>
            </a:r>
          </a:p>
        </p:txBody>
      </p:sp>
      <p:sp>
        <p:nvSpPr>
          <p:cNvPr id="7" name="TextBox 6">
            <a:extLst>
              <a:ext uri="{FF2B5EF4-FFF2-40B4-BE49-F238E27FC236}">
                <a16:creationId xmlns:a16="http://schemas.microsoft.com/office/drawing/2014/main" id="{7AFDEC44-7E03-4841-9AD3-061FA330E50C}"/>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4500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3B1B3-E54B-4AFC-BD83-C08AFB30567B}"/>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4FF31278-E695-4405-B273-A4FD2E55D86D}"/>
              </a:ext>
            </a:extLst>
          </p:cNvPr>
          <p:cNvPicPr>
            <a:picLocks noChangeAspect="1"/>
          </p:cNvPicPr>
          <p:nvPr/>
        </p:nvPicPr>
        <p:blipFill>
          <a:blip r:embed="rId3"/>
          <a:stretch>
            <a:fillRect/>
          </a:stretch>
        </p:blipFill>
        <p:spPr>
          <a:xfrm>
            <a:off x="282070" y="10683047"/>
            <a:ext cx="6000750" cy="1390650"/>
          </a:xfrm>
          <a:prstGeom prst="rect">
            <a:avLst/>
          </a:prstGeom>
        </p:spPr>
      </p:pic>
      <p:sp>
        <p:nvSpPr>
          <p:cNvPr id="5" name="TextBox 4">
            <a:extLst>
              <a:ext uri="{FF2B5EF4-FFF2-40B4-BE49-F238E27FC236}">
                <a16:creationId xmlns:a16="http://schemas.microsoft.com/office/drawing/2014/main" id="{04C4EFAE-97A6-4EAA-A5F7-C557B5507D88}"/>
              </a:ext>
            </a:extLst>
          </p:cNvPr>
          <p:cNvSpPr txBox="1"/>
          <p:nvPr/>
        </p:nvSpPr>
        <p:spPr>
          <a:xfrm>
            <a:off x="0" y="955374"/>
            <a:ext cx="6858000" cy="10064294"/>
          </a:xfrm>
          <a:prstGeom prst="rect">
            <a:avLst/>
          </a:prstGeom>
          <a:noFill/>
        </p:spPr>
        <p:txBody>
          <a:bodyPr wrap="square" rtlCol="0">
            <a:spAutoFit/>
          </a:bodyPr>
          <a:lstStyle/>
          <a:p>
            <a:r>
              <a:rPr lang="cy-GB" b="1" dirty="0"/>
              <a:t>Ble i ddechrau?  Ble all rhieni, gofalwyr, a gwarcheidwaid helpu :</a:t>
            </a:r>
            <a:endParaRPr lang="cy-GB" dirty="0"/>
          </a:p>
          <a:p>
            <a:r>
              <a:rPr lang="cy-GB" b="1" dirty="0"/>
              <a:t>Bod yn seinfwrdd</a:t>
            </a:r>
            <a:endParaRPr lang="cy-GB" dirty="0"/>
          </a:p>
          <a:p>
            <a:r>
              <a:rPr lang="cy-GB" dirty="0"/>
              <a:t>Gall dewis ble i astudio am dair blynedd – yn arbennig os yw hyn ymhell o adref – fod yn ddisgwyliad gorlethol. Yn aml, rhaid i blant a phobl ifanc siarad am bethau gyda rhywun y maent yn ymddiried ynddynt ac a fydd yn gwrando ar eu syniadau a phryderon. Mae rhieni, gofalwyr, a gwarcheidwaid fel arfer yn adnabod eu plant yn ddigon da i roi cyngor ac mae ganddynt brofiad o sut y maent yn gweithio, beth maent yn ei fwynhau, a ble aent yn rhagori. Byddant hefyd yn medru eu cynghori yn erbyn penderfyniad gwael posibl iddynt hwy heb y rhwystrau a all fodoli rhwng athrawon a disgyblion.</a:t>
            </a:r>
            <a:br>
              <a:rPr lang="cy-GB" dirty="0"/>
            </a:br>
            <a:br>
              <a:rPr lang="cy-GB" dirty="0"/>
            </a:br>
            <a:r>
              <a:rPr lang="cy-GB" dirty="0"/>
              <a:t>Ond cofiwch bod gwrando yn llawer mwy pwysig na chynghori – edrychwch ar ein hadran sy’n dweud pryd i gamu nôl i ffeindio allan mwy.</a:t>
            </a:r>
          </a:p>
          <a:p>
            <a:r>
              <a:rPr lang="cy-GB" b="1" dirty="0"/>
              <a:t>Cynnig cefnogaeth</a:t>
            </a:r>
            <a:endParaRPr lang="cy-GB" dirty="0"/>
          </a:p>
          <a:p>
            <a:r>
              <a:rPr lang="cy-GB" dirty="0"/>
              <a:t>Gall ymgeisio i brifysgol achosi straen a bod yn broses hynod anodd. I rai plant a phobl ifanc, mae pwysau ychwanegol dyddiad terfyn y cais ar ben arholiadau ac unrhyw swyddi rhan amser neu weithgareddau allgyrsiol yn gallu gorlethu. A gyda un o bob pedwar myfyriwr yn dioddef o broblemau iechyd meddwl yn ôl adroddiad gan YouGov, un o rolau hanfodol unrhyw riant neu ofalwr yw rhoi cefnogaeth emosiynol i baratoi eu plentyn ar gyfer pontio’n ddidrafferth i fywyd fel myfyriwr.</a:t>
            </a:r>
            <a:br>
              <a:rPr lang="cy-GB" dirty="0"/>
            </a:br>
            <a:br>
              <a:rPr lang="cy-GB" dirty="0"/>
            </a:br>
            <a:r>
              <a:rPr lang="cy-GB" dirty="0"/>
              <a:t>Hefyd, gall rhieni a gofalwyr gefnogi eu plant a phobl ifanc gyda’u hastudiaethau trwy ddarparu man tawel lle nad oes dim yn tarfu arnynt wrth iddynt adolygu. Os nad yw hyn yn bosibl adref, gall ysgolion gynnig defnydd ar ôl ysgol o’r llyfrgell, neu arwyddbostio teuluoedd i’w llyfrgelloedd lleol a’u helpu i gofrestru.</a:t>
            </a:r>
            <a:br>
              <a:rPr lang="cy-GB" dirty="0"/>
            </a:br>
            <a:br>
              <a:rPr lang="cy-GB" dirty="0"/>
            </a:br>
            <a:r>
              <a:rPr lang="cy-GB" dirty="0"/>
              <a:t>Hefyd, dylai fod gan rieni a gofalwyr gopi o amserlen adolygu eu plentyn er mwyn eu helpu i’w cadw ar y llwybr a rhoi man cychwyn iddynt i siarad gyda hwy am yr hyn y maent wedi ei ddysgu. Bydd cymryd diddordeb yn y pynciau y mae plant a phobl ifanc yn angerddol amdanynt yn rhoi hyder iddynt and yn dangos iddynt bob rhywun o’u plaid..</a:t>
            </a:r>
          </a:p>
        </p:txBody>
      </p:sp>
      <p:sp>
        <p:nvSpPr>
          <p:cNvPr id="6" name="TextBox 5">
            <a:extLst>
              <a:ext uri="{FF2B5EF4-FFF2-40B4-BE49-F238E27FC236}">
                <a16:creationId xmlns:a16="http://schemas.microsoft.com/office/drawing/2014/main" id="{D330D57D-FE1D-2843-8D8F-4CE4E8F110A5}"/>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7" name="TextBox 6">
            <a:extLst>
              <a:ext uri="{FF2B5EF4-FFF2-40B4-BE49-F238E27FC236}">
                <a16:creationId xmlns:a16="http://schemas.microsoft.com/office/drawing/2014/main" id="{95ACC465-B2EF-FE45-A1CD-54A2C3767689}"/>
              </a:ext>
            </a:extLst>
          </p:cNvPr>
          <p:cNvSpPr txBox="1"/>
          <p:nvPr/>
        </p:nvSpPr>
        <p:spPr>
          <a:xfrm>
            <a:off x="0" y="197304"/>
            <a:ext cx="6564890" cy="523220"/>
          </a:xfrm>
          <a:prstGeom prst="rect">
            <a:avLst/>
          </a:prstGeom>
          <a:solidFill>
            <a:srgbClr val="C00000"/>
          </a:solidFill>
        </p:spPr>
        <p:txBody>
          <a:bodyPr wrap="square" rtlCol="0">
            <a:spAutoFit/>
          </a:bodyPr>
          <a:lstStyle/>
          <a:p>
            <a:r>
              <a:rPr lang="cy-GB" sz="2800" b="1" dirty="0">
                <a:solidFill>
                  <a:schemeClr val="bg1"/>
                </a:solidFill>
              </a:rPr>
              <a:t>Cyfleoedd ar gyfer Llwybrau’r Myfyrwyr</a:t>
            </a:r>
          </a:p>
        </p:txBody>
      </p:sp>
    </p:spTree>
    <p:extLst>
      <p:ext uri="{BB962C8B-B14F-4D97-AF65-F5344CB8AC3E}">
        <p14:creationId xmlns:p14="http://schemas.microsoft.com/office/powerpoint/2010/main" val="108375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79FCE6-BA23-4C75-9437-1DB8407A8391}"/>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14D645F1-CB92-4E69-A857-ADFD58A7E4A5}"/>
              </a:ext>
            </a:extLst>
          </p:cNvPr>
          <p:cNvPicPr>
            <a:picLocks noChangeAspect="1"/>
          </p:cNvPicPr>
          <p:nvPr/>
        </p:nvPicPr>
        <p:blipFill>
          <a:blip r:embed="rId3"/>
          <a:stretch>
            <a:fillRect/>
          </a:stretch>
        </p:blipFill>
        <p:spPr>
          <a:xfrm>
            <a:off x="308882" y="10604046"/>
            <a:ext cx="6000750" cy="1390650"/>
          </a:xfrm>
          <a:prstGeom prst="rect">
            <a:avLst/>
          </a:prstGeom>
        </p:spPr>
      </p:pic>
      <p:sp>
        <p:nvSpPr>
          <p:cNvPr id="5" name="TextBox 4">
            <a:extLst>
              <a:ext uri="{FF2B5EF4-FFF2-40B4-BE49-F238E27FC236}">
                <a16:creationId xmlns:a16="http://schemas.microsoft.com/office/drawing/2014/main" id="{B04B7427-0043-467D-9401-E572889CC6C4}"/>
              </a:ext>
            </a:extLst>
          </p:cNvPr>
          <p:cNvSpPr txBox="1"/>
          <p:nvPr/>
        </p:nvSpPr>
        <p:spPr>
          <a:xfrm>
            <a:off x="0" y="955374"/>
            <a:ext cx="6858000" cy="9233297"/>
          </a:xfrm>
          <a:prstGeom prst="rect">
            <a:avLst/>
          </a:prstGeom>
          <a:noFill/>
        </p:spPr>
        <p:txBody>
          <a:bodyPr wrap="square" rtlCol="0">
            <a:spAutoFit/>
          </a:bodyPr>
          <a:lstStyle/>
          <a:p>
            <a:r>
              <a:rPr lang="cy-GB" b="1" dirty="0"/>
              <a:t>Diwrnodau Agored</a:t>
            </a:r>
            <a:endParaRPr lang="cy-GB" dirty="0"/>
          </a:p>
          <a:p>
            <a:r>
              <a:rPr lang="cy-GB" dirty="0"/>
              <a:t>Mae rhai plant a phobl ifanc yn cael llawer o fudd o fynd i ddiwrnod agored ar eu pennau eu hunain: mae’n eu rhoi y tu allan i’w man cysurus, mae’n eu gorfodi i ofyn cwestiynau a bod ynghlwm, ac mae’n golygu eu bod yn siarad â darpar fyfyrwyr eraill yn yr un modd y byddant wrth ddechrau yn y brifysgol.</a:t>
            </a:r>
            <a:br>
              <a:rPr lang="cy-GB" dirty="0"/>
            </a:br>
            <a:br>
              <a:rPr lang="cy-GB" dirty="0"/>
            </a:br>
            <a:r>
              <a:rPr lang="cy-GB" dirty="0"/>
              <a:t>I eraill, serch hynny, mae cael cefnogaeth a chysur rhywun cyfarwydd sydd hefyd yn medru siarad am y profiad gyda hwy wedi hynny, yn gwneud y diwrnod cymaint yn haws i’w brosesu. Os bydd rhieni neu ofalwyr yn mynd gyda’u plant, anogwch hwy i gael y plentyn meu berson ifanc  i gynllunio’r dydd: pryd y dylent adael y cartref, ble i ymweld, pa sgyrsiau i fynd iddynt, a pha gwestiynau i ofyn. Yn y pendraw, y plentyn neu berson ifanc fydd yn astudio yno; y cyfan sy’n rhaid i’r rhiant neu ofalwr ei wneud yw bod yn bresennol ac i ran fwyaf y plant a phobl ifanc, mae hynny’n ddigon i roi iddynt yr hyder i wneud penderfyniadau am y sefydliad.</a:t>
            </a:r>
            <a:br>
              <a:rPr lang="cy-GB" dirty="0"/>
            </a:br>
            <a:br>
              <a:rPr lang="cy-GB" dirty="0"/>
            </a:br>
            <a:r>
              <a:rPr lang="cy-GB" i="1" dirty="0"/>
              <a:t>“Mae’n anodd iawn i un person fynychu diwrnod agored fel unigolyn a chael darlun cyflawn o sut le yw’r brifysgol. Ond, mae’n ymwneud ag annog myfyrwyr i ofyn y cwestiynau, yn hytrach na’r rhieni’n dweud popeth.”</a:t>
            </a:r>
            <a:br>
              <a:rPr lang="cy-GB" dirty="0"/>
            </a:br>
            <a:r>
              <a:rPr lang="cy-GB" dirty="0"/>
              <a:t>(Mike Nicholson, cyfarwyddwr derbyniadau ym Mhrifysgol Bath)</a:t>
            </a:r>
          </a:p>
          <a:p>
            <a:r>
              <a:rPr lang="cy-GB" dirty="0"/>
              <a:t> </a:t>
            </a:r>
          </a:p>
          <a:p>
            <a:r>
              <a:rPr lang="cy-GB" b="1" dirty="0"/>
              <a:t>Bod yn agored am gyllid</a:t>
            </a:r>
            <a:endParaRPr lang="cy-GB" dirty="0"/>
          </a:p>
          <a:p>
            <a:r>
              <a:rPr lang="cy-GB" dirty="0"/>
              <a:t>Gyda 64% o fyfyrwyr prifysgol yn poeni am eu cyllid yn ôl Cyllid y Dyfodol yn 2016, gall rhieni a gofalwyr liniaru’r pwysau trwy fod yn onest ac agored wrth drafod cyllid. gall hyn fod yn heriol, yn arbennig mewn teuluoedd llym neu draddodiadol sy’n ystyried trafod arian yn bwnc gwaharddedig. Ond nid yw bod yn onest ac agored yn golygu rhannu cyfriflenni banc o’r hyn y gall rhieni a gofalwyr ei roi i’w plant, a’r hyn na fedrant, a’u haddysgu sut i gyllido’n effeithiol.</a:t>
            </a:r>
          </a:p>
        </p:txBody>
      </p:sp>
      <p:sp>
        <p:nvSpPr>
          <p:cNvPr id="6" name="TextBox 5">
            <a:extLst>
              <a:ext uri="{FF2B5EF4-FFF2-40B4-BE49-F238E27FC236}">
                <a16:creationId xmlns:a16="http://schemas.microsoft.com/office/drawing/2014/main" id="{3E34C84D-B37D-EA41-9F14-7F313AAA3890}"/>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7" name="TextBox 6">
            <a:extLst>
              <a:ext uri="{FF2B5EF4-FFF2-40B4-BE49-F238E27FC236}">
                <a16:creationId xmlns:a16="http://schemas.microsoft.com/office/drawing/2014/main" id="{0B3AE6AA-248B-DB49-8486-0B4143C614EB}"/>
              </a:ext>
            </a:extLst>
          </p:cNvPr>
          <p:cNvSpPr txBox="1"/>
          <p:nvPr/>
        </p:nvSpPr>
        <p:spPr>
          <a:xfrm>
            <a:off x="0" y="262106"/>
            <a:ext cx="4503420" cy="400110"/>
          </a:xfrm>
          <a:prstGeom prst="rect">
            <a:avLst/>
          </a:prstGeom>
          <a:solidFill>
            <a:srgbClr val="C00000"/>
          </a:solidFill>
        </p:spPr>
        <p:txBody>
          <a:bodyPr wrap="square" rtlCol="0">
            <a:spAutoFit/>
          </a:bodyPr>
          <a:lstStyle/>
          <a:p>
            <a:r>
              <a:rPr lang="cy-GB" sz="2000" b="1" dirty="0">
                <a:solidFill>
                  <a:schemeClr val="bg1"/>
                </a:solidFill>
              </a:rPr>
              <a:t>Cyfleoedd ar gyfer Llwybrau’r Myfyrwyr</a:t>
            </a:r>
          </a:p>
        </p:txBody>
      </p:sp>
    </p:spTree>
    <p:extLst>
      <p:ext uri="{BB962C8B-B14F-4D97-AF65-F5344CB8AC3E}">
        <p14:creationId xmlns:p14="http://schemas.microsoft.com/office/powerpoint/2010/main" val="84349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 y="0"/>
            <a:ext cx="6858000" cy="11562183"/>
          </a:xfrm>
          <a:solidFill>
            <a:schemeClr val="bg1"/>
          </a:solidFill>
        </p:spPr>
        <p:txBody>
          <a:bodyPr>
            <a:normAutofit/>
          </a:bodyPr>
          <a:lstStyle/>
          <a:p>
            <a:pPr hangingPunct="0"/>
            <a:br>
              <a:rPr lang="en-GB" sz="3200" dirty="0">
                <a:solidFill>
                  <a:srgbClr val="FF0000"/>
                </a:solidFill>
              </a:rPr>
            </a:br>
            <a:r>
              <a:rPr lang="cy-GB" sz="1800" dirty="0"/>
              <a:t>Llongyfarchiadau ar eich canlyniadau TGAU a chroeso i Chweched Dosbarth Ysgol Calon Cymru. Rydym yn credu mewn Chweched Dosbarth sydd nid yn unig yn ymdrechu i gyrraedd ragoriaeth academaidd  ond un sy’n ganolog i fywioldeb yr ysgol. Ein nod yw datblygu myfyrwyr chweched dosbarth sy’n arweinwyr gweladwy i’r ysgol gyfan ac rydym wrth ein bodd eich bod yn ymuno â ni. Bydd y rhaglen hon yn cynnwys cofrestru, cyfarfod cychwynnol gyda’r Pennaeth Blwyddyn, hyfforddiant mentora cyfoedion, sesiynau sgil astudio gyda phrifysgol, a chyflwyniad i Fagloriaeth Cymru yn CA5.</a:t>
            </a:r>
            <a:br>
              <a:rPr lang="cy-GB" sz="1800" dirty="0"/>
            </a:br>
            <a:r>
              <a:rPr lang="cy-GB" sz="1800" b="1" dirty="0"/>
              <a:t> </a:t>
            </a:r>
            <a:br>
              <a:rPr lang="cy-GB" sz="1800" dirty="0"/>
            </a:br>
            <a:r>
              <a:rPr lang="cy-GB" sz="1800" dirty="0"/>
              <a:t>Yn olaf, rydym yn cydnabod bod cyfathrebiad rhwng yr ysgol, y myfyriwr, a’r rhiant yn allweddol i lwyddiant yn y Chweched Dosbarth. Nid ydym yn anfon copi papur o unrhyw ohebiaeth pan fo gennym gyfeiriad e-bost, felly cofiwch wneud yn siŵr bod gan yr ysgol e-bost a gwybodaeth gyswllt cyfredol ar gyfer eicvh rhiant/gofalwr.  Rydym yn credu mai eich cyfrifoldeb chi, fel myfyrwyr y 6</a:t>
            </a:r>
            <a:r>
              <a:rPr lang="cy-GB" sz="1800" baseline="30000" dirty="0"/>
              <a:t>ed</a:t>
            </a:r>
            <a:r>
              <a:rPr lang="cy-GB" sz="1800" dirty="0"/>
              <a:t> Dosbarth, yw bod yn gyfrifol am eich dysgu wrth i chi baratoi ar gyfer y cam nesaf hwn yn eich bywyd, dyma pam y mae bod yn bresennol i gofrestru’n hanfodol er mwyn casglu’r cyhoeddiadau pwysig a chael y cymorth sydd ar gael gan eich tiwtoriaid dosbarth.  Mae’n hanfodol hefyd eich bod yn gwirio eich </a:t>
            </a:r>
            <a:r>
              <a:rPr lang="cy-GB" sz="1800" b="1" dirty="0"/>
              <a:t>e-bost</a:t>
            </a:r>
            <a:r>
              <a:rPr lang="cy-GB" sz="1800" dirty="0"/>
              <a:t> ysgol </a:t>
            </a:r>
            <a:r>
              <a:rPr lang="cy-GB" sz="1800" b="1" dirty="0"/>
              <a:t>a TEAMS </a:t>
            </a:r>
            <a:r>
              <a:rPr lang="cy-GB" sz="1800" dirty="0"/>
              <a:t>yn </a:t>
            </a:r>
            <a:r>
              <a:rPr lang="cy-GB" sz="1800" b="1" dirty="0"/>
              <a:t>ddyddiol</a:t>
            </a:r>
            <a:r>
              <a:rPr lang="cy-GB" sz="1800" dirty="0"/>
              <a:t>. Mae presenoldeb yn y gwersi’n hanfodol hefyd gan y profwyd dro ar ôl tro bod y myfyrwyr hynny  sy’n mynychu gwersi’n rheolaidd yn cynyddu’n sylweddol eu siawns o lwyddo.</a:t>
            </a:r>
            <a:br>
              <a:rPr lang="cy-GB" sz="1800" dirty="0"/>
            </a:br>
            <a:r>
              <a:rPr lang="cy-GB" sz="1800" dirty="0"/>
              <a:t> </a:t>
            </a:r>
            <a:br>
              <a:rPr lang="cy-GB" sz="1800" dirty="0"/>
            </a:br>
            <a:r>
              <a:rPr lang="cy-GB" sz="1800" dirty="0"/>
              <a:t>Rydym yn edrych ymlaen at eich croesawu i Chweched Dosbarth Ysgol Calon Cymru a gobeithiwn y byddwch yn manteisio i’r eithaf ar y cyfleoedd fydd ar gael yn ystod y ddwy flynedd nesaf.  </a:t>
            </a:r>
            <a:br>
              <a:rPr lang="cy-GB" sz="1800" dirty="0"/>
            </a:br>
            <a:r>
              <a:rPr lang="cy-GB" sz="1800" dirty="0"/>
              <a:t> </a:t>
            </a:r>
            <a:br>
              <a:rPr lang="cy-GB" sz="1800" dirty="0"/>
            </a:br>
            <a:r>
              <a:rPr lang="cy-GB" sz="1800" dirty="0"/>
              <a:t>Yn gywir,	</a:t>
            </a:r>
            <a:br>
              <a:rPr lang="cy-GB" sz="1800" dirty="0">
                <a:cs typeface="Calibri Light"/>
              </a:rPr>
            </a:br>
            <a:br>
              <a:rPr lang="cy-GB" sz="1800" dirty="0"/>
            </a:br>
            <a:r>
              <a:rPr lang="cy-GB" sz="1800" dirty="0"/>
              <a:t>Mrs Tiernan </a:t>
            </a:r>
            <a:br>
              <a:rPr lang="cy-GB" sz="1800" dirty="0">
                <a:cs typeface="Calibri Light"/>
              </a:rPr>
            </a:br>
            <a:r>
              <a:rPr lang="cy-GB" sz="1800" dirty="0">
                <a:cs typeface="Calibri Light"/>
              </a:rPr>
              <a:t>Pennaeth y Chweched Dosbarth</a:t>
            </a:r>
            <a:br>
              <a:rPr lang="cy-GB" sz="2450" dirty="0"/>
            </a:br>
            <a:br>
              <a:rPr lang="cy-GB" sz="2450" dirty="0"/>
            </a:br>
            <a:br>
              <a:rPr lang="cy-GB" sz="2450" dirty="0"/>
            </a:br>
            <a:br>
              <a:rPr lang="cy-GB" sz="2450" dirty="0"/>
            </a:br>
            <a:br>
              <a:rPr lang="cy-GB" sz="2450" dirty="0"/>
            </a:br>
            <a:br>
              <a:rPr lang="en-GB" sz="2450" dirty="0"/>
            </a:br>
            <a:endParaRPr lang="en-GB" dirty="0">
              <a:solidFill>
                <a:srgbClr val="FF0000"/>
              </a:solidFill>
            </a:endParaRPr>
          </a:p>
        </p:txBody>
      </p:sp>
      <p:sp>
        <p:nvSpPr>
          <p:cNvPr id="6" name="Pentagon 5"/>
          <p:cNvSpPr/>
          <p:nvPr/>
        </p:nvSpPr>
        <p:spPr>
          <a:xfrm>
            <a:off x="0" y="9602305"/>
            <a:ext cx="6214188" cy="783772"/>
          </a:xfrm>
          <a:prstGeom prst="homePlate">
            <a:avLst/>
          </a:prstGeom>
          <a:solidFill>
            <a:srgbClr val="0012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a:t>             </a:t>
            </a:r>
            <a:r>
              <a:rPr lang="en-GB" sz="2800">
                <a:solidFill>
                  <a:srgbClr val="CC0000"/>
                </a:solidFill>
              </a:rPr>
              <a:t>The School at the heart of Wales </a:t>
            </a:r>
          </a:p>
        </p:txBody>
      </p:sp>
      <p:pic>
        <p:nvPicPr>
          <p:cNvPr id="1030" name="Picture 6" descr="Image result for ysgol calon cym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02305"/>
            <a:ext cx="1084048" cy="783772"/>
          </a:xfrm>
          <a:prstGeom prst="rect">
            <a:avLst/>
          </a:prstGeom>
          <a:solidFill>
            <a:srgbClr val="001236"/>
          </a:solid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924" y="10821644"/>
            <a:ext cx="141514" cy="141514"/>
          </a:xfrm>
          <a:prstGeom prst="rect">
            <a:avLst/>
          </a:prstGeom>
          <a:solidFill>
            <a:schemeClr val="accent1">
              <a:lumMod val="50000"/>
            </a:schemeClr>
          </a:solid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292" y="10829951"/>
            <a:ext cx="140946" cy="140946"/>
          </a:xfrm>
          <a:prstGeom prst="rect">
            <a:avLst/>
          </a:prstGeom>
          <a:solidFill>
            <a:schemeClr val="accent1">
              <a:lumMod val="50000"/>
            </a:schemeClr>
          </a:solid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831" y="10811604"/>
            <a:ext cx="177640" cy="177640"/>
          </a:xfrm>
          <a:prstGeom prst="rect">
            <a:avLst/>
          </a:prstGeom>
          <a:solidFill>
            <a:schemeClr val="accent1">
              <a:lumMod val="50000"/>
            </a:schemeClr>
          </a:solidFill>
        </p:spPr>
      </p:pic>
      <p:pic>
        <p:nvPicPr>
          <p:cNvPr id="10" name="Picture 9">
            <a:extLst>
              <a:ext uri="{FF2B5EF4-FFF2-40B4-BE49-F238E27FC236}">
                <a16:creationId xmlns:a16="http://schemas.microsoft.com/office/drawing/2014/main" id="{0F8A94A2-1AE2-40D4-AD75-5089F14FFB28}"/>
              </a:ext>
            </a:extLst>
          </p:cNvPr>
          <p:cNvPicPr>
            <a:picLocks noChangeAspect="1"/>
          </p:cNvPicPr>
          <p:nvPr/>
        </p:nvPicPr>
        <p:blipFill>
          <a:blip r:embed="rId6"/>
          <a:stretch>
            <a:fillRect/>
          </a:stretch>
        </p:blipFill>
        <p:spPr>
          <a:xfrm>
            <a:off x="5983238" y="9569972"/>
            <a:ext cx="874762" cy="842191"/>
          </a:xfrm>
          <a:prstGeom prst="rect">
            <a:avLst/>
          </a:prstGeom>
        </p:spPr>
      </p:pic>
      <p:sp>
        <p:nvSpPr>
          <p:cNvPr id="11" name="TextBox 10">
            <a:extLst>
              <a:ext uri="{FF2B5EF4-FFF2-40B4-BE49-F238E27FC236}">
                <a16:creationId xmlns:a16="http://schemas.microsoft.com/office/drawing/2014/main" id="{7F36E1C6-74DD-4EE1-BE78-B10BE4A2D0FF}"/>
              </a:ext>
            </a:extLst>
          </p:cNvPr>
          <p:cNvSpPr txBox="1"/>
          <p:nvPr/>
        </p:nvSpPr>
        <p:spPr>
          <a:xfrm>
            <a:off x="-2" y="10412163"/>
            <a:ext cx="6444343" cy="577081"/>
          </a:xfrm>
          <a:prstGeom prst="rect">
            <a:avLst/>
          </a:prstGeom>
          <a:noFill/>
        </p:spPr>
        <p:txBody>
          <a:bodyPr wrap="square" rtlCol="0">
            <a:spAutoFit/>
          </a:bodyPr>
          <a:lstStyle/>
          <a:p>
            <a:r>
              <a:rPr lang="en-GB" sz="1050" i="1">
                <a:solidFill>
                  <a:srgbClr val="FF0000"/>
                </a:solidFill>
              </a:rPr>
              <a:t>College Rd, </a:t>
            </a:r>
            <a:r>
              <a:rPr lang="en-GB" sz="1050" i="1" err="1">
                <a:solidFill>
                  <a:srgbClr val="FF0000"/>
                </a:solidFill>
              </a:rPr>
              <a:t>Builth</a:t>
            </a:r>
            <a:r>
              <a:rPr lang="en-GB" sz="1050" i="1">
                <a:solidFill>
                  <a:srgbClr val="FF0000"/>
                </a:solidFill>
              </a:rPr>
              <a:t> Wells, Powys, LD2 3BW                                                </a:t>
            </a:r>
            <a:r>
              <a:rPr lang="en-GB" sz="1050" i="1" err="1">
                <a:solidFill>
                  <a:srgbClr val="FF0000"/>
                </a:solidFill>
              </a:rPr>
              <a:t>Dyffryn</a:t>
            </a:r>
            <a:r>
              <a:rPr lang="en-GB" sz="1050" i="1">
                <a:solidFill>
                  <a:srgbClr val="FF0000"/>
                </a:solidFill>
              </a:rPr>
              <a:t> Rd, Llandrindod Wells, Powys, LD1 6AW</a:t>
            </a:r>
          </a:p>
          <a:p>
            <a:r>
              <a:rPr lang="en-GB" sz="1050">
                <a:solidFill>
                  <a:srgbClr val="FF0000"/>
                </a:solidFill>
              </a:rPr>
              <a:t>office@caloncymru.powys.sch.uk	</a:t>
            </a:r>
            <a:r>
              <a:rPr lang="en-GB" sz="1050" i="1">
                <a:solidFill>
                  <a:srgbClr val="FF0000"/>
                </a:solidFill>
              </a:rPr>
              <a:t>  		</a:t>
            </a:r>
            <a:r>
              <a:rPr lang="en-GB" sz="1050">
                <a:solidFill>
                  <a:srgbClr val="FF0000"/>
                </a:solidFill>
              </a:rPr>
              <a:t> office@caloncymru.powys.sch.uk</a:t>
            </a:r>
          </a:p>
          <a:p>
            <a:r>
              <a:rPr lang="en-GB" sz="1050">
                <a:solidFill>
                  <a:srgbClr val="FF0000"/>
                </a:solidFill>
              </a:rPr>
              <a:t> 01982 553292 	</a:t>
            </a:r>
            <a:r>
              <a:rPr lang="en-GB" sz="1050" i="1">
                <a:solidFill>
                  <a:srgbClr val="FF0000"/>
                </a:solidFill>
              </a:rPr>
              <a:t> 			01597 822992		</a:t>
            </a:r>
            <a:endParaRPr lang="en-GB" sz="1050">
              <a:solidFill>
                <a:srgbClr val="FF0000"/>
              </a:solidFill>
            </a:endParaRPr>
          </a:p>
        </p:txBody>
      </p:sp>
      <p:pic>
        <p:nvPicPr>
          <p:cNvPr id="3" name="Picture 2">
            <a:extLst>
              <a:ext uri="{FF2B5EF4-FFF2-40B4-BE49-F238E27FC236}">
                <a16:creationId xmlns:a16="http://schemas.microsoft.com/office/drawing/2014/main" id="{2F35C156-F8C5-4AB9-A67D-EFA8CCDBDD2C}"/>
              </a:ext>
            </a:extLst>
          </p:cNvPr>
          <p:cNvPicPr>
            <a:picLocks noChangeAspect="1"/>
          </p:cNvPicPr>
          <p:nvPr/>
        </p:nvPicPr>
        <p:blipFill>
          <a:blip r:embed="rId7"/>
          <a:stretch>
            <a:fillRect/>
          </a:stretch>
        </p:blipFill>
        <p:spPr>
          <a:xfrm>
            <a:off x="0" y="0"/>
            <a:ext cx="6843316" cy="968829"/>
          </a:xfrm>
          <a:prstGeom prst="rect">
            <a:avLst/>
          </a:prstGeom>
        </p:spPr>
      </p:pic>
      <p:sp>
        <p:nvSpPr>
          <p:cNvPr id="5" name="TextBox 4">
            <a:extLst>
              <a:ext uri="{FF2B5EF4-FFF2-40B4-BE49-F238E27FC236}">
                <a16:creationId xmlns:a16="http://schemas.microsoft.com/office/drawing/2014/main" id="{85CBF95D-DEE4-4DE6-AF13-F6237C726831}"/>
              </a:ext>
            </a:extLst>
          </p:cNvPr>
          <p:cNvSpPr txBox="1"/>
          <p:nvPr/>
        </p:nvSpPr>
        <p:spPr>
          <a:xfrm>
            <a:off x="14684" y="99693"/>
            <a:ext cx="3153059" cy="707886"/>
          </a:xfrm>
          <a:prstGeom prst="rect">
            <a:avLst/>
          </a:prstGeom>
          <a:solidFill>
            <a:srgbClr val="C00000"/>
          </a:solidFill>
        </p:spPr>
        <p:txBody>
          <a:bodyPr wrap="square" rtlCol="0">
            <a:spAutoFit/>
          </a:bodyPr>
          <a:lstStyle/>
          <a:p>
            <a:r>
              <a:rPr lang="cy-GB" sz="4000" b="1" dirty="0">
                <a:solidFill>
                  <a:schemeClr val="bg1"/>
                </a:solidFill>
              </a:rPr>
              <a:t>Cyflwyniad</a:t>
            </a:r>
          </a:p>
        </p:txBody>
      </p:sp>
      <p:sp>
        <p:nvSpPr>
          <p:cNvPr id="12" name="TextBox 11">
            <a:extLst>
              <a:ext uri="{FF2B5EF4-FFF2-40B4-BE49-F238E27FC236}">
                <a16:creationId xmlns:a16="http://schemas.microsoft.com/office/drawing/2014/main" id="{A49C7C8D-46FB-9D49-8FC4-9F74F2E2F6E7}"/>
              </a:ext>
            </a:extLst>
          </p:cNvPr>
          <p:cNvSpPr txBox="1"/>
          <p:nvPr/>
        </p:nvSpPr>
        <p:spPr>
          <a:xfrm>
            <a:off x="-72277" y="10405261"/>
            <a:ext cx="6516618"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180505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B38CB-92BF-4198-866C-8165808DD01E}"/>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0E29A9B7-9952-43D0-88C8-B35CE78AC109}"/>
              </a:ext>
            </a:extLst>
          </p:cNvPr>
          <p:cNvPicPr>
            <a:picLocks noChangeAspect="1"/>
          </p:cNvPicPr>
          <p:nvPr/>
        </p:nvPicPr>
        <p:blipFill>
          <a:blip r:embed="rId3"/>
          <a:stretch>
            <a:fillRect/>
          </a:stretch>
        </p:blipFill>
        <p:spPr>
          <a:xfrm>
            <a:off x="293117" y="10739581"/>
            <a:ext cx="6000750" cy="1390650"/>
          </a:xfrm>
          <a:prstGeom prst="rect">
            <a:avLst/>
          </a:prstGeom>
        </p:spPr>
      </p:pic>
      <p:sp>
        <p:nvSpPr>
          <p:cNvPr id="7" name="TextBox 6">
            <a:extLst>
              <a:ext uri="{FF2B5EF4-FFF2-40B4-BE49-F238E27FC236}">
                <a16:creationId xmlns:a16="http://schemas.microsoft.com/office/drawing/2014/main" id="{94164EAF-5FA2-477B-90D6-3E0C4BDD0DEA}"/>
              </a:ext>
            </a:extLst>
          </p:cNvPr>
          <p:cNvSpPr txBox="1"/>
          <p:nvPr/>
        </p:nvSpPr>
        <p:spPr>
          <a:xfrm>
            <a:off x="0" y="952286"/>
            <a:ext cx="6858000" cy="9233297"/>
          </a:xfrm>
          <a:prstGeom prst="rect">
            <a:avLst/>
          </a:prstGeom>
          <a:noFill/>
        </p:spPr>
        <p:txBody>
          <a:bodyPr wrap="square" rtlCol="0">
            <a:spAutoFit/>
          </a:bodyPr>
          <a:lstStyle/>
          <a:p>
            <a:r>
              <a:rPr lang="cy-GB" dirty="0"/>
              <a:t>Bydd rhai plant a phobl ifanc yn medru cael cymorth ariannol i gyllido eu hastudiaethau trwy fwrsari neu ysgoloriaeth, felly rhaid iddynt wybod os ydynt yn gymwys ar gyfer cynlluniau a anelwyd ar gyfer teuluoedd incwm isel. Dylent wybod hefyd a fydd angen iddynt edrych am waith rhan amser pan fyddant yn astudio gan y gallai hyn effeithio ar lety, prifysgol, neu hyd yn oed y ddinas y byddant yn dewis.</a:t>
            </a:r>
            <a:br>
              <a:rPr lang="cy-GB" dirty="0"/>
            </a:br>
            <a:br>
              <a:rPr lang="cy-GB" dirty="0"/>
            </a:br>
            <a:r>
              <a:rPr lang="cy-GB" dirty="0"/>
              <a:t>Gall ysgolion gefnogi teuluoedd trwy wahodd siaradwyr i siarad am gyllid myfyrwyr ac opsiynau ysgoloriaeth, a thrwy addysgu sgiliau cyllido yn ABCh neu sesiynau cyfoethogi.</a:t>
            </a:r>
          </a:p>
          <a:p>
            <a:r>
              <a:rPr lang="cy-GB" dirty="0"/>
              <a:t> </a:t>
            </a:r>
          </a:p>
          <a:p>
            <a:r>
              <a:rPr lang="cy-GB" b="1" dirty="0"/>
              <a:t>Wrth roi cyngor</a:t>
            </a:r>
            <a:endParaRPr lang="cy-GB" dirty="0"/>
          </a:p>
          <a:p>
            <a:r>
              <a:rPr lang="cy-GB" dirty="0"/>
              <a:t>Mae gwrando a helpu plant a phobl ifanc i drefnu eu syniadau yn wych, ond gall rhoi cyngor beri gofid. Mae rhai rhieni a gofalwyr gamwybodaeth ynglŷn â’r hyn sydd ymhlyg wrth fynd i brifysgol neu pha prifysgolion sy’n ‘werth’ myd iddynt, mae gan rai farn traddodiadol ar gyrsiau a diwydiannau, ac mae gan rhai farn sydd wedi dyddio am lwybrau dilyniant amgen. Gall y syniadau hyn fod yn niweidiol i ddewisiadau plant a phobl ifanc ac i’w llesiant – dydych chi ddim am ypsetio eu teulu o bosibl at eu rhestr hir o straen.</a:t>
            </a:r>
            <a:br>
              <a:rPr lang="cy-GB" dirty="0"/>
            </a:br>
            <a:br>
              <a:rPr lang="cy-GB" dirty="0"/>
            </a:br>
            <a:r>
              <a:rPr lang="cy-GB" dirty="0"/>
              <a:t>Dydy bywyd prifysgol ddim yn gweddu rhai plant a phobl ifanc am lawer o resymau gwahanol, bydd rhai am gymryd pwnc y maent yn rhagori ynddo er nad yw’n arwain yn uniongyrchol at yrfa, a bydd rhai am archwilio cyfleoedd amgen i brifysgol. Nid yw mynnu bod plant a phobl ifanc yn gwneud rhywbeth nad ydynt am ei wneud o unrhyw gymorth a gall hyn olygu eu bod yn diflas yn y brifysgol, neu hyd yn oed yn gadael eu cwrs yn gyfangwbl.</a:t>
            </a:r>
            <a:br>
              <a:rPr lang="cy-GB" dirty="0"/>
            </a:br>
            <a:br>
              <a:rPr lang="cy-GB" dirty="0"/>
            </a:br>
            <a:r>
              <a:rPr lang="cy-GB" dirty="0"/>
              <a:t>Dylai ysgolion annog rhieni i wrando ar yr hyn y mae plant a phobl ifanc am ei wneud a’r hyn y mae eu hathrawon yn credu y gallant eu gyflawni mewn unrhyw lwybr o’u dewis. Gall ysgolion drefnu hefyd i siaradwyr ddod i siarad â rhieni am brentisiaethau, prentisiaethau gradd, </a:t>
            </a:r>
          </a:p>
        </p:txBody>
      </p:sp>
      <p:sp>
        <p:nvSpPr>
          <p:cNvPr id="5" name="TextBox 4">
            <a:extLst>
              <a:ext uri="{FF2B5EF4-FFF2-40B4-BE49-F238E27FC236}">
                <a16:creationId xmlns:a16="http://schemas.microsoft.com/office/drawing/2014/main" id="{B132A175-3FF7-B04B-BFFC-51B212961FE5}"/>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6" name="TextBox 5">
            <a:extLst>
              <a:ext uri="{FF2B5EF4-FFF2-40B4-BE49-F238E27FC236}">
                <a16:creationId xmlns:a16="http://schemas.microsoft.com/office/drawing/2014/main" id="{4A49376C-399A-BD4C-B27A-64A47115FA11}"/>
              </a:ext>
            </a:extLst>
          </p:cNvPr>
          <p:cNvSpPr txBox="1"/>
          <p:nvPr/>
        </p:nvSpPr>
        <p:spPr>
          <a:xfrm>
            <a:off x="0" y="251939"/>
            <a:ext cx="4480560" cy="369332"/>
          </a:xfrm>
          <a:prstGeom prst="rect">
            <a:avLst/>
          </a:prstGeom>
          <a:solidFill>
            <a:srgbClr val="C00000"/>
          </a:solidFill>
        </p:spPr>
        <p:txBody>
          <a:bodyPr wrap="square" rtlCol="0">
            <a:spAutoFit/>
          </a:bodyPr>
          <a:lstStyle/>
          <a:p>
            <a:r>
              <a:rPr lang="cy-GB" b="1" dirty="0">
                <a:solidFill>
                  <a:schemeClr val="bg1"/>
                </a:solidFill>
              </a:rPr>
              <a:t>Cyfleoedd ar gyfer Llwybrau’r Myfyrwyr</a:t>
            </a:r>
          </a:p>
        </p:txBody>
      </p:sp>
    </p:spTree>
    <p:extLst>
      <p:ext uri="{BB962C8B-B14F-4D97-AF65-F5344CB8AC3E}">
        <p14:creationId xmlns:p14="http://schemas.microsoft.com/office/powerpoint/2010/main" val="392017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3569C-3A5C-4C93-A431-739D9F2BB693}"/>
              </a:ext>
            </a:extLst>
          </p:cNvPr>
          <p:cNvPicPr>
            <a:picLocks noChangeAspect="1"/>
          </p:cNvPicPr>
          <p:nvPr/>
        </p:nvPicPr>
        <p:blipFill>
          <a:blip r:embed="rId2"/>
          <a:stretch>
            <a:fillRect/>
          </a:stretch>
        </p:blipFill>
        <p:spPr>
          <a:xfrm>
            <a:off x="0" y="0"/>
            <a:ext cx="6858000" cy="955374"/>
          </a:xfrm>
          <a:prstGeom prst="rect">
            <a:avLst/>
          </a:prstGeom>
        </p:spPr>
      </p:pic>
      <p:pic>
        <p:nvPicPr>
          <p:cNvPr id="4" name="Picture 3">
            <a:extLst>
              <a:ext uri="{FF2B5EF4-FFF2-40B4-BE49-F238E27FC236}">
                <a16:creationId xmlns:a16="http://schemas.microsoft.com/office/drawing/2014/main" id="{84BBFAFD-35E2-4C6A-9DD8-003F8FF87397}"/>
              </a:ext>
            </a:extLst>
          </p:cNvPr>
          <p:cNvPicPr>
            <a:picLocks noChangeAspect="1"/>
          </p:cNvPicPr>
          <p:nvPr/>
        </p:nvPicPr>
        <p:blipFill>
          <a:blip r:embed="rId3"/>
          <a:stretch>
            <a:fillRect/>
          </a:stretch>
        </p:blipFill>
        <p:spPr>
          <a:xfrm>
            <a:off x="308882" y="10544389"/>
            <a:ext cx="6000750" cy="1390650"/>
          </a:xfrm>
          <a:prstGeom prst="rect">
            <a:avLst/>
          </a:prstGeom>
        </p:spPr>
      </p:pic>
      <p:sp>
        <p:nvSpPr>
          <p:cNvPr id="5" name="TextBox 4">
            <a:extLst>
              <a:ext uri="{FF2B5EF4-FFF2-40B4-BE49-F238E27FC236}">
                <a16:creationId xmlns:a16="http://schemas.microsoft.com/office/drawing/2014/main" id="{3EBEE07E-C9A6-4B2C-9C95-1FC9FBA0C252}"/>
              </a:ext>
            </a:extLst>
          </p:cNvPr>
          <p:cNvSpPr txBox="1"/>
          <p:nvPr/>
        </p:nvSpPr>
        <p:spPr>
          <a:xfrm>
            <a:off x="0" y="1087821"/>
            <a:ext cx="6858000" cy="6186309"/>
          </a:xfrm>
          <a:prstGeom prst="rect">
            <a:avLst/>
          </a:prstGeom>
          <a:noFill/>
        </p:spPr>
        <p:txBody>
          <a:bodyPr wrap="square" rtlCol="0">
            <a:spAutoFit/>
          </a:bodyPr>
          <a:lstStyle/>
          <a:p>
            <a:r>
              <a:rPr lang="cy-GB" dirty="0"/>
              <a:t>rhaglenni gadawyr ysgol, a llwybrau dilyniant eraill. Mae Unifrog yn gwesteia amrediad o webinarau ar gyfer myfyrwyr ar y pynciau hyn a gallai rhieni eu cael yn ddefnyddiol hefyd.</a:t>
            </a:r>
          </a:p>
          <a:p>
            <a:r>
              <a:rPr lang="cy-GB" dirty="0"/>
              <a:t> </a:t>
            </a:r>
          </a:p>
          <a:p>
            <a:r>
              <a:rPr lang="cy-GB" b="1" dirty="0"/>
              <a:t>Wrth brawf ddarllen</a:t>
            </a:r>
            <a:endParaRPr lang="cy-GB" dirty="0"/>
          </a:p>
          <a:p>
            <a:r>
              <a:rPr lang="cy-GB" dirty="0"/>
              <a:t>Yn bendant, mae angen i blant a phobl ifanc gael aelod dibynadwy o’r teylu, ffrind, neu athro i ddarllen eu Datganiad Personol, ond dylai rhieni a gofalwyr beidio â golygu’r ddogfen yn uniongyrchol nac ysgrifennu/gorffen y cais ar ran eu plentyn. Mae hyn nid yn unig yn cymryd y cyfrifoldeb oddi ar y pelntyn neu berson ifanc sy’n ymgeisio, ond os gelwir hwy i gyfweliad a hwythau ddim yn gwybod beth sydd yn eu Datganiad Personol neu os caiff ei ddarganfod bod rhywun arall wedi ysgrifennu’r cais, mae perygl iddynt golli cynigion neu hyd yn oed eu lle yn y brifysgol.</a:t>
            </a:r>
            <a:br>
              <a:rPr lang="cy-GB" dirty="0"/>
            </a:br>
            <a:br>
              <a:rPr lang="cy-GB" dirty="0"/>
            </a:br>
            <a:r>
              <a:rPr lang="cy-GB" dirty="0"/>
              <a:t>Ni ddylai rhieni a gofalwyr gael mynediad uniongyrchol i broffil UCAS neu gyfrif Unifrog eu plentyn; byddent yn gallu gwneud newidiadau nad yw’r plentyn neu berson ifanc yn cytuno â hwy, neu anfon eitemau cyn eu bod yn barod. Gall rhieni a gofalwyr gael eu cyfrifon Unifrog eu hunain er mwyn archwilio i helpu eu plentyn; bydd hyn nid yn unig yn helpu i dawelu unrhyw densiwn ond bydd hefyd yn gwneud y plant a phobl ifanc yn fwy parod i rannu eu gwaith ond ar eu telerau hwy.</a:t>
            </a:r>
          </a:p>
        </p:txBody>
      </p:sp>
      <p:pic>
        <p:nvPicPr>
          <p:cNvPr id="7" name="Picture 6">
            <a:extLst>
              <a:ext uri="{FF2B5EF4-FFF2-40B4-BE49-F238E27FC236}">
                <a16:creationId xmlns:a16="http://schemas.microsoft.com/office/drawing/2014/main" id="{CC61A613-8F72-4A08-989E-02B35C4C7B79}"/>
              </a:ext>
            </a:extLst>
          </p:cNvPr>
          <p:cNvPicPr>
            <a:picLocks noChangeAspect="1"/>
          </p:cNvPicPr>
          <p:nvPr/>
        </p:nvPicPr>
        <p:blipFill>
          <a:blip r:embed="rId4"/>
          <a:stretch>
            <a:fillRect/>
          </a:stretch>
        </p:blipFill>
        <p:spPr>
          <a:xfrm>
            <a:off x="610212" y="7129578"/>
            <a:ext cx="5637576" cy="3199706"/>
          </a:xfrm>
          <a:prstGeom prst="rect">
            <a:avLst/>
          </a:prstGeom>
        </p:spPr>
      </p:pic>
      <p:sp>
        <p:nvSpPr>
          <p:cNvPr id="6" name="TextBox 5">
            <a:extLst>
              <a:ext uri="{FF2B5EF4-FFF2-40B4-BE49-F238E27FC236}">
                <a16:creationId xmlns:a16="http://schemas.microsoft.com/office/drawing/2014/main" id="{BCC848FB-BDD2-1049-B4E8-92D1AF34D61C}"/>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8" name="TextBox 7">
            <a:extLst>
              <a:ext uri="{FF2B5EF4-FFF2-40B4-BE49-F238E27FC236}">
                <a16:creationId xmlns:a16="http://schemas.microsoft.com/office/drawing/2014/main" id="{E99FD84A-0D05-174D-920E-8A4F4888F77A}"/>
              </a:ext>
            </a:extLst>
          </p:cNvPr>
          <p:cNvSpPr txBox="1"/>
          <p:nvPr/>
        </p:nvSpPr>
        <p:spPr>
          <a:xfrm>
            <a:off x="0" y="251939"/>
            <a:ext cx="4480560" cy="369332"/>
          </a:xfrm>
          <a:prstGeom prst="rect">
            <a:avLst/>
          </a:prstGeom>
          <a:solidFill>
            <a:srgbClr val="C00000"/>
          </a:solidFill>
        </p:spPr>
        <p:txBody>
          <a:bodyPr wrap="square" rtlCol="0">
            <a:spAutoFit/>
          </a:bodyPr>
          <a:lstStyle/>
          <a:p>
            <a:r>
              <a:rPr lang="cy-GB" b="1" dirty="0">
                <a:solidFill>
                  <a:schemeClr val="bg1"/>
                </a:solidFill>
              </a:rPr>
              <a:t>Cyfleoedd ar gyfer Llwybrau’r Myfyrwyr</a:t>
            </a:r>
          </a:p>
        </p:txBody>
      </p:sp>
    </p:spTree>
    <p:extLst>
      <p:ext uri="{BB962C8B-B14F-4D97-AF65-F5344CB8AC3E}">
        <p14:creationId xmlns:p14="http://schemas.microsoft.com/office/powerpoint/2010/main" val="233708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EB36D-4123-4822-82D9-E4EAD77E03F2}"/>
              </a:ext>
            </a:extLst>
          </p:cNvPr>
          <p:cNvPicPr>
            <a:picLocks noChangeAspect="1"/>
          </p:cNvPicPr>
          <p:nvPr/>
        </p:nvPicPr>
        <p:blipFill>
          <a:blip r:embed="rId2"/>
          <a:stretch>
            <a:fillRect/>
          </a:stretch>
        </p:blipFill>
        <p:spPr>
          <a:xfrm>
            <a:off x="0" y="10526486"/>
            <a:ext cx="6835040" cy="1643457"/>
          </a:xfrm>
          <a:prstGeom prst="rect">
            <a:avLst/>
          </a:prstGeom>
        </p:spPr>
      </p:pic>
      <p:pic>
        <p:nvPicPr>
          <p:cNvPr id="4" name="Picture 3">
            <a:extLst>
              <a:ext uri="{FF2B5EF4-FFF2-40B4-BE49-F238E27FC236}">
                <a16:creationId xmlns:a16="http://schemas.microsoft.com/office/drawing/2014/main" id="{8AC04E7C-9542-43AC-AFBC-67C645FF35BE}"/>
              </a:ext>
            </a:extLst>
          </p:cNvPr>
          <p:cNvPicPr>
            <a:picLocks noChangeAspect="1"/>
          </p:cNvPicPr>
          <p:nvPr/>
        </p:nvPicPr>
        <p:blipFill>
          <a:blip r:embed="rId3"/>
          <a:stretch>
            <a:fillRect/>
          </a:stretch>
        </p:blipFill>
        <p:spPr>
          <a:xfrm>
            <a:off x="0" y="0"/>
            <a:ext cx="6843316" cy="968829"/>
          </a:xfrm>
          <a:prstGeom prst="rect">
            <a:avLst/>
          </a:prstGeom>
        </p:spPr>
      </p:pic>
      <p:sp>
        <p:nvSpPr>
          <p:cNvPr id="5" name="TextBox 4">
            <a:extLst>
              <a:ext uri="{FF2B5EF4-FFF2-40B4-BE49-F238E27FC236}">
                <a16:creationId xmlns:a16="http://schemas.microsoft.com/office/drawing/2014/main" id="{4139B0F3-8D79-4878-9551-23AAAB571265}"/>
              </a:ext>
            </a:extLst>
          </p:cNvPr>
          <p:cNvSpPr txBox="1"/>
          <p:nvPr/>
        </p:nvSpPr>
        <p:spPr>
          <a:xfrm>
            <a:off x="0" y="157163"/>
            <a:ext cx="3671888" cy="369332"/>
          </a:xfrm>
          <a:prstGeom prst="rect">
            <a:avLst/>
          </a:prstGeom>
          <a:solidFill>
            <a:srgbClr val="C00000"/>
          </a:solidFill>
        </p:spPr>
        <p:txBody>
          <a:bodyPr wrap="square" rtlCol="0">
            <a:spAutoFit/>
          </a:bodyPr>
          <a:lstStyle/>
          <a:p>
            <a:r>
              <a:rPr lang="cy-GB" b="1" dirty="0">
                <a:solidFill>
                  <a:schemeClr val="bg1"/>
                </a:solidFill>
              </a:rPr>
              <a:t>Dysgu ac Astudio Annibynnol</a:t>
            </a:r>
          </a:p>
        </p:txBody>
      </p:sp>
      <p:pic>
        <p:nvPicPr>
          <p:cNvPr id="6" name="Picture 5">
            <a:extLst>
              <a:ext uri="{FF2B5EF4-FFF2-40B4-BE49-F238E27FC236}">
                <a16:creationId xmlns:a16="http://schemas.microsoft.com/office/drawing/2014/main" id="{B8D83D9B-966A-44EA-970C-F0D06D8EE947}"/>
              </a:ext>
            </a:extLst>
          </p:cNvPr>
          <p:cNvPicPr>
            <a:picLocks noChangeAspect="1"/>
          </p:cNvPicPr>
          <p:nvPr/>
        </p:nvPicPr>
        <p:blipFill>
          <a:blip r:embed="rId4"/>
          <a:stretch>
            <a:fillRect/>
          </a:stretch>
        </p:blipFill>
        <p:spPr>
          <a:xfrm>
            <a:off x="152931" y="1035843"/>
            <a:ext cx="3021858" cy="1878807"/>
          </a:xfrm>
          <a:prstGeom prst="rect">
            <a:avLst/>
          </a:prstGeom>
        </p:spPr>
      </p:pic>
      <p:sp>
        <p:nvSpPr>
          <p:cNvPr id="7" name="TextBox 6">
            <a:extLst>
              <a:ext uri="{FF2B5EF4-FFF2-40B4-BE49-F238E27FC236}">
                <a16:creationId xmlns:a16="http://schemas.microsoft.com/office/drawing/2014/main" id="{6937DBD4-8372-4F06-A02A-AC56D8D4BBEC}"/>
              </a:ext>
            </a:extLst>
          </p:cNvPr>
          <p:cNvSpPr txBox="1"/>
          <p:nvPr/>
        </p:nvSpPr>
        <p:spPr>
          <a:xfrm>
            <a:off x="3108960" y="866796"/>
            <a:ext cx="3726080" cy="2893100"/>
          </a:xfrm>
          <a:prstGeom prst="rect">
            <a:avLst/>
          </a:prstGeom>
          <a:noFill/>
        </p:spPr>
        <p:txBody>
          <a:bodyPr wrap="square" rtlCol="0">
            <a:spAutoFit/>
          </a:bodyPr>
          <a:lstStyle/>
          <a:p>
            <a:r>
              <a:rPr lang="cy-GB" sz="1400" dirty="0"/>
              <a:t>Mae </a:t>
            </a:r>
            <a:r>
              <a:rPr lang="cy-GB" sz="1400" b="1" dirty="0"/>
              <a:t>VESPA</a:t>
            </a:r>
            <a:r>
              <a:rPr lang="cy-GB" sz="1400" dirty="0"/>
              <a:t> yn cysylltu gweledigaeth gyda nodau sy’n arwain at Ffynwyr Gweledigaeth Uchel – Ymdrech Uchel [High Vision-High Effort Thrivers] neu Gyrwyr Gweledigaeth Isel – Ymdrech Isel [Low Vision- Low Effort Divers]. Felly, dod o hyd i’r nod ac ysbrydoli myfyrwyr i ddarganfod llwybr gyrfa sy’n eu hysbrydoli yw’r allwedd i  gael myfyrwyr llwyddiannus. Anogir cysylltiadau pwnc penodol i yrfaoedd i godi ymwybyddiaeth o CA4 i CA5.</a:t>
            </a:r>
          </a:p>
          <a:p>
            <a:r>
              <a:rPr lang="cy-GB" sz="1400" dirty="0"/>
              <a:t>Mae profion seicometrig VESPA rheolaidd yn cefnogi ymyriadau personol ar gyfer ymlymiad i ddysgu.</a:t>
            </a:r>
          </a:p>
        </p:txBody>
      </p:sp>
      <p:pic>
        <p:nvPicPr>
          <p:cNvPr id="8" name="Picture 7">
            <a:extLst>
              <a:ext uri="{FF2B5EF4-FFF2-40B4-BE49-F238E27FC236}">
                <a16:creationId xmlns:a16="http://schemas.microsoft.com/office/drawing/2014/main" id="{8B078048-43CE-4E15-ACFA-9B37CDCE7048}"/>
              </a:ext>
            </a:extLst>
          </p:cNvPr>
          <p:cNvPicPr>
            <a:picLocks noChangeAspect="1"/>
          </p:cNvPicPr>
          <p:nvPr/>
        </p:nvPicPr>
        <p:blipFill>
          <a:blip r:embed="rId5"/>
          <a:stretch>
            <a:fillRect/>
          </a:stretch>
        </p:blipFill>
        <p:spPr>
          <a:xfrm>
            <a:off x="171450" y="5762861"/>
            <a:ext cx="3705061" cy="1469743"/>
          </a:xfrm>
          <a:prstGeom prst="rect">
            <a:avLst/>
          </a:prstGeom>
        </p:spPr>
      </p:pic>
      <p:pic>
        <p:nvPicPr>
          <p:cNvPr id="9" name="Picture 8">
            <a:extLst>
              <a:ext uri="{FF2B5EF4-FFF2-40B4-BE49-F238E27FC236}">
                <a16:creationId xmlns:a16="http://schemas.microsoft.com/office/drawing/2014/main" id="{4868B773-839D-41F4-A5D4-C85853296C39}"/>
              </a:ext>
            </a:extLst>
          </p:cNvPr>
          <p:cNvPicPr>
            <a:picLocks noChangeAspect="1"/>
          </p:cNvPicPr>
          <p:nvPr/>
        </p:nvPicPr>
        <p:blipFill>
          <a:blip r:embed="rId6"/>
          <a:stretch>
            <a:fillRect/>
          </a:stretch>
        </p:blipFill>
        <p:spPr>
          <a:xfrm>
            <a:off x="502444" y="3603669"/>
            <a:ext cx="2002918" cy="1158831"/>
          </a:xfrm>
          <a:prstGeom prst="rect">
            <a:avLst/>
          </a:prstGeom>
        </p:spPr>
      </p:pic>
      <p:sp>
        <p:nvSpPr>
          <p:cNvPr id="10" name="TextBox 9">
            <a:extLst>
              <a:ext uri="{FF2B5EF4-FFF2-40B4-BE49-F238E27FC236}">
                <a16:creationId xmlns:a16="http://schemas.microsoft.com/office/drawing/2014/main" id="{A5EBD29E-6200-49CE-8479-AE1E8EE9C021}"/>
              </a:ext>
            </a:extLst>
          </p:cNvPr>
          <p:cNvSpPr txBox="1"/>
          <p:nvPr/>
        </p:nvSpPr>
        <p:spPr>
          <a:xfrm>
            <a:off x="2657475" y="3657863"/>
            <a:ext cx="4029075" cy="2246769"/>
          </a:xfrm>
          <a:prstGeom prst="rect">
            <a:avLst/>
          </a:prstGeom>
          <a:noFill/>
        </p:spPr>
        <p:txBody>
          <a:bodyPr wrap="square" rtlCol="0">
            <a:spAutoFit/>
          </a:bodyPr>
          <a:lstStyle/>
          <a:p>
            <a:r>
              <a:rPr lang="cy-GB" sz="1400" dirty="0"/>
              <a:t>Unifrog yw’r pecyn rydym yn ei ddefnyddio i gefnogi myfyrwyr gyda’u ceisiadau i Brifysgol a Phrentisiaethau.  Gall y myfyrwyr archwilio gyrfaoedd, cyrsiau a chael mynediad at lyfrgell enfawr o adnoddau astudio annibynnol i arddangos dealltwriaeth o’u llwybr gyrfa dewisol a gwybodaeth tu hwnt i gwricwlwm Safon Uwch.  Gellir cofnodi pob rhyngweithiad a thystiolaeth ychwanegol  i gefnogi ceisiadau Addysg Uwch ac amlygu ein myfyrwyr ni o’r miloedd y ymgeiswyr i gwrs.</a:t>
            </a:r>
          </a:p>
        </p:txBody>
      </p:sp>
      <p:pic>
        <p:nvPicPr>
          <p:cNvPr id="11" name="Picture 10">
            <a:extLst>
              <a:ext uri="{FF2B5EF4-FFF2-40B4-BE49-F238E27FC236}">
                <a16:creationId xmlns:a16="http://schemas.microsoft.com/office/drawing/2014/main" id="{FCF4D9EE-0BD7-4514-9AAB-F660768308D4}"/>
              </a:ext>
            </a:extLst>
          </p:cNvPr>
          <p:cNvPicPr>
            <a:picLocks noChangeAspect="1"/>
          </p:cNvPicPr>
          <p:nvPr/>
        </p:nvPicPr>
        <p:blipFill>
          <a:blip r:embed="rId7"/>
          <a:stretch>
            <a:fillRect/>
          </a:stretch>
        </p:blipFill>
        <p:spPr>
          <a:xfrm>
            <a:off x="3174789" y="7232604"/>
            <a:ext cx="3351254" cy="1428172"/>
          </a:xfrm>
          <a:prstGeom prst="rect">
            <a:avLst/>
          </a:prstGeom>
        </p:spPr>
      </p:pic>
      <p:pic>
        <p:nvPicPr>
          <p:cNvPr id="12" name="Picture 11">
            <a:extLst>
              <a:ext uri="{FF2B5EF4-FFF2-40B4-BE49-F238E27FC236}">
                <a16:creationId xmlns:a16="http://schemas.microsoft.com/office/drawing/2014/main" id="{B2F8CEA2-2C4D-4827-BA44-A61429C1A52B}"/>
              </a:ext>
            </a:extLst>
          </p:cNvPr>
          <p:cNvPicPr>
            <a:picLocks noChangeAspect="1"/>
          </p:cNvPicPr>
          <p:nvPr/>
        </p:nvPicPr>
        <p:blipFill>
          <a:blip r:embed="rId8"/>
          <a:stretch>
            <a:fillRect/>
          </a:stretch>
        </p:blipFill>
        <p:spPr>
          <a:xfrm>
            <a:off x="1129622" y="8752843"/>
            <a:ext cx="4398626" cy="1812200"/>
          </a:xfrm>
          <a:prstGeom prst="rect">
            <a:avLst/>
          </a:prstGeom>
        </p:spPr>
      </p:pic>
      <p:sp>
        <p:nvSpPr>
          <p:cNvPr id="13" name="TextBox 12">
            <a:extLst>
              <a:ext uri="{FF2B5EF4-FFF2-40B4-BE49-F238E27FC236}">
                <a16:creationId xmlns:a16="http://schemas.microsoft.com/office/drawing/2014/main" id="{500EAF54-B075-FB40-A971-F8040420E791}"/>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87701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60C241-A9D9-47E1-A8A5-68C10ED6F72D}"/>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7E8FD51A-C601-4A86-A2EA-AE3F88B952DE}"/>
              </a:ext>
            </a:extLst>
          </p:cNvPr>
          <p:cNvPicPr>
            <a:picLocks noChangeAspect="1"/>
          </p:cNvPicPr>
          <p:nvPr/>
        </p:nvPicPr>
        <p:blipFill>
          <a:blip r:embed="rId3"/>
          <a:stretch>
            <a:fillRect/>
          </a:stretch>
        </p:blipFill>
        <p:spPr>
          <a:xfrm>
            <a:off x="308882" y="10604046"/>
            <a:ext cx="6000750" cy="1390650"/>
          </a:xfrm>
          <a:prstGeom prst="rect">
            <a:avLst/>
          </a:prstGeom>
        </p:spPr>
      </p:pic>
      <p:pic>
        <p:nvPicPr>
          <p:cNvPr id="5" name="Picture 4">
            <a:extLst>
              <a:ext uri="{FF2B5EF4-FFF2-40B4-BE49-F238E27FC236}">
                <a16:creationId xmlns:a16="http://schemas.microsoft.com/office/drawing/2014/main" id="{F2729604-4E29-42F4-90C3-06BA00E2C04A}"/>
              </a:ext>
            </a:extLst>
          </p:cNvPr>
          <p:cNvPicPr>
            <a:picLocks noChangeAspect="1"/>
          </p:cNvPicPr>
          <p:nvPr/>
        </p:nvPicPr>
        <p:blipFill rotWithShape="1">
          <a:blip r:embed="rId4"/>
          <a:srcRect l="14530" r="18923" b="1951"/>
          <a:stretch/>
        </p:blipFill>
        <p:spPr>
          <a:xfrm>
            <a:off x="34504" y="1094030"/>
            <a:ext cx="2927772" cy="2471433"/>
          </a:xfrm>
          <a:prstGeom prst="rect">
            <a:avLst/>
          </a:prstGeom>
        </p:spPr>
      </p:pic>
      <p:sp>
        <p:nvSpPr>
          <p:cNvPr id="6" name="TextBox 5">
            <a:extLst>
              <a:ext uri="{FF2B5EF4-FFF2-40B4-BE49-F238E27FC236}">
                <a16:creationId xmlns:a16="http://schemas.microsoft.com/office/drawing/2014/main" id="{4E92E28A-6F07-496B-9EC8-0DDED87858DE}"/>
              </a:ext>
            </a:extLst>
          </p:cNvPr>
          <p:cNvSpPr txBox="1"/>
          <p:nvPr/>
        </p:nvSpPr>
        <p:spPr>
          <a:xfrm>
            <a:off x="0" y="197304"/>
            <a:ext cx="4429125" cy="461665"/>
          </a:xfrm>
          <a:prstGeom prst="rect">
            <a:avLst/>
          </a:prstGeom>
          <a:solidFill>
            <a:srgbClr val="C00000"/>
          </a:solidFill>
        </p:spPr>
        <p:txBody>
          <a:bodyPr wrap="square" rtlCol="0">
            <a:spAutoFit/>
          </a:bodyPr>
          <a:lstStyle/>
          <a:p>
            <a:r>
              <a:rPr lang="cy-GB" sz="2400" b="1" dirty="0">
                <a:solidFill>
                  <a:schemeClr val="bg1"/>
                </a:solidFill>
              </a:rPr>
              <a:t>Dysgu ac Astudio Annibynnol</a:t>
            </a:r>
          </a:p>
        </p:txBody>
      </p:sp>
      <p:sp>
        <p:nvSpPr>
          <p:cNvPr id="7" name="TextBox 6">
            <a:extLst>
              <a:ext uri="{FF2B5EF4-FFF2-40B4-BE49-F238E27FC236}">
                <a16:creationId xmlns:a16="http://schemas.microsoft.com/office/drawing/2014/main" id="{63EEBBDF-726F-4367-95C3-950E869E005D}"/>
              </a:ext>
            </a:extLst>
          </p:cNvPr>
          <p:cNvSpPr txBox="1"/>
          <p:nvPr/>
        </p:nvSpPr>
        <p:spPr>
          <a:xfrm>
            <a:off x="4000500" y="1094030"/>
            <a:ext cx="2661841" cy="2492990"/>
          </a:xfrm>
          <a:prstGeom prst="rect">
            <a:avLst/>
          </a:prstGeom>
          <a:solidFill>
            <a:srgbClr val="C00000"/>
          </a:solidFill>
        </p:spPr>
        <p:txBody>
          <a:bodyPr wrap="square" rtlCol="0">
            <a:spAutoFit/>
          </a:bodyPr>
          <a:lstStyle/>
          <a:p>
            <a:r>
              <a:rPr lang="cy-GB" sz="1200" b="1" dirty="0">
                <a:solidFill>
                  <a:schemeClr val="bg1"/>
                </a:solidFill>
              </a:rPr>
              <a:t>Pa mor wahanol yw’r gwersi yn y Chweched Dosbarth?</a:t>
            </a:r>
          </a:p>
          <a:p>
            <a:endParaRPr lang="cy-GB" sz="1200" dirty="0"/>
          </a:p>
          <a:p>
            <a:r>
              <a:rPr lang="cy-GB" sz="1200" dirty="0">
                <a:solidFill>
                  <a:schemeClr val="bg1"/>
                </a:solidFill>
              </a:rPr>
              <a:t>Gall eich athrawon osod tasg cyn-ddysgu neu ddarllen blaenorol cyn y wers, h.y. gwneud nodiadau / gwylio fideo a gwneud nodiadau /ymchwilio pwnc. Bydd y wers yn canolbwyntio ar y gwaith a gafwyd yn y dasg cyn yn wers ond gyda’r nod o ddeall a sut i ateb cwestiwn arholiad.</a:t>
            </a:r>
          </a:p>
          <a:p>
            <a:r>
              <a:rPr lang="cy-GB" sz="1200" dirty="0">
                <a:solidFill>
                  <a:schemeClr val="bg1"/>
                </a:solidFill>
              </a:rPr>
              <a:t>Mae disgwyl i chi wneud mwy o ddysgu ammibynnol.</a:t>
            </a:r>
          </a:p>
        </p:txBody>
      </p:sp>
      <p:graphicFrame>
        <p:nvGraphicFramePr>
          <p:cNvPr id="8" name="Table 7">
            <a:extLst>
              <a:ext uri="{FF2B5EF4-FFF2-40B4-BE49-F238E27FC236}">
                <a16:creationId xmlns:a16="http://schemas.microsoft.com/office/drawing/2014/main" id="{E7E55D98-9487-4E4C-84A7-846B491B3B48}"/>
              </a:ext>
            </a:extLst>
          </p:cNvPr>
          <p:cNvGraphicFramePr>
            <a:graphicFrameLocks noGrp="1"/>
          </p:cNvGraphicFramePr>
          <p:nvPr>
            <p:extLst>
              <p:ext uri="{D42A27DB-BD31-4B8C-83A1-F6EECF244321}">
                <p14:modId xmlns:p14="http://schemas.microsoft.com/office/powerpoint/2010/main" val="3041729368"/>
              </p:ext>
            </p:extLst>
          </p:nvPr>
        </p:nvGraphicFramePr>
        <p:xfrm>
          <a:off x="34504" y="3712221"/>
          <a:ext cx="6733008" cy="4059568"/>
        </p:xfrm>
        <a:graphic>
          <a:graphicData uri="http://schemas.openxmlformats.org/drawingml/2006/table">
            <a:tbl>
              <a:tblPr firstRow="1" firstCol="1" bandRow="1"/>
              <a:tblGrid>
                <a:gridCol w="1527596">
                  <a:extLst>
                    <a:ext uri="{9D8B030D-6E8A-4147-A177-3AD203B41FA5}">
                      <a16:colId xmlns:a16="http://schemas.microsoft.com/office/drawing/2014/main" val="3770285726"/>
                    </a:ext>
                  </a:extLst>
                </a:gridCol>
                <a:gridCol w="1672418">
                  <a:extLst>
                    <a:ext uri="{9D8B030D-6E8A-4147-A177-3AD203B41FA5}">
                      <a16:colId xmlns:a16="http://schemas.microsoft.com/office/drawing/2014/main" val="1006667210"/>
                    </a:ext>
                  </a:extLst>
                </a:gridCol>
                <a:gridCol w="1766497">
                  <a:extLst>
                    <a:ext uri="{9D8B030D-6E8A-4147-A177-3AD203B41FA5}">
                      <a16:colId xmlns:a16="http://schemas.microsoft.com/office/drawing/2014/main" val="1700063800"/>
                    </a:ext>
                  </a:extLst>
                </a:gridCol>
                <a:gridCol w="1766497">
                  <a:extLst>
                    <a:ext uri="{9D8B030D-6E8A-4147-A177-3AD203B41FA5}">
                      <a16:colId xmlns:a16="http://schemas.microsoft.com/office/drawing/2014/main" val="1591416486"/>
                    </a:ext>
                  </a:extLst>
                </a:gridCol>
              </a:tblGrid>
              <a:tr h="562273">
                <a:tc>
                  <a:txBody>
                    <a:bodyPr/>
                    <a:lstStyle/>
                    <a:p>
                      <a:pPr algn="ctr">
                        <a:lnSpc>
                          <a:spcPct val="107000"/>
                        </a:lnSpc>
                        <a:spcAft>
                          <a:spcPts val="0"/>
                        </a:spcAft>
                      </a:pPr>
                      <a:r>
                        <a:rPr lang="cy-GB" sz="1200" b="1"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Cwbl adweithiol</a:t>
                      </a:r>
                      <a:endParaRPr lang="cy-GB" sz="12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cy-GB" sz="12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Adweithiol gan fwyaf</a:t>
                      </a:r>
                      <a:endParaRPr lang="cy-GB" sz="12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y-GB" sz="12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Rhagweithiol ar adegau prin</a:t>
                      </a:r>
                      <a:endParaRPr lang="cy-GB" sz="12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cy-GB" sz="12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Cydbwysedd o adweithedd a rhagweithedd</a:t>
                      </a:r>
                      <a:endParaRPr lang="cy-GB" sz="12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cy-GB" sz="12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Peth adweithedd, ond rhagweithiol gan fwyaf</a:t>
                      </a:r>
                      <a:endParaRPr lang="cy-GB" sz="12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998267528"/>
                  </a:ext>
                </a:extLst>
              </a:tr>
              <a:tr h="1910247">
                <a:tc>
                  <a:txBody>
                    <a:bodyPr/>
                    <a:lstStyle/>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a:t>
                      </a:r>
                      <a:r>
                        <a:rPr lang="cy-GB" sz="1100" i="1" noProof="0" dirty="0">
                          <a:effectLst/>
                          <a:latin typeface="Calibri" panose="020F0502020204030204" pitchFamily="34" charset="0"/>
                          <a:ea typeface="Calibri" panose="020F0502020204030204" pitchFamily="34" charset="0"/>
                          <a:cs typeface="Times New Roman" panose="02020603050405020304" pitchFamily="18" charset="0"/>
                        </a:rPr>
                        <a:t>onld yn cwblhau gwaith os dywedir hyn wrthynt</a:t>
                      </a: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 Yn aml nid ydynt erioed wedi gosod unrhyw waith dros eu hunain – hyd yn oed yn union cyn  arholiadau, maent yn mynd i ddosbarthiadau ychwanegol ac yn ymateb i gyfarwyddiadau a roddir yno.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yn cwblhau bron y cyfan o’u gwaith oherwydd dywedwyd wrthynt am wneud hyn.</a:t>
                      </a: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Bob hyn a hyn, mewn argyfwng, byddant yn treulio ychydig o amser yn rhagweithiol – adolygu ar gyfer prawf neu olrhain nodiadau a gollwyd.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yn agos at gydweddu eu gwaith adweithiol i’w gwaith rhagweithiol.</a:t>
                      </a: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Maent yn gosod gwaith i’w hunain yn rheolaidd; ail-ddarllen a thacluso nodiadau, gofyn cwestiynau, darllen llyfrau gosod a chyflwyno traethodau am yr ail waith.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yn gwneud eu gwaith adweithiol yn eithaf cyflym, a’i gwblhau i safon uchel er mwyn gwneud gwaith mwy rhagweithiol.</a:t>
                      </a: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Maent yn mwynhau’r gwaith rhagweithiol, archwilio pynciau’n fanwl a herio eu hunain.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807878"/>
                  </a:ext>
                </a:extLst>
              </a:tr>
              <a:tr h="1157109">
                <a:tc>
                  <a:txBody>
                    <a:bodyPr/>
                    <a:lstStyle/>
                    <a:p>
                      <a:pPr algn="ctr">
                        <a:lnSpc>
                          <a:spcPct val="107000"/>
                        </a:lnSpc>
                        <a:spcAft>
                          <a:spcPts val="0"/>
                        </a:spcAft>
                      </a:pPr>
                      <a:r>
                        <a:rPr lang="cy-GB" sz="1100" b="1" noProof="0" dirty="0">
                          <a:effectLst/>
                          <a:latin typeface="Calibri" panose="020F0502020204030204" pitchFamily="34" charset="0"/>
                          <a:ea typeface="Calibri" panose="020F0502020204030204" pitchFamily="34" charset="0"/>
                          <a:cs typeface="Times New Roman" panose="02020603050405020304" pitchFamily="18" charset="0"/>
                        </a:rPr>
                        <a:t>Deilliannau:</a:t>
                      </a:r>
                      <a:endParaRPr lang="cy-GB"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bron bob amser yn cael y graddau isaf yn y grŵp blwyddyn.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y-GB" sz="1100" b="1" noProof="0" dirty="0">
                          <a:effectLst/>
                          <a:latin typeface="Calibri" panose="020F0502020204030204" pitchFamily="34" charset="0"/>
                          <a:ea typeface="Calibri" panose="020F0502020204030204" pitchFamily="34" charset="0"/>
                          <a:cs typeface="Times New Roman" panose="02020603050405020304" pitchFamily="18" charset="0"/>
                        </a:rPr>
                        <a:t>Deilliannau:</a:t>
                      </a:r>
                      <a:endParaRPr lang="cy-GB"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dysgwyr hyn tua gwaelod rhan fwyaf y grwpiau, ond mae’r potensial ganddynt i drringo i fyny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y-GB" sz="1100" b="1" noProof="0" dirty="0">
                          <a:effectLst/>
                          <a:latin typeface="Calibri" panose="020F0502020204030204" pitchFamily="34" charset="0"/>
                          <a:ea typeface="Calibri" panose="020F0502020204030204" pitchFamily="34" charset="0"/>
                          <a:cs typeface="Times New Roman" panose="02020603050405020304" pitchFamily="18" charset="0"/>
                        </a:rPr>
                        <a:t>Deilliannau:</a:t>
                      </a:r>
                      <a:endParaRPr lang="cy-GB"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yn tueddu i fod yn y canol neu tuag at y brig yn rhan fwyaf eu dosbarthiadau.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y-GB" sz="1100" b="1" noProof="0" dirty="0">
                          <a:effectLst/>
                          <a:latin typeface="Calibri" panose="020F0502020204030204" pitchFamily="34" charset="0"/>
                          <a:ea typeface="Calibri" panose="020F0502020204030204" pitchFamily="34" charset="0"/>
                          <a:cs typeface="Times New Roman" panose="02020603050405020304" pitchFamily="18" charset="0"/>
                        </a:rPr>
                        <a:t>Deilliannau:</a:t>
                      </a:r>
                      <a:endParaRPr lang="cy-GB" sz="110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y-GB" sz="1100" noProof="0" dirty="0">
                          <a:effectLst/>
                          <a:latin typeface="Calibri" panose="020F0502020204030204" pitchFamily="34" charset="0"/>
                          <a:ea typeface="Calibri" panose="020F0502020204030204" pitchFamily="34" charset="0"/>
                          <a:cs typeface="Times New Roman" panose="02020603050405020304" pitchFamily="18" charset="0"/>
                        </a:rPr>
                        <a:t>Mae’r myfyrwyr hyn bron bob amser ar frig eu dosbarthiadau, ac maent yn aml yn cael lleoedd yn y prifysgolion gorau.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05769"/>
                  </a:ext>
                </a:extLst>
              </a:tr>
            </a:tbl>
          </a:graphicData>
        </a:graphic>
      </p:graphicFrame>
      <p:pic>
        <p:nvPicPr>
          <p:cNvPr id="9" name="Picture 8">
            <a:extLst>
              <a:ext uri="{FF2B5EF4-FFF2-40B4-BE49-F238E27FC236}">
                <a16:creationId xmlns:a16="http://schemas.microsoft.com/office/drawing/2014/main" id="{BFF12E82-3316-4254-8C2B-B721BEB26615}"/>
              </a:ext>
            </a:extLst>
          </p:cNvPr>
          <p:cNvPicPr>
            <a:picLocks noChangeAspect="1"/>
          </p:cNvPicPr>
          <p:nvPr/>
        </p:nvPicPr>
        <p:blipFill>
          <a:blip r:embed="rId5"/>
          <a:stretch>
            <a:fillRect/>
          </a:stretch>
        </p:blipFill>
        <p:spPr>
          <a:xfrm>
            <a:off x="34504" y="7764424"/>
            <a:ext cx="6672945" cy="2839622"/>
          </a:xfrm>
          <a:prstGeom prst="rect">
            <a:avLst/>
          </a:prstGeom>
        </p:spPr>
      </p:pic>
      <p:sp>
        <p:nvSpPr>
          <p:cNvPr id="10" name="TextBox 9">
            <a:extLst>
              <a:ext uri="{FF2B5EF4-FFF2-40B4-BE49-F238E27FC236}">
                <a16:creationId xmlns:a16="http://schemas.microsoft.com/office/drawing/2014/main" id="{86E254B1-198A-1C47-9C31-4E860DA02863}"/>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2" name="TextBox 1">
            <a:extLst>
              <a:ext uri="{FF2B5EF4-FFF2-40B4-BE49-F238E27FC236}">
                <a16:creationId xmlns:a16="http://schemas.microsoft.com/office/drawing/2014/main" id="{3B34B8A9-7E27-ED4F-9322-BCA9B3084426}"/>
              </a:ext>
            </a:extLst>
          </p:cNvPr>
          <p:cNvSpPr txBox="1"/>
          <p:nvPr/>
        </p:nvSpPr>
        <p:spPr>
          <a:xfrm>
            <a:off x="1074420" y="968829"/>
            <a:ext cx="1775460" cy="307777"/>
          </a:xfrm>
          <a:prstGeom prst="rect">
            <a:avLst/>
          </a:prstGeom>
          <a:solidFill>
            <a:schemeClr val="bg1"/>
          </a:solidFill>
        </p:spPr>
        <p:txBody>
          <a:bodyPr wrap="square" rtlCol="0">
            <a:spAutoFit/>
          </a:bodyPr>
          <a:lstStyle/>
          <a:p>
            <a:r>
              <a:rPr lang="cy-GB" sz="1400" dirty="0"/>
              <a:t>Astudio Safon Uwch</a:t>
            </a:r>
          </a:p>
        </p:txBody>
      </p:sp>
      <p:sp>
        <p:nvSpPr>
          <p:cNvPr id="11" name="TextBox 10">
            <a:extLst>
              <a:ext uri="{FF2B5EF4-FFF2-40B4-BE49-F238E27FC236}">
                <a16:creationId xmlns:a16="http://schemas.microsoft.com/office/drawing/2014/main" id="{1FA91710-033B-EF43-9E49-BB3A28400B93}"/>
              </a:ext>
            </a:extLst>
          </p:cNvPr>
          <p:cNvSpPr txBox="1"/>
          <p:nvPr/>
        </p:nvSpPr>
        <p:spPr>
          <a:xfrm>
            <a:off x="411480" y="3371576"/>
            <a:ext cx="2682240" cy="21544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cy-GB" sz="800" dirty="0"/>
              <a:t> Gwersi    </a:t>
            </a:r>
            <a:r>
              <a:rPr lang="cy-GB" sz="800" dirty="0">
                <a:solidFill>
                  <a:srgbClr val="C00000"/>
                </a:solidFill>
              </a:rPr>
              <a:t>o  </a:t>
            </a:r>
            <a:r>
              <a:rPr lang="cy-GB" sz="800" dirty="0"/>
              <a:t>Athro’n gosod y dasg   </a:t>
            </a:r>
            <a:r>
              <a:rPr lang="cy-GB" sz="800" dirty="0">
                <a:solidFill>
                  <a:schemeClr val="tx2"/>
                </a:solidFill>
              </a:rPr>
              <a:t>o</a:t>
            </a:r>
            <a:r>
              <a:rPr lang="cy-GB" sz="800" dirty="0"/>
              <a:t>  Dysgu Annibynnol</a:t>
            </a:r>
          </a:p>
        </p:txBody>
      </p:sp>
      <p:sp>
        <p:nvSpPr>
          <p:cNvPr id="13" name="TextBox 12">
            <a:extLst>
              <a:ext uri="{FF2B5EF4-FFF2-40B4-BE49-F238E27FC236}">
                <a16:creationId xmlns:a16="http://schemas.microsoft.com/office/drawing/2014/main" id="{22B14AA1-F2E9-684F-ACA6-89C5F1440771}"/>
              </a:ext>
            </a:extLst>
          </p:cNvPr>
          <p:cNvSpPr txBox="1"/>
          <p:nvPr/>
        </p:nvSpPr>
        <p:spPr>
          <a:xfrm>
            <a:off x="605790" y="7789619"/>
            <a:ext cx="1356360" cy="307777"/>
          </a:xfrm>
          <a:prstGeom prst="rect">
            <a:avLst/>
          </a:prstGeom>
          <a:solidFill>
            <a:srgbClr val="C00000"/>
          </a:solidFill>
        </p:spPr>
        <p:txBody>
          <a:bodyPr wrap="square" rtlCol="0">
            <a:spAutoFit/>
          </a:bodyPr>
          <a:lstStyle/>
          <a:p>
            <a:r>
              <a:rPr lang="cy-GB" sz="1400" b="1" dirty="0">
                <a:solidFill>
                  <a:schemeClr val="bg1"/>
                </a:solidFill>
              </a:rPr>
              <a:t>Her</a:t>
            </a:r>
          </a:p>
        </p:txBody>
      </p:sp>
      <p:sp>
        <p:nvSpPr>
          <p:cNvPr id="14" name="TextBox 13">
            <a:extLst>
              <a:ext uri="{FF2B5EF4-FFF2-40B4-BE49-F238E27FC236}">
                <a16:creationId xmlns:a16="http://schemas.microsoft.com/office/drawing/2014/main" id="{B6BC7415-436C-8840-B5AC-51743CC8483E}"/>
              </a:ext>
            </a:extLst>
          </p:cNvPr>
          <p:cNvSpPr txBox="1"/>
          <p:nvPr/>
        </p:nvSpPr>
        <p:spPr>
          <a:xfrm>
            <a:off x="4972322" y="7789619"/>
            <a:ext cx="1356360" cy="307777"/>
          </a:xfrm>
          <a:prstGeom prst="rect">
            <a:avLst/>
          </a:prstGeom>
          <a:solidFill>
            <a:srgbClr val="C00000"/>
          </a:solidFill>
        </p:spPr>
        <p:txBody>
          <a:bodyPr wrap="square" rtlCol="0">
            <a:spAutoFit/>
          </a:bodyPr>
          <a:lstStyle/>
          <a:p>
            <a:r>
              <a:rPr lang="cy-GB" sz="1400" b="1" dirty="0">
                <a:solidFill>
                  <a:schemeClr val="bg1"/>
                </a:solidFill>
              </a:rPr>
              <a:t>Her Mwyaf</a:t>
            </a:r>
          </a:p>
        </p:txBody>
      </p:sp>
      <p:sp>
        <p:nvSpPr>
          <p:cNvPr id="15" name="TextBox 14">
            <a:extLst>
              <a:ext uri="{FF2B5EF4-FFF2-40B4-BE49-F238E27FC236}">
                <a16:creationId xmlns:a16="http://schemas.microsoft.com/office/drawing/2014/main" id="{0C78BBE0-B978-5148-A2AB-22445B18F56F}"/>
              </a:ext>
            </a:extLst>
          </p:cNvPr>
          <p:cNvSpPr txBox="1"/>
          <p:nvPr/>
        </p:nvSpPr>
        <p:spPr>
          <a:xfrm>
            <a:off x="2743477" y="7789619"/>
            <a:ext cx="1356360" cy="307777"/>
          </a:xfrm>
          <a:prstGeom prst="rect">
            <a:avLst/>
          </a:prstGeom>
          <a:solidFill>
            <a:srgbClr val="C00000"/>
          </a:solidFill>
        </p:spPr>
        <p:txBody>
          <a:bodyPr wrap="square" rtlCol="0">
            <a:spAutoFit/>
          </a:bodyPr>
          <a:lstStyle/>
          <a:p>
            <a:r>
              <a:rPr lang="cy-GB" sz="1400" b="1" dirty="0">
                <a:solidFill>
                  <a:schemeClr val="bg1"/>
                </a:solidFill>
              </a:rPr>
              <a:t>Mwy o Her</a:t>
            </a:r>
          </a:p>
        </p:txBody>
      </p:sp>
      <p:sp>
        <p:nvSpPr>
          <p:cNvPr id="16" name="TextBox 15">
            <a:extLst>
              <a:ext uri="{FF2B5EF4-FFF2-40B4-BE49-F238E27FC236}">
                <a16:creationId xmlns:a16="http://schemas.microsoft.com/office/drawing/2014/main" id="{BF3B4242-702E-7B43-B0A3-8855ECD63E49}"/>
              </a:ext>
            </a:extLst>
          </p:cNvPr>
          <p:cNvSpPr txBox="1"/>
          <p:nvPr/>
        </p:nvSpPr>
        <p:spPr>
          <a:xfrm>
            <a:off x="194720" y="8138110"/>
            <a:ext cx="2102508" cy="2446824"/>
          </a:xfrm>
          <a:prstGeom prst="rect">
            <a:avLst/>
          </a:prstGeom>
          <a:solidFill>
            <a:schemeClr val="bg1"/>
          </a:solidFill>
        </p:spPr>
        <p:txBody>
          <a:bodyPr wrap="square" rtlCol="0">
            <a:spAutoFit/>
          </a:bodyPr>
          <a:lstStyle/>
          <a:p>
            <a:r>
              <a:rPr lang="cy-GB" sz="900" dirty="0"/>
              <a:t>Tacluso ac ail-drefnu eich nodiadau</a:t>
            </a:r>
          </a:p>
          <a:p>
            <a:r>
              <a:rPr lang="cy-GB" sz="900" dirty="0"/>
              <a:t>Benthyg nodiadau rhywun arall chopïo i fyny</a:t>
            </a:r>
          </a:p>
          <a:p>
            <a:r>
              <a:rPr lang="cy-GB" sz="900" dirty="0"/>
              <a:t>Adolygu eich adborth ac edrych am batrymau</a:t>
            </a:r>
          </a:p>
          <a:p>
            <a:r>
              <a:rPr lang="cy-GB" sz="900" dirty="0"/>
              <a:t>Cyflwyno darn o waith cartref yn gynnar a gofyn am gyngor ar sut i’w wella cyn y dyddiad terfyn</a:t>
            </a:r>
          </a:p>
          <a:p>
            <a:r>
              <a:rPr lang="cy-GB" sz="900" dirty="0"/>
              <a:t>Cwblhau un awr o ail-ddarllen ac aildrefnu nodiadau unrhyw bwnc</a:t>
            </a:r>
          </a:p>
          <a:p>
            <a:r>
              <a:rPr lang="cy-GB" sz="900" dirty="0"/>
              <a:t>Mynychu dosbarth cefnogi neu sesiwn adolygu</a:t>
            </a:r>
          </a:p>
          <a:p>
            <a:r>
              <a:rPr lang="cy-GB" sz="900" dirty="0"/>
              <a:t>Crynhoi pwnc i un dudalen o nodiadau a diagramau</a:t>
            </a:r>
          </a:p>
          <a:p>
            <a:endParaRPr lang="cy-GB" sz="900" dirty="0"/>
          </a:p>
          <a:p>
            <a:endParaRPr lang="cy-GB" sz="900" dirty="0"/>
          </a:p>
          <a:p>
            <a:endParaRPr lang="cy-GB" sz="900" dirty="0"/>
          </a:p>
        </p:txBody>
      </p:sp>
      <p:sp>
        <p:nvSpPr>
          <p:cNvPr id="17" name="TextBox 16">
            <a:extLst>
              <a:ext uri="{FF2B5EF4-FFF2-40B4-BE49-F238E27FC236}">
                <a16:creationId xmlns:a16="http://schemas.microsoft.com/office/drawing/2014/main" id="{02AEC653-C9D8-204F-9890-28B5686F7BCE}"/>
              </a:ext>
            </a:extLst>
          </p:cNvPr>
          <p:cNvSpPr txBox="1"/>
          <p:nvPr/>
        </p:nvSpPr>
        <p:spPr>
          <a:xfrm>
            <a:off x="4651600" y="8146888"/>
            <a:ext cx="1929917" cy="1892826"/>
          </a:xfrm>
          <a:prstGeom prst="rect">
            <a:avLst/>
          </a:prstGeom>
          <a:solidFill>
            <a:schemeClr val="bg1"/>
          </a:solidFill>
        </p:spPr>
        <p:txBody>
          <a:bodyPr wrap="square" rtlCol="0">
            <a:spAutoFit/>
          </a:bodyPr>
          <a:lstStyle/>
          <a:p>
            <a:r>
              <a:rPr lang="cy-GB" sz="900" dirty="0"/>
              <a:t>Dechrau prosiect personol neu MOOC i archwilio pwnc a astudiwyd i lefel uwch</a:t>
            </a:r>
          </a:p>
          <a:p>
            <a:r>
              <a:rPr lang="cy-GB" sz="900" dirty="0"/>
              <a:t>Cysylltu â chyflogwyr neu gyflogeion i ofyn cwestiynau’n ymwneud â gyrfa iddynt</a:t>
            </a:r>
          </a:p>
          <a:p>
            <a:r>
              <a:rPr lang="cy-GB" sz="900" dirty="0"/>
              <a:t>Chwilio am restr ddarllen ar gyfer pwnc uch na’ch un chi</a:t>
            </a:r>
          </a:p>
          <a:p>
            <a:r>
              <a:rPr lang="cy-GB" sz="900" dirty="0"/>
              <a:t>Trefnu ymweliad astudio i gyflogwr neu ddiwrnod agored mewn prifysgol</a:t>
            </a:r>
          </a:p>
          <a:p>
            <a:endParaRPr lang="cy-GB" sz="900" dirty="0"/>
          </a:p>
          <a:p>
            <a:endParaRPr lang="cy-GB" sz="900" dirty="0"/>
          </a:p>
          <a:p>
            <a:endParaRPr lang="cy-GB" sz="900" dirty="0"/>
          </a:p>
        </p:txBody>
      </p:sp>
      <p:sp>
        <p:nvSpPr>
          <p:cNvPr id="18" name="TextBox 17">
            <a:extLst>
              <a:ext uri="{FF2B5EF4-FFF2-40B4-BE49-F238E27FC236}">
                <a16:creationId xmlns:a16="http://schemas.microsoft.com/office/drawing/2014/main" id="{B5BDDF36-D1B9-2445-B144-DBC8521525FC}"/>
              </a:ext>
            </a:extLst>
          </p:cNvPr>
          <p:cNvSpPr txBox="1"/>
          <p:nvPr/>
        </p:nvSpPr>
        <p:spPr>
          <a:xfrm>
            <a:off x="2423160" y="8146888"/>
            <a:ext cx="2102508" cy="2308324"/>
          </a:xfrm>
          <a:prstGeom prst="rect">
            <a:avLst/>
          </a:prstGeom>
          <a:solidFill>
            <a:schemeClr val="bg1"/>
          </a:solidFill>
        </p:spPr>
        <p:txBody>
          <a:bodyPr wrap="square" rtlCol="0">
            <a:spAutoFit/>
          </a:bodyPr>
          <a:lstStyle/>
          <a:p>
            <a:r>
              <a:rPr lang="cy-GB" sz="900" dirty="0"/>
              <a:t>Gofyn am argymhellaid o lyfr / canllaw astudio gan eich athro.</a:t>
            </a:r>
          </a:p>
          <a:p>
            <a:r>
              <a:rPr lang="cy-GB" sz="900" dirty="0"/>
              <a:t>Cyflwyno darn o waith sydd wedi’i ail wneud</a:t>
            </a:r>
          </a:p>
          <a:p>
            <a:r>
              <a:rPr lang="cy-GB" sz="900" dirty="0"/>
              <a:t>Anfon e-bost yn gofyn am gymorth, cyngor neu gyfle</a:t>
            </a:r>
          </a:p>
          <a:p>
            <a:r>
              <a:rPr lang="cy-GB" sz="900" dirty="0"/>
              <a:t>Gofyn pum cwestiwn perthnasol, cymhleth i athro a nodi’r atebion</a:t>
            </a:r>
          </a:p>
          <a:p>
            <a:r>
              <a:rPr lang="cy-GB" sz="900" dirty="0"/>
              <a:t>Gwrando ar bodlediad yn ymwneud â phwnc rydych wedi’i astudio</a:t>
            </a:r>
          </a:p>
          <a:p>
            <a:r>
              <a:rPr lang="cy-GB" sz="900" dirty="0"/>
              <a:t>Gwylio crynodeb fideo o bwnc, gwneud nodiadau newydd </a:t>
            </a:r>
          </a:p>
          <a:p>
            <a:r>
              <a:rPr lang="cy-GB" sz="900" dirty="0"/>
              <a:t>Gofyn am dri chwestiwn arholiad sy’n ymwneud â phwnc a’u cwblhau dan amodau amser</a:t>
            </a:r>
          </a:p>
          <a:p>
            <a:endParaRPr lang="cy-GB" sz="900" dirty="0"/>
          </a:p>
        </p:txBody>
      </p:sp>
    </p:spTree>
    <p:extLst>
      <p:ext uri="{BB962C8B-B14F-4D97-AF65-F5344CB8AC3E}">
        <p14:creationId xmlns:p14="http://schemas.microsoft.com/office/powerpoint/2010/main" val="83663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A0B2C-31E6-4465-8FFD-C229C7C4AB59}"/>
              </a:ext>
            </a:extLst>
          </p:cNvPr>
          <p:cNvPicPr>
            <a:picLocks noChangeAspect="1"/>
          </p:cNvPicPr>
          <p:nvPr/>
        </p:nvPicPr>
        <p:blipFill>
          <a:blip r:embed="rId2"/>
          <a:stretch>
            <a:fillRect/>
          </a:stretch>
        </p:blipFill>
        <p:spPr>
          <a:xfrm>
            <a:off x="304801" y="1045029"/>
            <a:ext cx="6357256" cy="9384846"/>
          </a:xfrm>
          <a:prstGeom prst="rect">
            <a:avLst/>
          </a:prstGeom>
        </p:spPr>
      </p:pic>
      <p:graphicFrame>
        <p:nvGraphicFramePr>
          <p:cNvPr id="5" name="Table 4">
            <a:extLst>
              <a:ext uri="{FF2B5EF4-FFF2-40B4-BE49-F238E27FC236}">
                <a16:creationId xmlns:a16="http://schemas.microsoft.com/office/drawing/2014/main" id="{AD920638-D94A-4514-93CB-ABAFA730C147}"/>
              </a:ext>
            </a:extLst>
          </p:cNvPr>
          <p:cNvGraphicFramePr>
            <a:graphicFrameLocks noGrp="1"/>
          </p:cNvGraphicFramePr>
          <p:nvPr>
            <p:extLst>
              <p:ext uri="{D42A27DB-BD31-4B8C-83A1-F6EECF244321}">
                <p14:modId xmlns:p14="http://schemas.microsoft.com/office/powerpoint/2010/main" val="3468245362"/>
              </p:ext>
            </p:extLst>
          </p:nvPr>
        </p:nvGraphicFramePr>
        <p:xfrm>
          <a:off x="701040" y="2819400"/>
          <a:ext cx="5449389" cy="7348690"/>
        </p:xfrm>
        <a:graphic>
          <a:graphicData uri="http://schemas.openxmlformats.org/drawingml/2006/table">
            <a:tbl>
              <a:tblPr/>
              <a:tblGrid>
                <a:gridCol w="5449389">
                  <a:extLst>
                    <a:ext uri="{9D8B030D-6E8A-4147-A177-3AD203B41FA5}">
                      <a16:colId xmlns:a16="http://schemas.microsoft.com/office/drawing/2014/main" val="1064709538"/>
                    </a:ext>
                  </a:extLst>
                </a:gridCol>
              </a:tblGrid>
              <a:tr h="6041571">
                <a:tc>
                  <a:txBody>
                    <a:bodyPr/>
                    <a:lstStyle/>
                    <a:p>
                      <a:pPr fontAlgn="base"/>
                      <a:r>
                        <a:rPr lang="cy-GB" sz="1800" b="1" i="0" kern="1200" noProof="0" dirty="0">
                          <a:solidFill>
                            <a:schemeClr val="tx1"/>
                          </a:solidFill>
                          <a:effectLst/>
                          <a:latin typeface="+mn-lt"/>
                          <a:ea typeface="+mn-ea"/>
                          <a:cs typeface="+mn-cs"/>
                        </a:rPr>
                        <a:t>2023-24</a:t>
                      </a:r>
                    </a:p>
                    <a:p>
                      <a:pPr fontAlgn="base"/>
                      <a:r>
                        <a:rPr lang="cy-GB" sz="1400" b="1" i="0" kern="1200" noProof="0" dirty="0">
                          <a:solidFill>
                            <a:schemeClr val="tx1"/>
                          </a:solidFill>
                          <a:effectLst/>
                          <a:latin typeface="+mn-lt"/>
                          <a:ea typeface="+mn-ea"/>
                          <a:cs typeface="+mn-cs"/>
                        </a:rPr>
                        <a:t>Tymor yr Hydref:</a:t>
                      </a:r>
                    </a:p>
                    <a:p>
                      <a:pPr fontAlgn="base"/>
                      <a:r>
                        <a:rPr lang="cy-GB" sz="1400" b="0" i="0" kern="1200" noProof="0" dirty="0">
                          <a:solidFill>
                            <a:schemeClr val="tx1"/>
                          </a:solidFill>
                          <a:effectLst/>
                          <a:latin typeface="+mn-lt"/>
                          <a:ea typeface="+mn-ea"/>
                          <a:cs typeface="+mn-cs"/>
                        </a:rPr>
                        <a:t>Dydd Llun 4 Medi 2023 i Ddydd Gwener 27 Hydref 2023</a:t>
                      </a:r>
                    </a:p>
                    <a:p>
                      <a:pPr fontAlgn="base"/>
                      <a:r>
                        <a:rPr lang="cy-GB" sz="1400" b="1" i="0" kern="1200" noProof="0" dirty="0">
                          <a:solidFill>
                            <a:schemeClr val="tx1"/>
                          </a:solidFill>
                          <a:effectLst/>
                          <a:latin typeface="+mn-lt"/>
                          <a:ea typeface="+mn-ea"/>
                          <a:cs typeface="+mn-cs"/>
                        </a:rPr>
                        <a:t>Hanner Tymor – Dydd Llun 30 Hydref 2023 i Ddydd Gwener 3 Tacvhwedd 2023</a:t>
                      </a:r>
                      <a:endParaRPr lang="cy-GB" sz="1400" b="0" i="0" kern="1200" noProof="0" dirty="0">
                        <a:solidFill>
                          <a:schemeClr val="tx1"/>
                        </a:solidFill>
                        <a:effectLst/>
                        <a:latin typeface="+mn-lt"/>
                        <a:ea typeface="+mn-ea"/>
                        <a:cs typeface="+mn-cs"/>
                      </a:endParaRPr>
                    </a:p>
                    <a:p>
                      <a:pPr fontAlgn="base"/>
                      <a:r>
                        <a:rPr lang="cy-GB" sz="1400" b="0" i="0" kern="1200" noProof="0" dirty="0">
                          <a:solidFill>
                            <a:schemeClr val="tx1"/>
                          </a:solidFill>
                          <a:effectLst/>
                          <a:latin typeface="+mn-lt"/>
                          <a:ea typeface="+mn-ea"/>
                          <a:cs typeface="+mn-cs"/>
                        </a:rPr>
                        <a:t>Dydd Llun 6 Tachwedd 2023 i Ddydd Gwener 22 Rhagfyr 2023</a:t>
                      </a:r>
                    </a:p>
                    <a:p>
                      <a:pPr fontAlgn="base"/>
                      <a:endParaRPr lang="cy-GB" sz="1400" b="0" i="0" kern="1200" noProof="0" dirty="0">
                        <a:solidFill>
                          <a:schemeClr val="tx1"/>
                        </a:solidFill>
                        <a:effectLst/>
                        <a:latin typeface="+mn-lt"/>
                        <a:ea typeface="+mn-ea"/>
                        <a:cs typeface="+mn-cs"/>
                      </a:endParaRPr>
                    </a:p>
                    <a:p>
                      <a:pPr fontAlgn="base"/>
                      <a:r>
                        <a:rPr lang="cy-GB" sz="1400" b="1" i="0" kern="1200" noProof="0" dirty="0">
                          <a:solidFill>
                            <a:schemeClr val="tx1"/>
                          </a:solidFill>
                          <a:effectLst/>
                          <a:latin typeface="+mn-lt"/>
                          <a:ea typeface="+mn-ea"/>
                          <a:cs typeface="+mn-cs"/>
                        </a:rPr>
                        <a:t>Tymor y Gwanwyn:</a:t>
                      </a:r>
                    </a:p>
                    <a:p>
                      <a:pPr fontAlgn="base"/>
                      <a:r>
                        <a:rPr lang="cy-GB" sz="1400" b="0" i="0" kern="1200" noProof="0" dirty="0">
                          <a:solidFill>
                            <a:schemeClr val="tx1"/>
                          </a:solidFill>
                          <a:effectLst/>
                          <a:latin typeface="+mn-lt"/>
                          <a:ea typeface="+mn-ea"/>
                          <a:cs typeface="+mn-cs"/>
                        </a:rPr>
                        <a:t>Dydd Mawrth 9 Ionawr 2024 i Ddydd Gwener 9 Chwefror 2024</a:t>
                      </a:r>
                    </a:p>
                    <a:p>
                      <a:pPr fontAlgn="base"/>
                      <a:r>
                        <a:rPr lang="cy-GB" sz="1400" b="1" i="0" kern="1200" noProof="0" dirty="0">
                          <a:solidFill>
                            <a:schemeClr val="tx1"/>
                          </a:solidFill>
                          <a:effectLst/>
                          <a:latin typeface="+mn-lt"/>
                          <a:ea typeface="+mn-ea"/>
                          <a:cs typeface="+mn-cs"/>
                        </a:rPr>
                        <a:t>Hanner Tymor – Dydd Llun 12 Chwefror 2024 i Ddydd Gwener 16 Chwefror 2024</a:t>
                      </a:r>
                      <a:endParaRPr lang="cy-GB" sz="1400" b="0" i="0" kern="1200" noProof="0" dirty="0">
                        <a:solidFill>
                          <a:schemeClr val="tx1"/>
                        </a:solidFill>
                        <a:effectLst/>
                        <a:latin typeface="+mn-lt"/>
                        <a:ea typeface="+mn-ea"/>
                        <a:cs typeface="+mn-cs"/>
                      </a:endParaRPr>
                    </a:p>
                    <a:p>
                      <a:pPr fontAlgn="base"/>
                      <a:r>
                        <a:rPr lang="cy-GB" sz="1400" b="0" i="0" kern="1200" noProof="0" dirty="0">
                          <a:solidFill>
                            <a:schemeClr val="tx1"/>
                          </a:solidFill>
                          <a:effectLst/>
                          <a:latin typeface="+mn-lt"/>
                          <a:ea typeface="+mn-ea"/>
                          <a:cs typeface="+mn-cs"/>
                        </a:rPr>
                        <a:t>Dydd Llun 19 Chwefror 2024 i Ddydd Gwener 22 Mawrth 2024</a:t>
                      </a:r>
                    </a:p>
                    <a:p>
                      <a:pPr fontAlgn="base"/>
                      <a:endParaRPr lang="cy-GB" sz="1400" b="0" i="0" kern="1200" noProof="0" dirty="0">
                        <a:solidFill>
                          <a:schemeClr val="tx1"/>
                        </a:solidFill>
                        <a:effectLst/>
                        <a:latin typeface="+mn-lt"/>
                        <a:ea typeface="+mn-ea"/>
                        <a:cs typeface="+mn-cs"/>
                      </a:endParaRPr>
                    </a:p>
                    <a:p>
                      <a:pPr fontAlgn="base"/>
                      <a:r>
                        <a:rPr lang="cy-GB" sz="1400" b="1" i="0" kern="1200" noProof="0" dirty="0">
                          <a:solidFill>
                            <a:schemeClr val="tx1"/>
                          </a:solidFill>
                          <a:effectLst/>
                          <a:latin typeface="+mn-lt"/>
                          <a:ea typeface="+mn-ea"/>
                          <a:cs typeface="+mn-cs"/>
                        </a:rPr>
                        <a:t>Tymor yr Haf:</a:t>
                      </a:r>
                    </a:p>
                    <a:p>
                      <a:pPr fontAlgn="base"/>
                      <a:r>
                        <a:rPr lang="cy-GB" sz="1400" b="0" i="0" kern="1200" noProof="0" dirty="0">
                          <a:solidFill>
                            <a:schemeClr val="tx1"/>
                          </a:solidFill>
                          <a:effectLst/>
                          <a:latin typeface="+mn-lt"/>
                          <a:ea typeface="+mn-ea"/>
                          <a:cs typeface="+mn-cs"/>
                        </a:rPr>
                        <a:t>Dydd Llun 8 Ebrill 2024 i Ddydd Gwener 24 Mai 2024</a:t>
                      </a:r>
                    </a:p>
                    <a:p>
                      <a:pPr fontAlgn="base"/>
                      <a:r>
                        <a:rPr lang="cy-GB" sz="1400" b="1" i="0" kern="1200" noProof="0" dirty="0">
                          <a:solidFill>
                            <a:schemeClr val="tx1"/>
                          </a:solidFill>
                          <a:effectLst/>
                          <a:latin typeface="+mn-lt"/>
                          <a:ea typeface="+mn-ea"/>
                          <a:cs typeface="+mn-cs"/>
                        </a:rPr>
                        <a:t>Hanner Tymor – Dydd Llun 27 Mai 2024 i Ddydd Gwener 31 Mai 2024</a:t>
                      </a:r>
                      <a:endParaRPr lang="cy-GB" sz="1400" b="0" i="0" kern="1200" noProof="0" dirty="0">
                        <a:solidFill>
                          <a:schemeClr val="tx1"/>
                        </a:solidFill>
                        <a:effectLst/>
                        <a:latin typeface="+mn-lt"/>
                        <a:ea typeface="+mn-ea"/>
                        <a:cs typeface="+mn-cs"/>
                      </a:endParaRPr>
                    </a:p>
                    <a:p>
                      <a:pPr fontAlgn="base"/>
                      <a:r>
                        <a:rPr lang="cy-GB" sz="1400" b="0" i="0" kern="1200" noProof="0" dirty="0">
                          <a:solidFill>
                            <a:schemeClr val="tx1"/>
                          </a:solidFill>
                          <a:effectLst/>
                          <a:latin typeface="+mn-lt"/>
                          <a:ea typeface="+mn-ea"/>
                          <a:cs typeface="+mn-cs"/>
                        </a:rPr>
                        <a:t>Dydd Llun 3 Mehefin 2024 i Ddydd Gwener 19 Gorffennaf 2024</a:t>
                      </a:r>
                    </a:p>
                    <a:p>
                      <a:pPr fontAlgn="base"/>
                      <a:endParaRPr lang="cy-GB" sz="1400" b="0" i="0" kern="1200" noProof="0" dirty="0">
                        <a:solidFill>
                          <a:schemeClr val="tx1"/>
                        </a:solidFill>
                        <a:effectLst/>
                        <a:latin typeface="+mn-lt"/>
                        <a:ea typeface="+mn-ea"/>
                        <a:cs typeface="+mn-cs"/>
                      </a:endParaRPr>
                    </a:p>
                    <a:p>
                      <a:pPr fontAlgn="base"/>
                      <a:r>
                        <a:rPr lang="cy-GB" sz="1400" b="1" i="0" kern="1200" noProof="0" dirty="0">
                          <a:solidFill>
                            <a:schemeClr val="tx1"/>
                          </a:solidFill>
                          <a:effectLst/>
                          <a:latin typeface="+mn-lt"/>
                          <a:ea typeface="+mn-ea"/>
                          <a:cs typeface="+mn-cs"/>
                        </a:rPr>
                        <a:t>Dyddiau heb Ddisgyblion:</a:t>
                      </a:r>
                    </a:p>
                    <a:p>
                      <a:pPr fontAlgn="base"/>
                      <a:r>
                        <a:rPr lang="cy-GB" sz="1400" b="0" i="0" kern="1200" noProof="0" dirty="0">
                          <a:solidFill>
                            <a:schemeClr val="tx1"/>
                          </a:solidFill>
                          <a:effectLst/>
                          <a:latin typeface="+mn-lt"/>
                          <a:ea typeface="+mn-ea"/>
                          <a:cs typeface="+mn-cs"/>
                        </a:rPr>
                        <a:t>Dydd Gwener 1 Medi 2023</a:t>
                      </a:r>
                    </a:p>
                    <a:p>
                      <a:pPr fontAlgn="base"/>
                      <a:r>
                        <a:rPr lang="cy-GB" sz="1400" b="0" i="0" kern="1200" noProof="0" dirty="0">
                          <a:solidFill>
                            <a:schemeClr val="tx1"/>
                          </a:solidFill>
                          <a:effectLst/>
                          <a:latin typeface="+mn-lt"/>
                          <a:ea typeface="+mn-ea"/>
                          <a:cs typeface="+mn-cs"/>
                        </a:rPr>
                        <a:t>Dydd Gwener 22 Rhagfyr 2023</a:t>
                      </a:r>
                    </a:p>
                    <a:p>
                      <a:pPr fontAlgn="base"/>
                      <a:r>
                        <a:rPr lang="cy-GB" sz="1400" b="0" i="0" kern="1200" noProof="0" dirty="0">
                          <a:solidFill>
                            <a:schemeClr val="tx1"/>
                          </a:solidFill>
                          <a:effectLst/>
                          <a:latin typeface="+mn-lt"/>
                          <a:ea typeface="+mn-ea"/>
                          <a:cs typeface="+mn-cs"/>
                        </a:rPr>
                        <a:t>Dydd Llun 8 Ionawr 2024</a:t>
                      </a:r>
                    </a:p>
                    <a:p>
                      <a:pPr fontAlgn="base"/>
                      <a:r>
                        <a:rPr lang="cy-GB" sz="1400" b="0" i="0" kern="1200" noProof="0" dirty="0">
                          <a:solidFill>
                            <a:schemeClr val="tx1"/>
                          </a:solidFill>
                          <a:effectLst/>
                          <a:latin typeface="+mn-lt"/>
                          <a:ea typeface="+mn-ea"/>
                          <a:cs typeface="+mn-cs"/>
                        </a:rPr>
                        <a:t>Bydd tri diwrnod arall heb ddisgyblion, dau yn nhymor yr hydref ac un yn nhymor yr haf. Gwiriwch wefan yr ysgol i gael manylion amdanynt.</a:t>
                      </a:r>
                    </a:p>
                    <a:p>
                      <a:pPr fontAlgn="base"/>
                      <a:r>
                        <a:rPr lang="cy-GB" sz="1400" b="1" i="0" u="sng" kern="1200" noProof="0" dirty="0">
                          <a:solidFill>
                            <a:schemeClr val="tx1"/>
                          </a:solidFill>
                          <a:effectLst/>
                          <a:latin typeface="+mn-lt"/>
                          <a:ea typeface="+mn-ea"/>
                          <a:cs typeface="+mn-cs"/>
                          <a:hlinkClick r:id="rId3"/>
                        </a:rPr>
                        <a:t>Dyddiau HMS y Clwstwr 2023-24 (PDF) [139KB]</a:t>
                      </a:r>
                      <a:endParaRPr lang="cy-GB" sz="1400" b="1" i="0" u="sng" kern="1200" noProof="0" dirty="0">
                        <a:solidFill>
                          <a:schemeClr val="tx1"/>
                        </a:solidFill>
                        <a:effectLst/>
                        <a:latin typeface="+mn-lt"/>
                        <a:ea typeface="+mn-ea"/>
                        <a:cs typeface="+mn-cs"/>
                      </a:endParaRPr>
                    </a:p>
                    <a:p>
                      <a:pPr fontAlgn="base"/>
                      <a:endParaRPr lang="cy-GB" sz="1400" b="0" i="0" kern="1200" noProof="0" dirty="0">
                        <a:solidFill>
                          <a:schemeClr val="tx1"/>
                        </a:solidFill>
                        <a:effectLst/>
                        <a:latin typeface="+mn-lt"/>
                        <a:ea typeface="+mn-ea"/>
                        <a:cs typeface="+mn-cs"/>
                      </a:endParaRPr>
                    </a:p>
                    <a:p>
                      <a:pPr fontAlgn="base"/>
                      <a:r>
                        <a:rPr lang="cy-GB" sz="1400" b="1" i="0" kern="1200" noProof="0" dirty="0">
                          <a:solidFill>
                            <a:schemeClr val="tx1"/>
                          </a:solidFill>
                          <a:effectLst/>
                          <a:latin typeface="+mn-lt"/>
                          <a:ea typeface="+mn-ea"/>
                          <a:cs typeface="+mn-cs"/>
                        </a:rPr>
                        <a:t>Dyddiadau defnyddiol:</a:t>
                      </a:r>
                    </a:p>
                    <a:p>
                      <a:pPr fontAlgn="base"/>
                      <a:r>
                        <a:rPr lang="cy-GB" sz="1400" b="1" i="0" kern="1200" noProof="0" dirty="0">
                          <a:solidFill>
                            <a:schemeClr val="tx1"/>
                          </a:solidFill>
                          <a:effectLst/>
                          <a:latin typeface="+mn-lt"/>
                          <a:ea typeface="+mn-ea"/>
                          <a:cs typeface="+mn-cs"/>
                        </a:rPr>
                        <a:t>Dydd Gwener y Groglith </a:t>
                      </a:r>
                      <a:r>
                        <a:rPr lang="cy-GB" sz="1400" b="0" i="0" kern="1200" noProof="0" dirty="0">
                          <a:solidFill>
                            <a:schemeClr val="tx1"/>
                          </a:solidFill>
                          <a:effectLst/>
                          <a:latin typeface="+mn-lt"/>
                          <a:ea typeface="+mn-ea"/>
                          <a:cs typeface="+mn-cs"/>
                        </a:rPr>
                        <a:t> - Dydd Gwener 29 Mawrth 2024</a:t>
                      </a:r>
                    </a:p>
                    <a:p>
                      <a:pPr fontAlgn="base"/>
                      <a:r>
                        <a:rPr lang="cy-GB" sz="1400" b="1" i="0" kern="1200" noProof="0" dirty="0">
                          <a:solidFill>
                            <a:schemeClr val="tx1"/>
                          </a:solidFill>
                          <a:effectLst/>
                          <a:latin typeface="+mn-lt"/>
                          <a:ea typeface="+mn-ea"/>
                          <a:cs typeface="+mn-cs"/>
                        </a:rPr>
                        <a:t>Llun y Pasg</a:t>
                      </a:r>
                      <a:r>
                        <a:rPr lang="cy-GB" sz="1400" b="0" i="0" kern="1200" noProof="0" dirty="0">
                          <a:solidFill>
                            <a:schemeClr val="tx1"/>
                          </a:solidFill>
                          <a:effectLst/>
                          <a:latin typeface="+mn-lt"/>
                          <a:ea typeface="+mn-ea"/>
                          <a:cs typeface="+mn-cs"/>
                        </a:rPr>
                        <a:t> - Dydd Llun 1 Ebrill 2024</a:t>
                      </a:r>
                    </a:p>
                    <a:p>
                      <a:pPr fontAlgn="base"/>
                      <a:r>
                        <a:rPr lang="cy-GB" sz="1400" b="1" i="0" kern="1200" noProof="0" dirty="0">
                          <a:solidFill>
                            <a:schemeClr val="tx1"/>
                          </a:solidFill>
                          <a:effectLst/>
                          <a:latin typeface="+mn-lt"/>
                          <a:ea typeface="+mn-ea"/>
                          <a:cs typeface="+mn-cs"/>
                        </a:rPr>
                        <a:t>Gŵyl Banc Calan Mai</a:t>
                      </a:r>
                      <a:r>
                        <a:rPr lang="cy-GB" sz="1400" b="0" i="0" kern="1200" noProof="0" dirty="0">
                          <a:solidFill>
                            <a:schemeClr val="tx1"/>
                          </a:solidFill>
                          <a:effectLst/>
                          <a:latin typeface="+mn-lt"/>
                          <a:ea typeface="+mn-ea"/>
                          <a:cs typeface="+mn-cs"/>
                        </a:rPr>
                        <a:t> - Dydd Llun 6 Mai 2024</a:t>
                      </a:r>
                    </a:p>
                    <a:p>
                      <a:pPr fontAlgn="base"/>
                      <a:r>
                        <a:rPr lang="cy-GB" sz="1400" b="1" i="0" kern="1200" noProof="0" dirty="0">
                          <a:solidFill>
                            <a:schemeClr val="tx1"/>
                          </a:solidFill>
                          <a:effectLst/>
                          <a:latin typeface="+mn-lt"/>
                          <a:ea typeface="+mn-ea"/>
                          <a:cs typeface="+mn-cs"/>
                        </a:rPr>
                        <a:t>Gŵyl Banc y Gwanwyn</a:t>
                      </a:r>
                      <a:r>
                        <a:rPr lang="cy-GB" sz="1400" b="0" i="0" kern="1200" noProof="0" dirty="0">
                          <a:solidFill>
                            <a:schemeClr val="tx1"/>
                          </a:solidFill>
                          <a:effectLst/>
                          <a:latin typeface="+mn-lt"/>
                          <a:ea typeface="+mn-ea"/>
                          <a:cs typeface="+mn-cs"/>
                        </a:rPr>
                        <a:t> - Dydd Llun 27 Mai 2024</a:t>
                      </a:r>
                    </a:p>
                    <a:p>
                      <a:pPr fontAlgn="base"/>
                      <a:r>
                        <a:rPr lang="cy-GB" sz="1400" b="1" i="0" kern="1200" noProof="0" dirty="0">
                          <a:solidFill>
                            <a:schemeClr val="tx1"/>
                          </a:solidFill>
                          <a:effectLst/>
                          <a:latin typeface="+mn-lt"/>
                          <a:ea typeface="+mn-ea"/>
                          <a:cs typeface="+mn-cs"/>
                        </a:rPr>
                        <a:t>Gŵyl Frenhinol Cymru</a:t>
                      </a:r>
                      <a:r>
                        <a:rPr lang="cy-GB" sz="1400" b="0" i="0" kern="1200" noProof="0" dirty="0">
                          <a:solidFill>
                            <a:schemeClr val="tx1"/>
                          </a:solidFill>
                          <a:effectLst/>
                          <a:latin typeface="+mn-lt"/>
                          <a:ea typeface="+mn-ea"/>
                          <a:cs typeface="+mn-cs"/>
                        </a:rPr>
                        <a:t> - Dydd Llun 22 Gorffennaf – Dydd Iau 25 Gorffennaf 2024</a:t>
                      </a:r>
                    </a:p>
                    <a:p>
                      <a:pPr fontAlgn="base"/>
                      <a:endParaRPr lang="en-US" sz="1100" dirty="0">
                        <a:effectLst/>
                      </a:endParaRPr>
                    </a:p>
                  </a:txBody>
                  <a:tcPr marL="39605" marR="39605" marT="39605" marB="39605"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8659860"/>
                  </a:ext>
                </a:extLst>
              </a:tr>
            </a:tbl>
          </a:graphicData>
        </a:graphic>
      </p:graphicFrame>
      <p:pic>
        <p:nvPicPr>
          <p:cNvPr id="9" name="Picture 8">
            <a:extLst>
              <a:ext uri="{FF2B5EF4-FFF2-40B4-BE49-F238E27FC236}">
                <a16:creationId xmlns:a16="http://schemas.microsoft.com/office/drawing/2014/main" id="{084F949A-D383-4BF2-901D-FF4424E13A5C}"/>
              </a:ext>
            </a:extLst>
          </p:cNvPr>
          <p:cNvPicPr>
            <a:picLocks noChangeAspect="1"/>
          </p:cNvPicPr>
          <p:nvPr/>
        </p:nvPicPr>
        <p:blipFill>
          <a:blip r:embed="rId4"/>
          <a:stretch>
            <a:fillRect/>
          </a:stretch>
        </p:blipFill>
        <p:spPr>
          <a:xfrm>
            <a:off x="0" y="0"/>
            <a:ext cx="6860843" cy="1045029"/>
          </a:xfrm>
          <a:prstGeom prst="rect">
            <a:avLst/>
          </a:prstGeom>
        </p:spPr>
      </p:pic>
      <p:pic>
        <p:nvPicPr>
          <p:cNvPr id="10" name="Picture 9">
            <a:extLst>
              <a:ext uri="{FF2B5EF4-FFF2-40B4-BE49-F238E27FC236}">
                <a16:creationId xmlns:a16="http://schemas.microsoft.com/office/drawing/2014/main" id="{D6670164-4F13-4903-82EA-8A138C905FC2}"/>
              </a:ext>
            </a:extLst>
          </p:cNvPr>
          <p:cNvPicPr>
            <a:picLocks noChangeAspect="1"/>
          </p:cNvPicPr>
          <p:nvPr/>
        </p:nvPicPr>
        <p:blipFill>
          <a:blip r:embed="rId5"/>
          <a:stretch>
            <a:fillRect/>
          </a:stretch>
        </p:blipFill>
        <p:spPr>
          <a:xfrm>
            <a:off x="308882" y="10604046"/>
            <a:ext cx="6000750" cy="1390650"/>
          </a:xfrm>
          <a:prstGeom prst="rect">
            <a:avLst/>
          </a:prstGeom>
        </p:spPr>
      </p:pic>
      <p:sp>
        <p:nvSpPr>
          <p:cNvPr id="6" name="TextBox 5">
            <a:extLst>
              <a:ext uri="{FF2B5EF4-FFF2-40B4-BE49-F238E27FC236}">
                <a16:creationId xmlns:a16="http://schemas.microsoft.com/office/drawing/2014/main" id="{D9F0C450-1CB0-AF4D-9AEC-BBA1F473CF9E}"/>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84497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8BED-8AE2-4932-AFC5-97BF5B818568}"/>
              </a:ext>
            </a:extLst>
          </p:cNvPr>
          <p:cNvPicPr>
            <a:picLocks noChangeAspect="1"/>
          </p:cNvPicPr>
          <p:nvPr/>
        </p:nvPicPr>
        <p:blipFill>
          <a:blip r:embed="rId2"/>
          <a:stretch>
            <a:fillRect/>
          </a:stretch>
        </p:blipFill>
        <p:spPr>
          <a:xfrm>
            <a:off x="308882" y="10604046"/>
            <a:ext cx="6000750" cy="1390650"/>
          </a:xfrm>
          <a:prstGeom prst="rect">
            <a:avLst/>
          </a:prstGeom>
        </p:spPr>
      </p:pic>
      <p:pic>
        <p:nvPicPr>
          <p:cNvPr id="4" name="Picture 3">
            <a:extLst>
              <a:ext uri="{FF2B5EF4-FFF2-40B4-BE49-F238E27FC236}">
                <a16:creationId xmlns:a16="http://schemas.microsoft.com/office/drawing/2014/main" id="{01926754-232B-49A2-9D08-DC004234570F}"/>
              </a:ext>
            </a:extLst>
          </p:cNvPr>
          <p:cNvPicPr>
            <a:picLocks noChangeAspect="1"/>
          </p:cNvPicPr>
          <p:nvPr/>
        </p:nvPicPr>
        <p:blipFill>
          <a:blip r:embed="rId3"/>
          <a:stretch>
            <a:fillRect/>
          </a:stretch>
        </p:blipFill>
        <p:spPr>
          <a:xfrm>
            <a:off x="0" y="0"/>
            <a:ext cx="6843316" cy="968829"/>
          </a:xfrm>
          <a:prstGeom prst="rect">
            <a:avLst/>
          </a:prstGeom>
        </p:spPr>
      </p:pic>
      <p:pic>
        <p:nvPicPr>
          <p:cNvPr id="5" name="Picture 4">
            <a:extLst>
              <a:ext uri="{FF2B5EF4-FFF2-40B4-BE49-F238E27FC236}">
                <a16:creationId xmlns:a16="http://schemas.microsoft.com/office/drawing/2014/main" id="{967C4BCF-972A-4DE6-A7E8-70D079EC2E1A}"/>
              </a:ext>
            </a:extLst>
          </p:cNvPr>
          <p:cNvPicPr>
            <a:picLocks noChangeAspect="1"/>
          </p:cNvPicPr>
          <p:nvPr/>
        </p:nvPicPr>
        <p:blipFill>
          <a:blip r:embed="rId4"/>
          <a:stretch>
            <a:fillRect/>
          </a:stretch>
        </p:blipFill>
        <p:spPr>
          <a:xfrm>
            <a:off x="0" y="227239"/>
            <a:ext cx="3606494" cy="514349"/>
          </a:xfrm>
          <a:prstGeom prst="rect">
            <a:avLst/>
          </a:prstGeom>
        </p:spPr>
      </p:pic>
      <p:pic>
        <p:nvPicPr>
          <p:cNvPr id="6" name="Picture 5">
            <a:extLst>
              <a:ext uri="{FF2B5EF4-FFF2-40B4-BE49-F238E27FC236}">
                <a16:creationId xmlns:a16="http://schemas.microsoft.com/office/drawing/2014/main" id="{1DD2E168-8231-45A2-99C6-C38E9A4D8A5E}"/>
              </a:ext>
            </a:extLst>
          </p:cNvPr>
          <p:cNvPicPr>
            <a:picLocks noChangeAspect="1"/>
          </p:cNvPicPr>
          <p:nvPr/>
        </p:nvPicPr>
        <p:blipFill>
          <a:blip r:embed="rId5"/>
          <a:stretch>
            <a:fillRect/>
          </a:stretch>
        </p:blipFill>
        <p:spPr>
          <a:xfrm>
            <a:off x="249660" y="1234018"/>
            <a:ext cx="6358679" cy="9081557"/>
          </a:xfrm>
          <a:prstGeom prst="rect">
            <a:avLst/>
          </a:prstGeom>
        </p:spPr>
      </p:pic>
      <p:sp>
        <p:nvSpPr>
          <p:cNvPr id="7" name="Rectangle 6">
            <a:extLst>
              <a:ext uri="{FF2B5EF4-FFF2-40B4-BE49-F238E27FC236}">
                <a16:creationId xmlns:a16="http://schemas.microsoft.com/office/drawing/2014/main" id="{5385D7F0-BCA1-44AB-9A92-40F0A126B565}"/>
              </a:ext>
            </a:extLst>
          </p:cNvPr>
          <p:cNvSpPr/>
          <p:nvPr/>
        </p:nvSpPr>
        <p:spPr>
          <a:xfrm>
            <a:off x="335570" y="3209033"/>
            <a:ext cx="5947373" cy="6617196"/>
          </a:xfrm>
          <a:prstGeom prst="rect">
            <a:avLst/>
          </a:prstGeom>
        </p:spPr>
        <p:txBody>
          <a:bodyPr wrap="square">
            <a:spAutoFit/>
          </a:bodyPr>
          <a:lstStyle/>
          <a:p>
            <a:pPr fontAlgn="base"/>
            <a:r>
              <a:rPr lang="cy-GB" b="1" dirty="0">
                <a:solidFill>
                  <a:srgbClr val="333333"/>
                </a:solidFill>
                <a:latin typeface="Open Sans"/>
              </a:rPr>
              <a:t>2024-25</a:t>
            </a:r>
          </a:p>
          <a:p>
            <a:pPr fontAlgn="base"/>
            <a:r>
              <a:rPr lang="cy-GB" sz="1400" b="1" dirty="0">
                <a:solidFill>
                  <a:srgbClr val="333333"/>
                </a:solidFill>
                <a:latin typeface="Open Sans"/>
              </a:rPr>
              <a:t>Tymor yr Hydref:</a:t>
            </a:r>
          </a:p>
          <a:p>
            <a:pPr fontAlgn="base">
              <a:buFont typeface="Arial" panose="020B0604020202020204" pitchFamily="34" charset="0"/>
              <a:buChar char="•"/>
            </a:pPr>
            <a:r>
              <a:rPr lang="cy-GB" sz="1400" dirty="0">
                <a:solidFill>
                  <a:srgbClr val="333333"/>
                </a:solidFill>
                <a:latin typeface="Open Sans"/>
              </a:rPr>
              <a:t>Dydd Llun 2 Medi 2024 i Ddydd Gwener 25 Hydref 2024</a:t>
            </a:r>
          </a:p>
          <a:p>
            <a:pPr fontAlgn="base">
              <a:buFont typeface="Arial" panose="020B0604020202020204" pitchFamily="34" charset="0"/>
              <a:buChar char="•"/>
            </a:pPr>
            <a:r>
              <a:rPr lang="cy-GB" sz="1400" b="1" dirty="0">
                <a:solidFill>
                  <a:srgbClr val="333333"/>
                </a:solidFill>
                <a:latin typeface="Open Sans"/>
              </a:rPr>
              <a:t>Hanner Tymor – Dydd Llun 28 Hydref 2024 i Ddydd Gwener 1 Tachwedd 2024</a:t>
            </a:r>
            <a:endParaRPr lang="cy-GB" sz="1400" dirty="0">
              <a:solidFill>
                <a:srgbClr val="333333"/>
              </a:solidFill>
              <a:latin typeface="Open Sans"/>
            </a:endParaRPr>
          </a:p>
          <a:p>
            <a:pPr fontAlgn="base">
              <a:buFont typeface="Arial" panose="020B0604020202020204" pitchFamily="34" charset="0"/>
              <a:buChar char="•"/>
            </a:pPr>
            <a:r>
              <a:rPr lang="cy-GB" sz="1400" dirty="0">
                <a:solidFill>
                  <a:srgbClr val="333333"/>
                </a:solidFill>
                <a:latin typeface="Open Sans"/>
              </a:rPr>
              <a:t>Dydd Llun 4 Tachwedd 2024 i Ddydd Gwener 20 Rhagfyr 2024</a:t>
            </a:r>
          </a:p>
          <a:p>
            <a:pPr fontAlgn="base">
              <a:buFont typeface="Arial" panose="020B0604020202020204" pitchFamily="34" charset="0"/>
              <a:buChar char="•"/>
            </a:pPr>
            <a:endParaRPr lang="cy-GB" sz="1400" dirty="0">
              <a:solidFill>
                <a:srgbClr val="333333"/>
              </a:solidFill>
              <a:latin typeface="Open Sans"/>
            </a:endParaRPr>
          </a:p>
          <a:p>
            <a:pPr fontAlgn="base"/>
            <a:r>
              <a:rPr lang="cy-GB" sz="1400" b="1" dirty="0">
                <a:solidFill>
                  <a:srgbClr val="333333"/>
                </a:solidFill>
                <a:latin typeface="Open Sans"/>
              </a:rPr>
              <a:t>Tymor y Gwanwyn:</a:t>
            </a:r>
          </a:p>
          <a:p>
            <a:pPr fontAlgn="base">
              <a:buFont typeface="Arial" panose="020B0604020202020204" pitchFamily="34" charset="0"/>
              <a:buChar char="•"/>
            </a:pPr>
            <a:r>
              <a:rPr lang="cy-GB" sz="1400" dirty="0">
                <a:solidFill>
                  <a:srgbClr val="333333"/>
                </a:solidFill>
                <a:latin typeface="Open Sans"/>
              </a:rPr>
              <a:t>Dydd Llun 6 Ionawr 2025 i Ddydd Gwener 21 Chwefror 2025</a:t>
            </a:r>
          </a:p>
          <a:p>
            <a:pPr fontAlgn="base">
              <a:buFont typeface="Arial" panose="020B0604020202020204" pitchFamily="34" charset="0"/>
              <a:buChar char="•"/>
            </a:pPr>
            <a:r>
              <a:rPr lang="cy-GB" sz="1400" b="1" dirty="0">
                <a:solidFill>
                  <a:srgbClr val="333333"/>
                </a:solidFill>
                <a:latin typeface="Open Sans"/>
              </a:rPr>
              <a:t>Hanner Tymor – Dydd Llun 24 Chwefror 2025 i Ddydd Gwener 28 Chwefror 2025</a:t>
            </a:r>
            <a:endParaRPr lang="cy-GB" sz="1400" dirty="0">
              <a:solidFill>
                <a:srgbClr val="333333"/>
              </a:solidFill>
              <a:latin typeface="Open Sans"/>
            </a:endParaRPr>
          </a:p>
          <a:p>
            <a:pPr fontAlgn="base">
              <a:buFont typeface="Arial" panose="020B0604020202020204" pitchFamily="34" charset="0"/>
              <a:buChar char="•"/>
            </a:pPr>
            <a:r>
              <a:rPr lang="cy-GB" sz="1400" dirty="0">
                <a:solidFill>
                  <a:srgbClr val="333333"/>
                </a:solidFill>
                <a:latin typeface="Open Sans"/>
              </a:rPr>
              <a:t>Dydd Llun 3 Mawrth 2025 i Ddydd Gwener 11 Ebrill 2025</a:t>
            </a:r>
          </a:p>
          <a:p>
            <a:pPr fontAlgn="base">
              <a:buFont typeface="Arial" panose="020B0604020202020204" pitchFamily="34" charset="0"/>
              <a:buChar char="•"/>
            </a:pPr>
            <a:endParaRPr lang="cy-GB" sz="1400" dirty="0">
              <a:solidFill>
                <a:srgbClr val="333333"/>
              </a:solidFill>
              <a:latin typeface="Open Sans"/>
            </a:endParaRPr>
          </a:p>
          <a:p>
            <a:pPr fontAlgn="base"/>
            <a:r>
              <a:rPr lang="cy-GB" sz="1400" b="1" dirty="0">
                <a:solidFill>
                  <a:srgbClr val="333333"/>
                </a:solidFill>
                <a:latin typeface="Open Sans"/>
              </a:rPr>
              <a:t>Tymor yr Haf:</a:t>
            </a:r>
          </a:p>
          <a:p>
            <a:pPr fontAlgn="base">
              <a:buFont typeface="Arial" panose="020B0604020202020204" pitchFamily="34" charset="0"/>
              <a:buChar char="•"/>
            </a:pPr>
            <a:r>
              <a:rPr lang="cy-GB" sz="1400" dirty="0">
                <a:solidFill>
                  <a:srgbClr val="333333"/>
                </a:solidFill>
                <a:latin typeface="Open Sans"/>
              </a:rPr>
              <a:t>Dydd Llun 28 Ebrill 2025 i Ddydd Gwener 23 Mai 2025</a:t>
            </a:r>
          </a:p>
          <a:p>
            <a:pPr fontAlgn="base">
              <a:buFont typeface="Arial" panose="020B0604020202020204" pitchFamily="34" charset="0"/>
              <a:buChar char="•"/>
            </a:pPr>
            <a:r>
              <a:rPr lang="cy-GB" sz="1400" b="1" dirty="0">
                <a:solidFill>
                  <a:srgbClr val="333333"/>
                </a:solidFill>
                <a:latin typeface="Open Sans"/>
              </a:rPr>
              <a:t>Hanner Tymor – Dydd Llun  26 Mai 2025 i Ddydd Gwener 30 Mai 2025</a:t>
            </a:r>
            <a:endParaRPr lang="cy-GB" sz="1400" dirty="0">
              <a:solidFill>
                <a:srgbClr val="333333"/>
              </a:solidFill>
              <a:latin typeface="Open Sans"/>
            </a:endParaRPr>
          </a:p>
          <a:p>
            <a:pPr fontAlgn="base">
              <a:buFont typeface="Arial" panose="020B0604020202020204" pitchFamily="34" charset="0"/>
              <a:buChar char="•"/>
            </a:pPr>
            <a:r>
              <a:rPr lang="cy-GB" sz="1400" dirty="0">
                <a:solidFill>
                  <a:srgbClr val="333333"/>
                </a:solidFill>
                <a:latin typeface="Open Sans"/>
              </a:rPr>
              <a:t>Dydd Llun 2 Mehefin 2025 i Ddydd Llun 21 Gorffennaf 2025</a:t>
            </a:r>
          </a:p>
          <a:p>
            <a:pPr fontAlgn="base"/>
            <a:endParaRPr lang="cy-GB" sz="1400" dirty="0">
              <a:solidFill>
                <a:srgbClr val="333333"/>
              </a:solidFill>
              <a:latin typeface="Open Sans"/>
            </a:endParaRPr>
          </a:p>
          <a:p>
            <a:pPr fontAlgn="base"/>
            <a:r>
              <a:rPr lang="cy-GB" sz="1400" b="1" dirty="0">
                <a:solidFill>
                  <a:srgbClr val="333333"/>
                </a:solidFill>
                <a:latin typeface="Open Sans"/>
              </a:rPr>
              <a:t>Diwrnodau heb ddisgyblion:</a:t>
            </a:r>
          </a:p>
          <a:p>
            <a:pPr fontAlgn="base">
              <a:buFont typeface="Arial" panose="020B0604020202020204" pitchFamily="34" charset="0"/>
              <a:buChar char="•"/>
            </a:pPr>
            <a:r>
              <a:rPr lang="cy-GB" sz="1400" dirty="0">
                <a:solidFill>
                  <a:srgbClr val="333333"/>
                </a:solidFill>
                <a:latin typeface="Open Sans"/>
              </a:rPr>
              <a:t>Dydd Llun 2 Medi 2024</a:t>
            </a:r>
          </a:p>
          <a:p>
            <a:pPr fontAlgn="base">
              <a:buFont typeface="Arial" panose="020B0604020202020204" pitchFamily="34" charset="0"/>
              <a:buChar char="•"/>
            </a:pPr>
            <a:r>
              <a:rPr lang="cy-GB" sz="1400" dirty="0">
                <a:solidFill>
                  <a:srgbClr val="333333"/>
                </a:solidFill>
                <a:latin typeface="Open Sans"/>
              </a:rPr>
              <a:t>Dydd Llun 6 Ionawr 2025</a:t>
            </a:r>
          </a:p>
          <a:p>
            <a:pPr fontAlgn="base">
              <a:buFont typeface="Arial" panose="020B0604020202020204" pitchFamily="34" charset="0"/>
              <a:buChar char="•"/>
            </a:pPr>
            <a:r>
              <a:rPr lang="cy-GB" sz="1400" dirty="0">
                <a:solidFill>
                  <a:srgbClr val="333333"/>
                </a:solidFill>
                <a:latin typeface="Open Sans"/>
              </a:rPr>
              <a:t>Bydd tri diwrnod arall heb ddisgyblion, un y tymor, i’w cytuno yn y clwstwrs. Gwiriwch wefan yr ysgol i gael y dyddiadau hyn.</a:t>
            </a:r>
          </a:p>
          <a:p>
            <a:pPr fontAlgn="base">
              <a:buFont typeface="Arial" panose="020B0604020202020204" pitchFamily="34" charset="0"/>
              <a:buChar char="•"/>
            </a:pPr>
            <a:endParaRPr lang="cy-GB" sz="1400" dirty="0">
              <a:solidFill>
                <a:srgbClr val="333333"/>
              </a:solidFill>
              <a:latin typeface="Open Sans"/>
            </a:endParaRPr>
          </a:p>
          <a:p>
            <a:pPr fontAlgn="base"/>
            <a:r>
              <a:rPr lang="cy-GB" sz="1400" b="1" dirty="0">
                <a:solidFill>
                  <a:srgbClr val="333333"/>
                </a:solidFill>
                <a:latin typeface="Open Sans"/>
              </a:rPr>
              <a:t>Dyddiadau defnyddiol:</a:t>
            </a:r>
          </a:p>
          <a:p>
            <a:pPr fontAlgn="base">
              <a:buFont typeface="Arial" panose="020B0604020202020204" pitchFamily="34" charset="0"/>
              <a:buChar char="•"/>
            </a:pPr>
            <a:r>
              <a:rPr lang="cy-GB" sz="1400" b="1" dirty="0">
                <a:solidFill>
                  <a:srgbClr val="333333"/>
                </a:solidFill>
                <a:latin typeface="Open Sans"/>
              </a:rPr>
              <a:t>Dydd Gwener y Groglith </a:t>
            </a:r>
            <a:r>
              <a:rPr lang="cy-GB" sz="1400" dirty="0">
                <a:solidFill>
                  <a:srgbClr val="333333"/>
                </a:solidFill>
                <a:latin typeface="Open Sans"/>
              </a:rPr>
              <a:t> - Dydd Gwener 18 Ebrill 2025</a:t>
            </a:r>
          </a:p>
          <a:p>
            <a:pPr fontAlgn="base">
              <a:buFont typeface="Arial" panose="020B0604020202020204" pitchFamily="34" charset="0"/>
              <a:buChar char="•"/>
            </a:pPr>
            <a:r>
              <a:rPr lang="cy-GB" sz="1400" b="1" dirty="0">
                <a:solidFill>
                  <a:srgbClr val="333333"/>
                </a:solidFill>
                <a:latin typeface="Open Sans"/>
              </a:rPr>
              <a:t>Llun y Pasg</a:t>
            </a:r>
            <a:r>
              <a:rPr lang="cy-GB" sz="1400" dirty="0">
                <a:solidFill>
                  <a:srgbClr val="333333"/>
                </a:solidFill>
                <a:latin typeface="Open Sans"/>
              </a:rPr>
              <a:t> - Dydd Llun 21 Ebrill 2025</a:t>
            </a:r>
          </a:p>
          <a:p>
            <a:pPr fontAlgn="base">
              <a:buFont typeface="Arial" panose="020B0604020202020204" pitchFamily="34" charset="0"/>
              <a:buChar char="•"/>
            </a:pPr>
            <a:r>
              <a:rPr lang="cy-GB" sz="1400" b="1" dirty="0">
                <a:solidFill>
                  <a:srgbClr val="333333"/>
                </a:solidFill>
                <a:latin typeface="Open Sans"/>
              </a:rPr>
              <a:t>Gŵyl Banc y Gwanwyn</a:t>
            </a:r>
            <a:r>
              <a:rPr lang="cy-GB" sz="1400" dirty="0">
                <a:solidFill>
                  <a:srgbClr val="333333"/>
                </a:solidFill>
                <a:latin typeface="Open Sans"/>
              </a:rPr>
              <a:t> - Dydd Llun 26 Mai 2025</a:t>
            </a:r>
          </a:p>
          <a:p>
            <a:pPr fontAlgn="base">
              <a:buFont typeface="Arial" panose="020B0604020202020204" pitchFamily="34" charset="0"/>
              <a:buChar char="•"/>
            </a:pPr>
            <a:r>
              <a:rPr lang="cy-GB" sz="1400" b="1" dirty="0">
                <a:solidFill>
                  <a:srgbClr val="333333"/>
                </a:solidFill>
                <a:latin typeface="Open Sans"/>
              </a:rPr>
              <a:t>Sioe Frenhinol Cymru</a:t>
            </a:r>
            <a:r>
              <a:rPr lang="cy-GB" sz="1400" dirty="0">
                <a:solidFill>
                  <a:srgbClr val="333333"/>
                </a:solidFill>
                <a:latin typeface="Open Sans"/>
              </a:rPr>
              <a:t> - Dydd Llun 21 Gorffennaf – Dydd Iau 24 Gorffennaf 2025</a:t>
            </a:r>
            <a:endParaRPr lang="cy-GB" sz="1400" b="0" i="0" dirty="0">
              <a:solidFill>
                <a:srgbClr val="333333"/>
              </a:solidFill>
              <a:effectLst/>
              <a:latin typeface="Open Sans"/>
            </a:endParaRPr>
          </a:p>
        </p:txBody>
      </p:sp>
      <p:sp>
        <p:nvSpPr>
          <p:cNvPr id="8" name="TextBox 7">
            <a:extLst>
              <a:ext uri="{FF2B5EF4-FFF2-40B4-BE49-F238E27FC236}">
                <a16:creationId xmlns:a16="http://schemas.microsoft.com/office/drawing/2014/main" id="{0525DF07-872E-2044-AFCE-ADC831E4965F}"/>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561122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FECD2-3456-45BD-B73E-360EFEEDEFA5}"/>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1B20B343-A331-4AA3-95A8-56725BD2F114}"/>
              </a:ext>
            </a:extLst>
          </p:cNvPr>
          <p:cNvPicPr>
            <a:picLocks noChangeAspect="1"/>
          </p:cNvPicPr>
          <p:nvPr/>
        </p:nvPicPr>
        <p:blipFill>
          <a:blip r:embed="rId3"/>
          <a:stretch>
            <a:fillRect/>
          </a:stretch>
        </p:blipFill>
        <p:spPr>
          <a:xfrm>
            <a:off x="308882" y="10604046"/>
            <a:ext cx="6000750" cy="1390650"/>
          </a:xfrm>
          <a:prstGeom prst="rect">
            <a:avLst/>
          </a:prstGeom>
        </p:spPr>
      </p:pic>
      <p:pic>
        <p:nvPicPr>
          <p:cNvPr id="6" name="Picture 5">
            <a:extLst>
              <a:ext uri="{FF2B5EF4-FFF2-40B4-BE49-F238E27FC236}">
                <a16:creationId xmlns:a16="http://schemas.microsoft.com/office/drawing/2014/main" id="{5E273E05-4FDF-404A-B0AE-0D6E4050D428}"/>
              </a:ext>
            </a:extLst>
          </p:cNvPr>
          <p:cNvPicPr>
            <a:picLocks noChangeAspect="1"/>
          </p:cNvPicPr>
          <p:nvPr/>
        </p:nvPicPr>
        <p:blipFill>
          <a:blip r:embed="rId4"/>
          <a:stretch>
            <a:fillRect/>
          </a:stretch>
        </p:blipFill>
        <p:spPr>
          <a:xfrm>
            <a:off x="129774" y="1391871"/>
            <a:ext cx="6583768" cy="8004542"/>
          </a:xfrm>
          <a:prstGeom prst="rect">
            <a:avLst/>
          </a:prstGeom>
        </p:spPr>
      </p:pic>
      <p:sp>
        <p:nvSpPr>
          <p:cNvPr id="7" name="Rectangle 6">
            <a:extLst>
              <a:ext uri="{FF2B5EF4-FFF2-40B4-BE49-F238E27FC236}">
                <a16:creationId xmlns:a16="http://schemas.microsoft.com/office/drawing/2014/main" id="{E3B894E6-6A24-42A3-B72D-5CDBCD51B6BC}"/>
              </a:ext>
            </a:extLst>
          </p:cNvPr>
          <p:cNvSpPr/>
          <p:nvPr/>
        </p:nvSpPr>
        <p:spPr>
          <a:xfrm>
            <a:off x="14684" y="84365"/>
            <a:ext cx="3879850" cy="4000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p>
          <a:p>
            <a:r>
              <a:rPr lang="en-US" sz="1400" b="1"/>
              <a:t>Supporting my child if I don’t speak Welsh</a:t>
            </a:r>
          </a:p>
          <a:p>
            <a:endParaRPr lang="en-GB" sz="1400" b="1"/>
          </a:p>
        </p:txBody>
      </p:sp>
      <p:sp>
        <p:nvSpPr>
          <p:cNvPr id="8" name="Rectangle 7">
            <a:extLst>
              <a:ext uri="{FF2B5EF4-FFF2-40B4-BE49-F238E27FC236}">
                <a16:creationId xmlns:a16="http://schemas.microsoft.com/office/drawing/2014/main" id="{05BDA5FD-91B9-43F5-8B82-44F21773A165}"/>
              </a:ext>
            </a:extLst>
          </p:cNvPr>
          <p:cNvSpPr/>
          <p:nvPr/>
        </p:nvSpPr>
        <p:spPr>
          <a:xfrm>
            <a:off x="308882" y="551847"/>
            <a:ext cx="3789802" cy="3775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err="1"/>
              <a:t>Cefnogi’m</a:t>
            </a:r>
            <a:r>
              <a:rPr lang="en-US" sz="1400" b="1"/>
              <a:t> </a:t>
            </a:r>
            <a:r>
              <a:rPr lang="en-US" sz="1400" b="1" err="1"/>
              <a:t>plentyn</a:t>
            </a:r>
            <a:r>
              <a:rPr lang="en-US" sz="1400" b="1"/>
              <a:t> </a:t>
            </a:r>
            <a:r>
              <a:rPr lang="en-US" sz="1400" b="1" err="1"/>
              <a:t>os</a:t>
            </a:r>
            <a:r>
              <a:rPr lang="en-US" sz="1400" b="1"/>
              <a:t> </a:t>
            </a:r>
            <a:r>
              <a:rPr lang="en-US" sz="1400" b="1" err="1"/>
              <a:t>nad</a:t>
            </a:r>
            <a:r>
              <a:rPr lang="en-US" sz="1400" b="1"/>
              <a:t> </a:t>
            </a:r>
            <a:r>
              <a:rPr lang="en-US" sz="1400" b="1" err="1"/>
              <a:t>wyf</a:t>
            </a:r>
            <a:r>
              <a:rPr lang="en-US" sz="1400" b="1"/>
              <a:t> </a:t>
            </a:r>
            <a:r>
              <a:rPr lang="en-US" sz="1400" b="1" err="1"/>
              <a:t>yn</a:t>
            </a:r>
            <a:r>
              <a:rPr lang="en-US" sz="1400" b="1"/>
              <a:t> </a:t>
            </a:r>
            <a:r>
              <a:rPr lang="en-US" sz="1400" b="1" err="1"/>
              <a:t>siarad</a:t>
            </a:r>
            <a:r>
              <a:rPr lang="en-US" sz="1400" b="1"/>
              <a:t> </a:t>
            </a:r>
            <a:r>
              <a:rPr lang="en-US" sz="1400" b="1" err="1"/>
              <a:t>Cymraeg</a:t>
            </a:r>
            <a:r>
              <a:rPr lang="en-US" sz="1400" b="1"/>
              <a:t> </a:t>
            </a:r>
            <a:endParaRPr lang="en-GB" sz="1400" b="1"/>
          </a:p>
        </p:txBody>
      </p:sp>
      <p:sp>
        <p:nvSpPr>
          <p:cNvPr id="9" name="TextBox 8">
            <a:extLst>
              <a:ext uri="{FF2B5EF4-FFF2-40B4-BE49-F238E27FC236}">
                <a16:creationId xmlns:a16="http://schemas.microsoft.com/office/drawing/2014/main" id="{A244EFE8-81A9-1A4A-8A31-53FEC15C0962}"/>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2" name="TextBox 1">
            <a:extLst>
              <a:ext uri="{FF2B5EF4-FFF2-40B4-BE49-F238E27FC236}">
                <a16:creationId xmlns:a16="http://schemas.microsoft.com/office/drawing/2014/main" id="{00B00606-12F2-2C43-9462-F27BE2D2AB9D}"/>
              </a:ext>
            </a:extLst>
          </p:cNvPr>
          <p:cNvSpPr txBox="1"/>
          <p:nvPr/>
        </p:nvSpPr>
        <p:spPr>
          <a:xfrm>
            <a:off x="278425" y="1621134"/>
            <a:ext cx="6145235" cy="954107"/>
          </a:xfrm>
          <a:prstGeom prst="rect">
            <a:avLst/>
          </a:prstGeom>
          <a:solidFill>
            <a:schemeClr val="bg1"/>
          </a:solidFill>
        </p:spPr>
        <p:txBody>
          <a:bodyPr wrap="square" rtlCol="0">
            <a:spAutoFit/>
          </a:bodyPr>
          <a:lstStyle/>
          <a:p>
            <a:r>
              <a:rPr lang="cy-GB" sz="1400" dirty="0"/>
              <a:t>Mae sawl ap newydd wedi cael eu creu i gefnogi’r iaith Gymraeg a’r defnydd o’r iaith yn y cartref. Nid yw llawer o rieni a disgyblion yn ymwybodol o’r dewis sydd nawr ar gael ar gyfer dysgwyr a siaradwyr/darllenwyr rhugl yr iaith. Dyma rai a allai fod o ddiddordeb i chi.</a:t>
            </a:r>
          </a:p>
        </p:txBody>
      </p:sp>
      <p:sp>
        <p:nvSpPr>
          <p:cNvPr id="11" name="TextBox 10">
            <a:extLst>
              <a:ext uri="{FF2B5EF4-FFF2-40B4-BE49-F238E27FC236}">
                <a16:creationId xmlns:a16="http://schemas.microsoft.com/office/drawing/2014/main" id="{2E703201-258B-1245-A060-F168CCD1403E}"/>
              </a:ext>
            </a:extLst>
          </p:cNvPr>
          <p:cNvSpPr txBox="1"/>
          <p:nvPr/>
        </p:nvSpPr>
        <p:spPr>
          <a:xfrm>
            <a:off x="209845" y="2901294"/>
            <a:ext cx="1893275" cy="1384995"/>
          </a:xfrm>
          <a:prstGeom prst="rect">
            <a:avLst/>
          </a:prstGeom>
          <a:solidFill>
            <a:schemeClr val="bg1"/>
          </a:solidFill>
        </p:spPr>
        <p:txBody>
          <a:bodyPr wrap="square" rtlCol="0">
            <a:spAutoFit/>
          </a:bodyPr>
          <a:lstStyle/>
          <a:p>
            <a:r>
              <a:rPr lang="cy-GB" sz="1200" dirty="0"/>
              <a:t>Gwersi a fideos hawdd eu dilyn i ddisgyblion 4 i 15 mlwydd oed. Dal i fyny  a chadw ati i ddysgu gyda ffilmiau byr a  gweithgareddau ymarfer yn y dosbarth neu adref.</a:t>
            </a:r>
          </a:p>
        </p:txBody>
      </p:sp>
      <p:sp>
        <p:nvSpPr>
          <p:cNvPr id="12" name="TextBox 11">
            <a:extLst>
              <a:ext uri="{FF2B5EF4-FFF2-40B4-BE49-F238E27FC236}">
                <a16:creationId xmlns:a16="http://schemas.microsoft.com/office/drawing/2014/main" id="{86AA2960-527A-AC41-A6F4-D5D305991470}"/>
              </a:ext>
            </a:extLst>
          </p:cNvPr>
          <p:cNvSpPr txBox="1"/>
          <p:nvPr/>
        </p:nvSpPr>
        <p:spPr>
          <a:xfrm>
            <a:off x="2952169" y="2949458"/>
            <a:ext cx="1146515" cy="276999"/>
          </a:xfrm>
          <a:prstGeom prst="rect">
            <a:avLst/>
          </a:prstGeom>
          <a:solidFill>
            <a:schemeClr val="bg1"/>
          </a:solidFill>
        </p:spPr>
        <p:txBody>
          <a:bodyPr wrap="square" rtlCol="0">
            <a:spAutoFit/>
          </a:bodyPr>
          <a:lstStyle/>
          <a:p>
            <a:r>
              <a:rPr lang="cy-GB" sz="1200" b="1" u="sng" dirty="0"/>
              <a:t>Geiriaduron</a:t>
            </a:r>
          </a:p>
        </p:txBody>
      </p:sp>
      <p:sp>
        <p:nvSpPr>
          <p:cNvPr id="13" name="TextBox 12">
            <a:extLst>
              <a:ext uri="{FF2B5EF4-FFF2-40B4-BE49-F238E27FC236}">
                <a16:creationId xmlns:a16="http://schemas.microsoft.com/office/drawing/2014/main" id="{10689F5A-84AE-1F45-B188-E9D86B58355D}"/>
              </a:ext>
            </a:extLst>
          </p:cNvPr>
          <p:cNvSpPr txBox="1"/>
          <p:nvPr/>
        </p:nvSpPr>
        <p:spPr>
          <a:xfrm>
            <a:off x="2475019" y="3800180"/>
            <a:ext cx="1893275" cy="1015663"/>
          </a:xfrm>
          <a:prstGeom prst="rect">
            <a:avLst/>
          </a:prstGeom>
          <a:solidFill>
            <a:schemeClr val="bg1"/>
          </a:solidFill>
        </p:spPr>
        <p:txBody>
          <a:bodyPr wrap="square" rtlCol="0">
            <a:spAutoFit/>
          </a:bodyPr>
          <a:lstStyle/>
          <a:p>
            <a:r>
              <a:rPr lang="cy-GB" sz="1200" b="1" dirty="0"/>
              <a:t>Termiadur Addysg</a:t>
            </a:r>
            <a:r>
              <a:rPr lang="cy-GB" sz="1200" dirty="0"/>
              <a:t> – os oes angen term penodol yn ymwneud â phwnc e.e. Gwyddoniaeth, dyma’r ap i chi</a:t>
            </a:r>
            <a:endParaRPr lang="cy-GB" sz="1200" b="1" dirty="0"/>
          </a:p>
        </p:txBody>
      </p:sp>
      <p:sp>
        <p:nvSpPr>
          <p:cNvPr id="14" name="TextBox 13">
            <a:extLst>
              <a:ext uri="{FF2B5EF4-FFF2-40B4-BE49-F238E27FC236}">
                <a16:creationId xmlns:a16="http://schemas.microsoft.com/office/drawing/2014/main" id="{56C89BE2-A5A1-CA43-8132-A5D8C3EA802E}"/>
              </a:ext>
            </a:extLst>
          </p:cNvPr>
          <p:cNvSpPr txBox="1"/>
          <p:nvPr/>
        </p:nvSpPr>
        <p:spPr>
          <a:xfrm>
            <a:off x="4594280" y="3328137"/>
            <a:ext cx="1893275" cy="646331"/>
          </a:xfrm>
          <a:prstGeom prst="rect">
            <a:avLst/>
          </a:prstGeom>
          <a:solidFill>
            <a:schemeClr val="bg1"/>
          </a:solidFill>
        </p:spPr>
        <p:txBody>
          <a:bodyPr wrap="square" rtlCol="0">
            <a:spAutoFit/>
          </a:bodyPr>
          <a:lstStyle/>
          <a:p>
            <a:r>
              <a:rPr lang="cy-GB" sz="1200" dirty="0"/>
              <a:t>Fy Ardal. Mae’n edrych ar ddigwyddiadau  a drefnwyd gan yr Urdd yn eich ardal</a:t>
            </a:r>
          </a:p>
        </p:txBody>
      </p:sp>
      <p:sp>
        <p:nvSpPr>
          <p:cNvPr id="15" name="TextBox 14">
            <a:extLst>
              <a:ext uri="{FF2B5EF4-FFF2-40B4-BE49-F238E27FC236}">
                <a16:creationId xmlns:a16="http://schemas.microsoft.com/office/drawing/2014/main" id="{ED4DAC38-A2EA-AC44-A2D3-F73C6FAC9442}"/>
              </a:ext>
            </a:extLst>
          </p:cNvPr>
          <p:cNvSpPr txBox="1"/>
          <p:nvPr/>
        </p:nvSpPr>
        <p:spPr>
          <a:xfrm>
            <a:off x="4594280" y="4257561"/>
            <a:ext cx="1893275" cy="646331"/>
          </a:xfrm>
          <a:prstGeom prst="rect">
            <a:avLst/>
          </a:prstGeom>
          <a:solidFill>
            <a:schemeClr val="bg1"/>
          </a:solidFill>
        </p:spPr>
        <p:txBody>
          <a:bodyPr wrap="square" rtlCol="0">
            <a:spAutoFit/>
          </a:bodyPr>
          <a:lstStyle/>
          <a:p>
            <a:r>
              <a:rPr lang="cy-GB" sz="1200" dirty="0"/>
              <a:t>Ac yn ystod Eisteddfod yr Urdd, mae ap yr eisteddfod yn hanfodol</a:t>
            </a:r>
          </a:p>
        </p:txBody>
      </p:sp>
      <p:sp>
        <p:nvSpPr>
          <p:cNvPr id="16" name="TextBox 15">
            <a:extLst>
              <a:ext uri="{FF2B5EF4-FFF2-40B4-BE49-F238E27FC236}">
                <a16:creationId xmlns:a16="http://schemas.microsoft.com/office/drawing/2014/main" id="{78C22510-A568-3F46-858E-E10E65955391}"/>
              </a:ext>
            </a:extLst>
          </p:cNvPr>
          <p:cNvSpPr txBox="1"/>
          <p:nvPr/>
        </p:nvSpPr>
        <p:spPr>
          <a:xfrm>
            <a:off x="1025184" y="6808179"/>
            <a:ext cx="1016975" cy="276999"/>
          </a:xfrm>
          <a:prstGeom prst="rect">
            <a:avLst/>
          </a:prstGeom>
          <a:solidFill>
            <a:schemeClr val="bg1"/>
          </a:solidFill>
        </p:spPr>
        <p:txBody>
          <a:bodyPr wrap="square" rtlCol="0">
            <a:spAutoFit/>
          </a:bodyPr>
          <a:lstStyle/>
          <a:p>
            <a:r>
              <a:rPr lang="cy-GB" sz="1200" dirty="0"/>
              <a:t>(ap tywydd)</a:t>
            </a:r>
          </a:p>
        </p:txBody>
      </p:sp>
      <p:sp>
        <p:nvSpPr>
          <p:cNvPr id="17" name="TextBox 16">
            <a:extLst>
              <a:ext uri="{FF2B5EF4-FFF2-40B4-BE49-F238E27FC236}">
                <a16:creationId xmlns:a16="http://schemas.microsoft.com/office/drawing/2014/main" id="{D589A3DF-D5A1-1D45-A606-E8210A3CFB46}"/>
              </a:ext>
            </a:extLst>
          </p:cNvPr>
          <p:cNvSpPr txBox="1"/>
          <p:nvPr/>
        </p:nvSpPr>
        <p:spPr>
          <a:xfrm>
            <a:off x="2366304" y="6023476"/>
            <a:ext cx="1413216" cy="276999"/>
          </a:xfrm>
          <a:prstGeom prst="rect">
            <a:avLst/>
          </a:prstGeom>
          <a:solidFill>
            <a:schemeClr val="bg1"/>
          </a:solidFill>
        </p:spPr>
        <p:txBody>
          <a:bodyPr wrap="square" rtlCol="0">
            <a:spAutoFit/>
          </a:bodyPr>
          <a:lstStyle/>
          <a:p>
            <a:r>
              <a:rPr lang="cy-GB" sz="1200" dirty="0"/>
              <a:t>ap llyfrau Cymraeg</a:t>
            </a:r>
          </a:p>
        </p:txBody>
      </p:sp>
      <p:sp>
        <p:nvSpPr>
          <p:cNvPr id="18" name="TextBox 17">
            <a:extLst>
              <a:ext uri="{FF2B5EF4-FFF2-40B4-BE49-F238E27FC236}">
                <a16:creationId xmlns:a16="http://schemas.microsoft.com/office/drawing/2014/main" id="{822AAC17-794F-124A-AB90-6532495DD360}"/>
              </a:ext>
            </a:extLst>
          </p:cNvPr>
          <p:cNvSpPr txBox="1"/>
          <p:nvPr/>
        </p:nvSpPr>
        <p:spPr>
          <a:xfrm>
            <a:off x="4594280" y="5580492"/>
            <a:ext cx="1970610" cy="1384995"/>
          </a:xfrm>
          <a:prstGeom prst="rect">
            <a:avLst/>
          </a:prstGeom>
          <a:solidFill>
            <a:schemeClr val="bg1"/>
          </a:solidFill>
        </p:spPr>
        <p:txBody>
          <a:bodyPr wrap="square" rtlCol="0">
            <a:spAutoFit/>
          </a:bodyPr>
          <a:lstStyle/>
          <a:p>
            <a:pPr algn="ctr"/>
            <a:r>
              <a:rPr lang="cy-GB" sz="1200" b="1" u="sng" dirty="0"/>
              <a:t>Cerddoriaeth</a:t>
            </a:r>
          </a:p>
          <a:p>
            <a:endParaRPr lang="cy-GB" sz="1200" dirty="0"/>
          </a:p>
          <a:p>
            <a:r>
              <a:rPr lang="cy-GB" sz="1200" dirty="0"/>
              <a:t>Yn olaf, i’r rheiny sydd am ymuno i ganu ein Hanthem Genedlaethol. ‘Mae Hen Wlad fy Nhadau’, beth am gael  </a:t>
            </a:r>
          </a:p>
        </p:txBody>
      </p:sp>
      <p:sp>
        <p:nvSpPr>
          <p:cNvPr id="19" name="TextBox 18">
            <a:extLst>
              <a:ext uri="{FF2B5EF4-FFF2-40B4-BE49-F238E27FC236}">
                <a16:creationId xmlns:a16="http://schemas.microsoft.com/office/drawing/2014/main" id="{9DCBA4FB-B42D-4841-A14D-A564026D964D}"/>
              </a:ext>
            </a:extLst>
          </p:cNvPr>
          <p:cNvSpPr txBox="1"/>
          <p:nvPr/>
        </p:nvSpPr>
        <p:spPr>
          <a:xfrm>
            <a:off x="2461197" y="6779692"/>
            <a:ext cx="1223430" cy="276999"/>
          </a:xfrm>
          <a:prstGeom prst="rect">
            <a:avLst/>
          </a:prstGeom>
          <a:solidFill>
            <a:schemeClr val="bg1"/>
          </a:solidFill>
        </p:spPr>
        <p:txBody>
          <a:bodyPr wrap="square" rtlCol="0">
            <a:spAutoFit/>
          </a:bodyPr>
          <a:lstStyle/>
          <a:p>
            <a:r>
              <a:rPr lang="cy-GB" sz="1200" dirty="0"/>
              <a:t>ap Cylchgronau</a:t>
            </a:r>
          </a:p>
        </p:txBody>
      </p:sp>
      <p:sp>
        <p:nvSpPr>
          <p:cNvPr id="20" name="TextBox 19">
            <a:extLst>
              <a:ext uri="{FF2B5EF4-FFF2-40B4-BE49-F238E27FC236}">
                <a16:creationId xmlns:a16="http://schemas.microsoft.com/office/drawing/2014/main" id="{0F7B5393-0694-804A-9C6A-FA471D4F651E}"/>
              </a:ext>
            </a:extLst>
          </p:cNvPr>
          <p:cNvSpPr txBox="1"/>
          <p:nvPr/>
        </p:nvSpPr>
        <p:spPr>
          <a:xfrm>
            <a:off x="2471049" y="7356745"/>
            <a:ext cx="1759985" cy="276999"/>
          </a:xfrm>
          <a:prstGeom prst="rect">
            <a:avLst/>
          </a:prstGeom>
          <a:solidFill>
            <a:schemeClr val="bg1"/>
          </a:solidFill>
        </p:spPr>
        <p:txBody>
          <a:bodyPr wrap="square" rtlCol="0">
            <a:spAutoFit/>
          </a:bodyPr>
          <a:lstStyle/>
          <a:p>
            <a:r>
              <a:rPr lang="cy-GB" sz="1200" dirty="0"/>
              <a:t>ap cylchgrawn Golwg</a:t>
            </a:r>
          </a:p>
        </p:txBody>
      </p:sp>
      <p:sp>
        <p:nvSpPr>
          <p:cNvPr id="21" name="TextBox 20">
            <a:extLst>
              <a:ext uri="{FF2B5EF4-FFF2-40B4-BE49-F238E27FC236}">
                <a16:creationId xmlns:a16="http://schemas.microsoft.com/office/drawing/2014/main" id="{2E56313A-EE4B-C94C-ADFE-2FE018D1E159}"/>
              </a:ext>
            </a:extLst>
          </p:cNvPr>
          <p:cNvSpPr txBox="1"/>
          <p:nvPr/>
        </p:nvSpPr>
        <p:spPr>
          <a:xfrm>
            <a:off x="2515924" y="5708704"/>
            <a:ext cx="1665551" cy="276999"/>
          </a:xfrm>
          <a:prstGeom prst="rect">
            <a:avLst/>
          </a:prstGeom>
          <a:solidFill>
            <a:schemeClr val="bg1"/>
          </a:solidFill>
        </p:spPr>
        <p:txBody>
          <a:bodyPr wrap="square" rtlCol="0">
            <a:spAutoFit/>
          </a:bodyPr>
          <a:lstStyle/>
          <a:p>
            <a:r>
              <a:rPr lang="cy-GB" sz="1200" b="1" u="sng" dirty="0"/>
              <a:t>Llyfrau a chylchgronau</a:t>
            </a:r>
          </a:p>
        </p:txBody>
      </p:sp>
      <p:sp>
        <p:nvSpPr>
          <p:cNvPr id="22" name="TextBox 21">
            <a:extLst>
              <a:ext uri="{FF2B5EF4-FFF2-40B4-BE49-F238E27FC236}">
                <a16:creationId xmlns:a16="http://schemas.microsoft.com/office/drawing/2014/main" id="{19911D69-660A-FB4E-B790-1A5947EA0B2C}"/>
              </a:ext>
            </a:extLst>
          </p:cNvPr>
          <p:cNvSpPr txBox="1"/>
          <p:nvPr/>
        </p:nvSpPr>
        <p:spPr>
          <a:xfrm>
            <a:off x="315649" y="5657212"/>
            <a:ext cx="1787471" cy="276999"/>
          </a:xfrm>
          <a:prstGeom prst="rect">
            <a:avLst/>
          </a:prstGeom>
          <a:solidFill>
            <a:schemeClr val="bg1"/>
          </a:solidFill>
        </p:spPr>
        <p:txBody>
          <a:bodyPr wrap="square" rtlCol="0">
            <a:spAutoFit/>
          </a:bodyPr>
          <a:lstStyle/>
          <a:p>
            <a:r>
              <a:rPr lang="cy-GB" sz="1200" b="1" u="sng" dirty="0"/>
              <a:t>Newyddion a’r Tywydd</a:t>
            </a:r>
          </a:p>
        </p:txBody>
      </p:sp>
      <p:sp>
        <p:nvSpPr>
          <p:cNvPr id="23" name="TextBox 22">
            <a:extLst>
              <a:ext uri="{FF2B5EF4-FFF2-40B4-BE49-F238E27FC236}">
                <a16:creationId xmlns:a16="http://schemas.microsoft.com/office/drawing/2014/main" id="{BFA5B058-B002-7C47-A804-809C519D1CC2}"/>
              </a:ext>
            </a:extLst>
          </p:cNvPr>
          <p:cNvSpPr txBox="1"/>
          <p:nvPr/>
        </p:nvSpPr>
        <p:spPr>
          <a:xfrm>
            <a:off x="2271314" y="8352127"/>
            <a:ext cx="4293576" cy="1015663"/>
          </a:xfrm>
          <a:prstGeom prst="rect">
            <a:avLst/>
          </a:prstGeom>
          <a:solidFill>
            <a:schemeClr val="bg1"/>
          </a:solidFill>
        </p:spPr>
        <p:txBody>
          <a:bodyPr wrap="square" rtlCol="0">
            <a:spAutoFit/>
          </a:bodyPr>
          <a:lstStyle/>
          <a:p>
            <a:r>
              <a:rPr lang="cy-GB" sz="1200" dirty="0"/>
              <a:t>Mae dwyieithrwydd yn cryfhau galluoedd gwybyddol – mae pobl ddwyieithog yn tueddu i fod yn fwy creadigol a hyblyg. Maent yn gallu bod yn fwy meddwl agored, ac yn ei chael yn haws i ganolbwyntio ar amryw o dasgau ar yr un pryd. Ac mae siarad dwy iaith yn helpu mewn ffyrdd eraill hefyd .....</a:t>
            </a:r>
          </a:p>
        </p:txBody>
      </p:sp>
    </p:spTree>
    <p:extLst>
      <p:ext uri="{BB962C8B-B14F-4D97-AF65-F5344CB8AC3E}">
        <p14:creationId xmlns:p14="http://schemas.microsoft.com/office/powerpoint/2010/main" val="4262580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CC699-0DE5-4DC6-8DBF-F9D1EAF3B65F}"/>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31C2499B-D7AA-4BE3-B701-17E2026022E7}"/>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5" name="Picture 4">
            <a:extLst>
              <a:ext uri="{FF2B5EF4-FFF2-40B4-BE49-F238E27FC236}">
                <a16:creationId xmlns:a16="http://schemas.microsoft.com/office/drawing/2014/main" id="{D6BD3120-73FF-4666-8BB0-866118CFE7AC}"/>
              </a:ext>
            </a:extLst>
          </p:cNvPr>
          <p:cNvPicPr>
            <a:picLocks noChangeAspect="1"/>
          </p:cNvPicPr>
          <p:nvPr/>
        </p:nvPicPr>
        <p:blipFill>
          <a:blip r:embed="rId4"/>
          <a:stretch>
            <a:fillRect/>
          </a:stretch>
        </p:blipFill>
        <p:spPr>
          <a:xfrm>
            <a:off x="29368" y="941628"/>
            <a:ext cx="6828632" cy="8197998"/>
          </a:xfrm>
          <a:prstGeom prst="rect">
            <a:avLst/>
          </a:prstGeom>
        </p:spPr>
      </p:pic>
      <p:sp>
        <p:nvSpPr>
          <p:cNvPr id="6" name="Rectangle 5">
            <a:extLst>
              <a:ext uri="{FF2B5EF4-FFF2-40B4-BE49-F238E27FC236}">
                <a16:creationId xmlns:a16="http://schemas.microsoft.com/office/drawing/2014/main" id="{0863A4B3-AA95-4A71-BAE4-709510EAB7AD}"/>
              </a:ext>
            </a:extLst>
          </p:cNvPr>
          <p:cNvSpPr/>
          <p:nvPr/>
        </p:nvSpPr>
        <p:spPr>
          <a:xfrm>
            <a:off x="14684" y="84365"/>
            <a:ext cx="3879850" cy="4000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p>
          <a:p>
            <a:r>
              <a:rPr lang="en-US" sz="1400" b="1"/>
              <a:t>Supporting my child if I don’t speak Welsh</a:t>
            </a:r>
          </a:p>
          <a:p>
            <a:endParaRPr lang="en-GB" sz="1400" b="1"/>
          </a:p>
        </p:txBody>
      </p:sp>
      <p:sp>
        <p:nvSpPr>
          <p:cNvPr id="7" name="Rectangle 6">
            <a:extLst>
              <a:ext uri="{FF2B5EF4-FFF2-40B4-BE49-F238E27FC236}">
                <a16:creationId xmlns:a16="http://schemas.microsoft.com/office/drawing/2014/main" id="{7A6D38F8-047C-4CCE-AD4B-167DF6AC4A37}"/>
              </a:ext>
            </a:extLst>
          </p:cNvPr>
          <p:cNvSpPr/>
          <p:nvPr/>
        </p:nvSpPr>
        <p:spPr>
          <a:xfrm>
            <a:off x="308882" y="551847"/>
            <a:ext cx="3789802" cy="3775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err="1"/>
              <a:t>Cefnogi’m</a:t>
            </a:r>
            <a:r>
              <a:rPr lang="en-US" sz="1400" b="1"/>
              <a:t> </a:t>
            </a:r>
            <a:r>
              <a:rPr lang="en-US" sz="1400" b="1" err="1"/>
              <a:t>plentyn</a:t>
            </a:r>
            <a:r>
              <a:rPr lang="en-US" sz="1400" b="1"/>
              <a:t> </a:t>
            </a:r>
            <a:r>
              <a:rPr lang="en-US" sz="1400" b="1" err="1"/>
              <a:t>os</a:t>
            </a:r>
            <a:r>
              <a:rPr lang="en-US" sz="1400" b="1"/>
              <a:t> </a:t>
            </a:r>
            <a:r>
              <a:rPr lang="en-US" sz="1400" b="1" err="1"/>
              <a:t>nad</a:t>
            </a:r>
            <a:r>
              <a:rPr lang="en-US" sz="1400" b="1"/>
              <a:t> </a:t>
            </a:r>
            <a:r>
              <a:rPr lang="en-US" sz="1400" b="1" err="1"/>
              <a:t>wyf</a:t>
            </a:r>
            <a:r>
              <a:rPr lang="en-US" sz="1400" b="1"/>
              <a:t> </a:t>
            </a:r>
            <a:r>
              <a:rPr lang="en-US" sz="1400" b="1" err="1"/>
              <a:t>yn</a:t>
            </a:r>
            <a:r>
              <a:rPr lang="en-US" sz="1400" b="1"/>
              <a:t> </a:t>
            </a:r>
            <a:r>
              <a:rPr lang="en-US" sz="1400" b="1" err="1"/>
              <a:t>siarad</a:t>
            </a:r>
            <a:r>
              <a:rPr lang="en-US" sz="1400" b="1"/>
              <a:t> </a:t>
            </a:r>
            <a:r>
              <a:rPr lang="en-US" sz="1400" b="1" err="1"/>
              <a:t>Cymraeg</a:t>
            </a:r>
            <a:r>
              <a:rPr lang="en-US" sz="1400" b="1"/>
              <a:t> </a:t>
            </a:r>
            <a:endParaRPr lang="en-GB" sz="1400" b="1"/>
          </a:p>
        </p:txBody>
      </p:sp>
      <p:sp>
        <p:nvSpPr>
          <p:cNvPr id="8" name="TextBox 7">
            <a:extLst>
              <a:ext uri="{FF2B5EF4-FFF2-40B4-BE49-F238E27FC236}">
                <a16:creationId xmlns:a16="http://schemas.microsoft.com/office/drawing/2014/main" id="{DE62868E-DC22-A043-9369-A37B2AEE146B}"/>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9" name="TextBox 8">
            <a:extLst>
              <a:ext uri="{FF2B5EF4-FFF2-40B4-BE49-F238E27FC236}">
                <a16:creationId xmlns:a16="http://schemas.microsoft.com/office/drawing/2014/main" id="{AE8A61C2-EE95-444E-AE2D-7C1166E7A126}"/>
              </a:ext>
            </a:extLst>
          </p:cNvPr>
          <p:cNvSpPr txBox="1"/>
          <p:nvPr/>
        </p:nvSpPr>
        <p:spPr>
          <a:xfrm>
            <a:off x="110891" y="8128838"/>
            <a:ext cx="6732425" cy="830997"/>
          </a:xfrm>
          <a:prstGeom prst="rect">
            <a:avLst/>
          </a:prstGeom>
          <a:solidFill>
            <a:schemeClr val="bg1"/>
          </a:solidFill>
        </p:spPr>
        <p:txBody>
          <a:bodyPr wrap="square" rtlCol="0">
            <a:spAutoFit/>
          </a:bodyPr>
          <a:lstStyle/>
          <a:p>
            <a:r>
              <a:rPr lang="cy-GB" sz="1200" dirty="0"/>
              <a:t>Yn wahanol i’r gred boblogaidd, mae addysg cyfrwng Cymraeg yn effeithio’n gadarnhaol ar Saesneg y plentyn a’r nod syml yw galluogi plant i fod yn gwbl rhugl a hyderus yn y Saesneg a’r Gymraeg. Gallwch gael rhagor o wybodaeth a dolennau i sefydliadau sy’n darparu gweithgareddau Cymraeg ar gyfer plant a phobl ifanc ar </a:t>
            </a:r>
            <a:r>
              <a:rPr lang="cy-GB" sz="1200" b="1" u="sng" dirty="0"/>
              <a:t>HWB.</a:t>
            </a:r>
            <a:endParaRPr lang="cy-GB" sz="1200" dirty="0"/>
          </a:p>
        </p:txBody>
      </p:sp>
      <p:sp>
        <p:nvSpPr>
          <p:cNvPr id="10" name="TextBox 9">
            <a:extLst>
              <a:ext uri="{FF2B5EF4-FFF2-40B4-BE49-F238E27FC236}">
                <a16:creationId xmlns:a16="http://schemas.microsoft.com/office/drawing/2014/main" id="{FB8B96BA-A27F-E84D-B868-EA9D180E05A3}"/>
              </a:ext>
            </a:extLst>
          </p:cNvPr>
          <p:cNvSpPr txBox="1"/>
          <p:nvPr/>
        </p:nvSpPr>
        <p:spPr>
          <a:xfrm>
            <a:off x="110891" y="1132823"/>
            <a:ext cx="6609949" cy="954107"/>
          </a:xfrm>
          <a:prstGeom prst="rect">
            <a:avLst/>
          </a:prstGeom>
          <a:solidFill>
            <a:schemeClr val="bg1"/>
          </a:solidFill>
        </p:spPr>
        <p:txBody>
          <a:bodyPr wrap="square" rtlCol="0">
            <a:spAutoFit/>
          </a:bodyPr>
          <a:lstStyle/>
          <a:p>
            <a:r>
              <a:rPr lang="cy-GB" sz="1400" dirty="0"/>
              <a:t>Ein neges allweddol yw peidiwch â phoeni os nad ydych yn medru siarad Cymraeg gyda’ch plentyn – mae sawl peth y gallwch eu gwneud i helpu eich plant i siarad a defnyddio’r iaith. Rydym am wneud yn siŵr bod y dysgwyr i gyd, beth bynnag yw cyfrwng eu haddysg, yn gallu parhau i ddatblygu a defnyddio’r iaith.</a:t>
            </a:r>
          </a:p>
        </p:txBody>
      </p:sp>
      <p:sp>
        <p:nvSpPr>
          <p:cNvPr id="11" name="TextBox 10">
            <a:extLst>
              <a:ext uri="{FF2B5EF4-FFF2-40B4-BE49-F238E27FC236}">
                <a16:creationId xmlns:a16="http://schemas.microsoft.com/office/drawing/2014/main" id="{90875886-BC76-B346-956F-04827AEDED9D}"/>
              </a:ext>
            </a:extLst>
          </p:cNvPr>
          <p:cNvSpPr txBox="1"/>
          <p:nvPr/>
        </p:nvSpPr>
        <p:spPr>
          <a:xfrm rot="20722556">
            <a:off x="583294" y="2587286"/>
            <a:ext cx="2237171" cy="1569660"/>
          </a:xfrm>
          <a:prstGeom prst="rect">
            <a:avLst/>
          </a:prstGeom>
          <a:solidFill>
            <a:srgbClr val="00B050"/>
          </a:solidFill>
        </p:spPr>
        <p:txBody>
          <a:bodyPr wrap="square" rtlCol="0">
            <a:spAutoFit/>
          </a:bodyPr>
          <a:lstStyle/>
          <a:p>
            <a:r>
              <a:rPr lang="cy-GB" sz="1200" dirty="0">
                <a:solidFill>
                  <a:schemeClr val="bg1"/>
                </a:solidFill>
              </a:rPr>
              <a:t>Os ydych yn gallu annog eich plant i ddefnyddio’r Gymraeg wrth siarad â ffrindiau, brodyr a chwiorydd neu aelodau eraill y teulu sy’n medru siarad Cymraeg, bydd yn eu helpu i gadw ei sgiliau.</a:t>
            </a:r>
          </a:p>
          <a:p>
            <a:endParaRPr lang="cy-GB" sz="1200" dirty="0">
              <a:solidFill>
                <a:schemeClr val="bg1"/>
              </a:solidFill>
            </a:endParaRPr>
          </a:p>
        </p:txBody>
      </p:sp>
      <p:sp>
        <p:nvSpPr>
          <p:cNvPr id="12" name="TextBox 11">
            <a:extLst>
              <a:ext uri="{FF2B5EF4-FFF2-40B4-BE49-F238E27FC236}">
                <a16:creationId xmlns:a16="http://schemas.microsoft.com/office/drawing/2014/main" id="{733B0D21-1D96-B645-AC8D-910F9C8877B0}"/>
              </a:ext>
            </a:extLst>
          </p:cNvPr>
          <p:cNvSpPr txBox="1"/>
          <p:nvPr/>
        </p:nvSpPr>
        <p:spPr>
          <a:xfrm rot="20740052">
            <a:off x="3787966" y="4952380"/>
            <a:ext cx="2460706" cy="2308324"/>
          </a:xfrm>
          <a:prstGeom prst="rect">
            <a:avLst/>
          </a:prstGeom>
          <a:solidFill>
            <a:srgbClr val="00B050"/>
          </a:solidFill>
        </p:spPr>
        <p:txBody>
          <a:bodyPr wrap="square" rtlCol="0">
            <a:spAutoFit/>
          </a:bodyPr>
          <a:lstStyle/>
          <a:p>
            <a:r>
              <a:rPr lang="cy-GB" sz="1200" dirty="0">
                <a:solidFill>
                  <a:schemeClr val="bg1"/>
                </a:solidFill>
              </a:rPr>
              <a:t>Gallwch hefyd helpu eich plant drwy eu hannog i ymwneud â gweithgareddau sydd ar gael yn y cyfryngau gwahanol, e.e. gwrando ar gerddoriaeth Cymraeg, lawrlwytho apiau cyfrwng Cymraeg, gwylio rhaglenni teledu Cymraeg, defnyddio cyfryngau cymdeithasol e.e. Facebook a Twitter yn y Gymraeg. Yr hyn sy’n bwysig yw bod gan eich plant gyswllt a1’r iaith cyn amled â phosibl.</a:t>
            </a:r>
          </a:p>
        </p:txBody>
      </p:sp>
      <p:sp>
        <p:nvSpPr>
          <p:cNvPr id="13" name="TextBox 12">
            <a:extLst>
              <a:ext uri="{FF2B5EF4-FFF2-40B4-BE49-F238E27FC236}">
                <a16:creationId xmlns:a16="http://schemas.microsoft.com/office/drawing/2014/main" id="{76C29B6D-6E87-A14E-83ED-B8BA84F39AAA}"/>
              </a:ext>
            </a:extLst>
          </p:cNvPr>
          <p:cNvSpPr txBox="1"/>
          <p:nvPr/>
        </p:nvSpPr>
        <p:spPr>
          <a:xfrm rot="959791">
            <a:off x="3481699" y="2646556"/>
            <a:ext cx="2264382" cy="1754326"/>
          </a:xfrm>
          <a:prstGeom prst="rect">
            <a:avLst/>
          </a:prstGeom>
          <a:solidFill>
            <a:srgbClr val="C00000"/>
          </a:solidFill>
        </p:spPr>
        <p:txBody>
          <a:bodyPr wrap="square" rtlCol="0">
            <a:spAutoFit/>
          </a:bodyPr>
          <a:lstStyle/>
          <a:p>
            <a:r>
              <a:rPr lang="cy-GB" sz="1200" dirty="0">
                <a:solidFill>
                  <a:schemeClr val="bg1"/>
                </a:solidFill>
              </a:rPr>
              <a:t>Mewn sawl ardal yng Nghymru, yn cynnwys Powys, mae mwyafrif helaeth y plant sydd mewn grwpiau meithrin Cymraeg neu ddwyieithog yn dod o gartrefi di-Gymraeg. Fel rhiant, yr help mwyaf y gallwch ei roi i’ch plentyn yw eu hyannog a’u canmol.</a:t>
            </a:r>
          </a:p>
        </p:txBody>
      </p:sp>
      <p:sp>
        <p:nvSpPr>
          <p:cNvPr id="14" name="TextBox 13">
            <a:extLst>
              <a:ext uri="{FF2B5EF4-FFF2-40B4-BE49-F238E27FC236}">
                <a16:creationId xmlns:a16="http://schemas.microsoft.com/office/drawing/2014/main" id="{DB879A6C-FAEE-F743-8D55-274BFB6AEC30}"/>
              </a:ext>
            </a:extLst>
          </p:cNvPr>
          <p:cNvSpPr txBox="1"/>
          <p:nvPr/>
        </p:nvSpPr>
        <p:spPr>
          <a:xfrm>
            <a:off x="652768" y="4762696"/>
            <a:ext cx="2329610" cy="2308324"/>
          </a:xfrm>
          <a:prstGeom prst="rect">
            <a:avLst/>
          </a:prstGeom>
          <a:solidFill>
            <a:srgbClr val="C00000"/>
          </a:solidFill>
        </p:spPr>
        <p:txBody>
          <a:bodyPr wrap="square" rtlCol="0">
            <a:spAutoFit/>
          </a:bodyPr>
          <a:lstStyle/>
          <a:p>
            <a:r>
              <a:rPr lang="cy-GB" sz="1200" dirty="0">
                <a:solidFill>
                  <a:schemeClr val="bg1"/>
                </a:solidFill>
              </a:rPr>
              <a:t>Mae’r staff addysgu’n brofiadol gyda chefnogi disgyblion a rhieni. Bydd athrawon eich plentyn yn fwy na hapus i’ch helpu gyda gwaith cartref eich plentyn. Ond, mae ymchwil wedi dangos bod plant y mae’n rhaid iddynt gyfieithu tasg ar gyfer eu rhienu yn caffael gwell ddealltwriaeth o’r pwnc, am fod y broses o gyfieithu’n atgyfnerthu’r pwnc ym meddwl y plentyn. </a:t>
            </a:r>
          </a:p>
        </p:txBody>
      </p:sp>
    </p:spTree>
    <p:extLst>
      <p:ext uri="{BB962C8B-B14F-4D97-AF65-F5344CB8AC3E}">
        <p14:creationId xmlns:p14="http://schemas.microsoft.com/office/powerpoint/2010/main" val="327450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B0CE0-807C-4E8D-8E5A-3B162CB05D5F}"/>
              </a:ext>
            </a:extLst>
          </p:cNvPr>
          <p:cNvPicPr>
            <a:picLocks noChangeAspect="1"/>
          </p:cNvPicPr>
          <p:nvPr/>
        </p:nvPicPr>
        <p:blipFill>
          <a:blip r:embed="rId2"/>
          <a:stretch>
            <a:fillRect/>
          </a:stretch>
        </p:blipFill>
        <p:spPr>
          <a:xfrm>
            <a:off x="11599" y="0"/>
            <a:ext cx="6846401" cy="969348"/>
          </a:xfrm>
          <a:prstGeom prst="rect">
            <a:avLst/>
          </a:prstGeom>
        </p:spPr>
      </p:pic>
      <p:pic>
        <p:nvPicPr>
          <p:cNvPr id="2" name="Picture 1">
            <a:extLst>
              <a:ext uri="{FF2B5EF4-FFF2-40B4-BE49-F238E27FC236}">
                <a16:creationId xmlns:a16="http://schemas.microsoft.com/office/drawing/2014/main" id="{7C138C90-B57A-4614-BDB2-6ACA1AE91915}"/>
              </a:ext>
            </a:extLst>
          </p:cNvPr>
          <p:cNvPicPr>
            <a:picLocks noChangeAspect="1"/>
          </p:cNvPicPr>
          <p:nvPr/>
        </p:nvPicPr>
        <p:blipFill>
          <a:blip r:embed="rId3"/>
          <a:stretch>
            <a:fillRect/>
          </a:stretch>
        </p:blipFill>
        <p:spPr>
          <a:xfrm>
            <a:off x="429508" y="10587851"/>
            <a:ext cx="5998984" cy="1390008"/>
          </a:xfrm>
          <a:prstGeom prst="rect">
            <a:avLst/>
          </a:prstGeom>
        </p:spPr>
      </p:pic>
      <p:sp>
        <p:nvSpPr>
          <p:cNvPr id="4" name="TextBox 3">
            <a:extLst>
              <a:ext uri="{FF2B5EF4-FFF2-40B4-BE49-F238E27FC236}">
                <a16:creationId xmlns:a16="http://schemas.microsoft.com/office/drawing/2014/main" id="{711BCA78-71E1-4A6C-9EFC-F48AD487EFD3}"/>
              </a:ext>
            </a:extLst>
          </p:cNvPr>
          <p:cNvSpPr txBox="1"/>
          <p:nvPr/>
        </p:nvSpPr>
        <p:spPr>
          <a:xfrm>
            <a:off x="220784" y="5759883"/>
            <a:ext cx="5029637" cy="2754600"/>
          </a:xfrm>
          <a:prstGeom prst="rect">
            <a:avLst/>
          </a:prstGeom>
          <a:solidFill>
            <a:schemeClr val="bg1"/>
          </a:solidFill>
          <a:ln w="57150">
            <a:solidFill>
              <a:srgbClr val="002060"/>
            </a:solidFill>
          </a:ln>
        </p:spPr>
        <p:txBody>
          <a:bodyPr wrap="square" rtlCol="0">
            <a:spAutoFit/>
          </a:bodyPr>
          <a:lstStyle/>
          <a:p>
            <a:r>
              <a:rPr lang="cy-GB" altLang="en-US" sz="2000">
                <a:solidFill>
                  <a:srgbClr val="202124"/>
                </a:solidFill>
                <a:latin typeface="Google Sans"/>
              </a:rPr>
              <a:t>Rhai gwefannau / adnoddau defnyddiol:</a:t>
            </a:r>
            <a:r>
              <a:rPr lang="cy-GB" altLang="en-US" sz="700"/>
              <a:t> </a:t>
            </a:r>
            <a:r>
              <a:rPr lang="cy-GB" altLang="en-US" sz="1600">
                <a:latin typeface="Arial" panose="020B0604020202020204" pitchFamily="34" charset="0"/>
              </a:rPr>
              <a:t>           </a:t>
            </a:r>
            <a:r>
              <a:rPr lang="en-GB" sz="2000"/>
              <a:t>Some other useful websites/resource</a:t>
            </a:r>
            <a:r>
              <a:rPr lang="en-GB" sz="1050"/>
              <a:t>s: </a:t>
            </a:r>
          </a:p>
          <a:p>
            <a:r>
              <a:rPr lang="en-GB" sz="1050"/>
              <a:t> </a:t>
            </a:r>
          </a:p>
          <a:p>
            <a:r>
              <a:rPr lang="en-GB" sz="1400" u="sng" err="1">
                <a:hlinkClick r:id="rId4" tooltip="Original URL: https://www.tiktok.com/safety/resources/for-parents?lang=en&amp;appLaunch=web. Click or tap if you trust this link."/>
              </a:rPr>
              <a:t>TiKTok</a:t>
            </a:r>
            <a:r>
              <a:rPr lang="en-GB" sz="1400" u="sng">
                <a:hlinkClick r:id="rId4" tooltip="Original URL: https://www.tiktok.com/safety/resources/for-parents?lang=en&amp;appLaunch=web. Click or tap if you trust this link."/>
              </a:rPr>
              <a:t> – Parents Safety Centre</a:t>
            </a:r>
            <a:endParaRPr lang="en-GB" sz="1400"/>
          </a:p>
          <a:p>
            <a:r>
              <a:rPr lang="en-GB" sz="1400"/>
              <a:t> </a:t>
            </a:r>
            <a:r>
              <a:rPr lang="en-GB" sz="1400" u="sng">
                <a:hlinkClick r:id="rId5" tooltip="Original URL: https://www.net-aware.org.uk/networks/tiktok/. Click or tap if you trust this link."/>
              </a:rPr>
              <a:t>NSPCC – </a:t>
            </a:r>
            <a:r>
              <a:rPr lang="en-GB" sz="1400" u="sng" err="1">
                <a:hlinkClick r:id="rId5" tooltip="Original URL: https://www.net-aware.org.uk/networks/tiktok/. Click or tap if you trust this link."/>
              </a:rPr>
              <a:t>TikTok</a:t>
            </a:r>
            <a:r>
              <a:rPr lang="en-GB" sz="1400" u="sng">
                <a:hlinkClick r:id="rId5" tooltip="Original URL: https://www.net-aware.org.uk/networks/tiktok/. Click or tap if you trust this link."/>
              </a:rPr>
              <a:t> and top tips for staying safe</a:t>
            </a:r>
            <a:endParaRPr lang="en-GB" sz="1400"/>
          </a:p>
          <a:p>
            <a:r>
              <a:rPr lang="en-GB" sz="1400"/>
              <a:t> </a:t>
            </a:r>
          </a:p>
          <a:p>
            <a:r>
              <a:rPr lang="en-GB" sz="1400" u="sng">
                <a:hlinkClick r:id="rId6" tooltip="Original URL: https://swgfl.org.uk/online-safety/10-online-safety-tips/. Click or tap if you trust this link."/>
              </a:rPr>
              <a:t>South West Grid for learning</a:t>
            </a:r>
            <a:endParaRPr lang="en-GB" sz="1400"/>
          </a:p>
          <a:p>
            <a:r>
              <a:rPr lang="en-GB" sz="1400" u="sng">
                <a:hlinkClick r:id="rId7" tooltip="Original URL: https://www.saferinternet.org.uk/. Click or tap if you trust this link."/>
              </a:rPr>
              <a:t>Safer Internet Centre</a:t>
            </a:r>
            <a:endParaRPr lang="en-GB" sz="1400"/>
          </a:p>
          <a:p>
            <a:r>
              <a:rPr lang="en-GB" sz="1400" u="sng">
                <a:hlinkClick r:id="rId8" tooltip="Original URL: http://www.internetmatters.org/. Click or tap if you trust this link."/>
              </a:rPr>
              <a:t>Internet Matters</a:t>
            </a:r>
            <a:endParaRPr lang="en-GB" sz="1400"/>
          </a:p>
          <a:p>
            <a:r>
              <a:rPr lang="en-GB" sz="1400" u="sng" err="1">
                <a:hlinkClick r:id="rId9" tooltip="Original URL: https://www.getsafeonline.org/safekids/. Click or tap if you trust this link."/>
              </a:rPr>
              <a:t>GetSafeOnline</a:t>
            </a:r>
            <a:endParaRPr lang="en-GB" sz="1400"/>
          </a:p>
          <a:p>
            <a:r>
              <a:rPr lang="en-GB" sz="1400" u="sng">
                <a:hlinkClick r:id="rId10" tooltip="Original URL: https://www.saferinternet.org.uk/blog/cyberbullying-advice-parents-and-carers. Click or tap if you trust this link."/>
              </a:rPr>
              <a:t>Online Bullying</a:t>
            </a:r>
            <a:endParaRPr lang="en-GB" sz="1400" u="sng"/>
          </a:p>
          <a:p>
            <a:endParaRPr lang="en-US" sz="1050"/>
          </a:p>
        </p:txBody>
      </p:sp>
      <p:sp>
        <p:nvSpPr>
          <p:cNvPr id="5" name="TextBox 4">
            <a:extLst>
              <a:ext uri="{FF2B5EF4-FFF2-40B4-BE49-F238E27FC236}">
                <a16:creationId xmlns:a16="http://schemas.microsoft.com/office/drawing/2014/main" id="{9FE6507D-3151-46CA-B469-7548E93CD2AC}"/>
              </a:ext>
            </a:extLst>
          </p:cNvPr>
          <p:cNvSpPr txBox="1"/>
          <p:nvPr/>
        </p:nvSpPr>
        <p:spPr>
          <a:xfrm>
            <a:off x="1583412" y="8649513"/>
            <a:ext cx="5006574" cy="1792798"/>
          </a:xfrm>
          <a:prstGeom prst="rect">
            <a:avLst/>
          </a:prstGeom>
          <a:solidFill>
            <a:schemeClr val="bg1"/>
          </a:solidFill>
          <a:ln w="57150">
            <a:solidFill>
              <a:srgbClr val="002060"/>
            </a:solidFill>
          </a:ln>
        </p:spPr>
        <p:txBody>
          <a:bodyPr wrap="square" rtlCol="0">
            <a:spAutoFit/>
          </a:bodyPr>
          <a:lstStyle/>
          <a:p>
            <a:r>
              <a:rPr lang="cy-GB" altLang="en-US" sz="1400">
                <a:solidFill>
                  <a:srgbClr val="202124"/>
                </a:solidFill>
                <a:latin typeface="Google Sans"/>
              </a:rPr>
              <a:t>Yr asiantaethau cymorth y mae'r Heddlu'n gweithio gyda yw:</a:t>
            </a:r>
            <a:r>
              <a:rPr lang="cy-GB" altLang="en-US" sz="400"/>
              <a:t> </a:t>
            </a:r>
            <a:endParaRPr lang="cy-GB" altLang="en-US" sz="1100">
              <a:latin typeface="Arial" panose="020B0604020202020204" pitchFamily="34" charset="0"/>
            </a:endParaRPr>
          </a:p>
          <a:p>
            <a:r>
              <a:rPr lang="en-US" sz="1400"/>
              <a:t> The support agencies the Police work with are:</a:t>
            </a:r>
          </a:p>
          <a:p>
            <a:endParaRPr lang="en-US" sz="1050"/>
          </a:p>
          <a:p>
            <a:r>
              <a:rPr lang="en-US" sz="1400" u="sng">
                <a:hlinkClick r:id="rId11" tooltip="Original URL: http://www.actionforchildren.org.uk/. Click or tap if you trust this link."/>
              </a:rPr>
              <a:t>www.actionforchildren.org.uk</a:t>
            </a:r>
            <a:endParaRPr lang="en-US" sz="1400"/>
          </a:p>
          <a:p>
            <a:r>
              <a:rPr lang="en-US" sz="1400" u="sng">
                <a:hlinkClick r:id="rId12" tooltip="Original URL: http://www.meiccymru.org/. Click or tap if you trust this link."/>
              </a:rPr>
              <a:t>www.MeicCymru.org</a:t>
            </a:r>
            <a:endParaRPr lang="en-US" sz="1400"/>
          </a:p>
          <a:p>
            <a:r>
              <a:rPr lang="en-US" sz="1400" u="sng">
                <a:hlinkClick r:id="rId13" tooltip="Original URL: http://www.thinkuknow.co.uk/. Click or tap if you trust this link."/>
              </a:rPr>
              <a:t>www.thinkuknow.co.uk</a:t>
            </a:r>
            <a:endParaRPr lang="en-US" sz="1400"/>
          </a:p>
          <a:p>
            <a:r>
              <a:rPr lang="en-US" sz="1400" u="sng">
                <a:hlinkClick r:id="rId14" tooltip="Original URL: http://www.talktofrank.com/. Click or tap if you trust this link."/>
              </a:rPr>
              <a:t>www.talktofrank.com</a:t>
            </a:r>
            <a:endParaRPr lang="en-US" sz="1400"/>
          </a:p>
          <a:p>
            <a:r>
              <a:rPr lang="en-US" sz="1400" u="sng">
                <a:hlinkClick r:id="rId15" tooltip="Original URL: http://www.cais.co.uk/. Click or tap if you trust this link."/>
              </a:rPr>
              <a:t>www.cais.co.uk</a:t>
            </a:r>
            <a:endParaRPr lang="en-US" sz="1400"/>
          </a:p>
        </p:txBody>
      </p:sp>
      <p:sp>
        <p:nvSpPr>
          <p:cNvPr id="6" name="TextBox 5">
            <a:extLst>
              <a:ext uri="{FF2B5EF4-FFF2-40B4-BE49-F238E27FC236}">
                <a16:creationId xmlns:a16="http://schemas.microsoft.com/office/drawing/2014/main" id="{98CC12B4-560C-4C48-B880-DF2DCD51B6B6}"/>
              </a:ext>
            </a:extLst>
          </p:cNvPr>
          <p:cNvSpPr txBox="1"/>
          <p:nvPr/>
        </p:nvSpPr>
        <p:spPr>
          <a:xfrm>
            <a:off x="429508" y="1395046"/>
            <a:ext cx="5029637" cy="369332"/>
          </a:xfrm>
          <a:prstGeom prst="rect">
            <a:avLst/>
          </a:prstGeom>
          <a:noFill/>
        </p:spPr>
        <p:txBody>
          <a:bodyPr wrap="square" rtlCol="0">
            <a:spAutoFit/>
          </a:bodyPr>
          <a:lstStyle/>
          <a:p>
            <a:endParaRPr lang="en-GB"/>
          </a:p>
        </p:txBody>
      </p:sp>
      <p:sp>
        <p:nvSpPr>
          <p:cNvPr id="7" name="TextBox 6">
            <a:extLst>
              <a:ext uri="{FF2B5EF4-FFF2-40B4-BE49-F238E27FC236}">
                <a16:creationId xmlns:a16="http://schemas.microsoft.com/office/drawing/2014/main" id="{88142A55-7246-450E-B669-CA887004AAB0}"/>
              </a:ext>
            </a:extLst>
          </p:cNvPr>
          <p:cNvSpPr txBox="1"/>
          <p:nvPr/>
        </p:nvSpPr>
        <p:spPr>
          <a:xfrm>
            <a:off x="1247455" y="3142999"/>
            <a:ext cx="5317435" cy="2492990"/>
          </a:xfrm>
          <a:prstGeom prst="rect">
            <a:avLst/>
          </a:prstGeom>
          <a:noFill/>
          <a:ln w="57150">
            <a:solidFill>
              <a:srgbClr val="002060"/>
            </a:solidFill>
          </a:ln>
        </p:spPr>
        <p:txBody>
          <a:bodyPr wrap="square" rtlCol="0">
            <a:spAutoFit/>
          </a:bodyPr>
          <a:lstStyle/>
          <a:p>
            <a:r>
              <a:rPr lang="en-US" sz="2000" b="1" dirty="0"/>
              <a:t>Mind</a:t>
            </a:r>
          </a:p>
          <a:p>
            <a:r>
              <a:rPr lang="en-US" sz="2000" b="1" dirty="0"/>
              <a:t>Lorna Jones</a:t>
            </a:r>
          </a:p>
          <a:p>
            <a:r>
              <a:rPr lang="cy-GB" sz="2000" b="1" dirty="0"/>
              <a:t>Lles a Chefnogaeth Iechyd Meddwl</a:t>
            </a:r>
          </a:p>
          <a:p>
            <a:r>
              <a:rPr lang="en-US" sz="2000" b="1" dirty="0"/>
              <a:t>Mental Health Wellbeing and Support</a:t>
            </a:r>
          </a:p>
          <a:p>
            <a:endParaRPr lang="en-US" sz="2000" b="1" dirty="0"/>
          </a:p>
          <a:p>
            <a:r>
              <a:rPr lang="en-GB" sz="2000" b="1" dirty="0">
                <a:hlinkClick r:id="rId16"/>
              </a:rPr>
              <a:t>youth@mnpmind.org.uk</a:t>
            </a:r>
            <a:endParaRPr lang="en-GB" sz="2000" b="1" dirty="0"/>
          </a:p>
          <a:p>
            <a:endParaRPr lang="en-GB" b="1" dirty="0"/>
          </a:p>
          <a:p>
            <a:endParaRPr lang="en-US" b="1" dirty="0"/>
          </a:p>
        </p:txBody>
      </p:sp>
      <p:pic>
        <p:nvPicPr>
          <p:cNvPr id="8" name="Picture 7">
            <a:extLst>
              <a:ext uri="{FF2B5EF4-FFF2-40B4-BE49-F238E27FC236}">
                <a16:creationId xmlns:a16="http://schemas.microsoft.com/office/drawing/2014/main" id="{6CE29901-AD7F-435B-AF7C-B462152579A6}"/>
              </a:ext>
            </a:extLst>
          </p:cNvPr>
          <p:cNvPicPr>
            <a:picLocks noChangeAspect="1"/>
          </p:cNvPicPr>
          <p:nvPr/>
        </p:nvPicPr>
        <p:blipFill>
          <a:blip r:embed="rId17"/>
          <a:stretch>
            <a:fillRect/>
          </a:stretch>
        </p:blipFill>
        <p:spPr>
          <a:xfrm>
            <a:off x="4389287" y="4441979"/>
            <a:ext cx="1722269" cy="1158340"/>
          </a:xfrm>
          <a:prstGeom prst="rect">
            <a:avLst/>
          </a:prstGeom>
        </p:spPr>
      </p:pic>
      <p:sp>
        <p:nvSpPr>
          <p:cNvPr id="9" name="TextBox 8">
            <a:extLst>
              <a:ext uri="{FF2B5EF4-FFF2-40B4-BE49-F238E27FC236}">
                <a16:creationId xmlns:a16="http://schemas.microsoft.com/office/drawing/2014/main" id="{BE0177DC-65F4-4D28-9D87-413DE0F4D04E}"/>
              </a:ext>
            </a:extLst>
          </p:cNvPr>
          <p:cNvSpPr txBox="1"/>
          <p:nvPr/>
        </p:nvSpPr>
        <p:spPr>
          <a:xfrm>
            <a:off x="141890" y="1150883"/>
            <a:ext cx="6448096" cy="2159876"/>
          </a:xfrm>
          <a:prstGeom prst="rect">
            <a:avLst/>
          </a:prstGeom>
          <a:noFill/>
          <a:ln w="57150">
            <a:solidFill>
              <a:srgbClr val="002060"/>
            </a:solidFill>
          </a:ln>
        </p:spPr>
        <p:txBody>
          <a:bodyPr wrap="square" rtlCol="0">
            <a:spAutoFit/>
          </a:bodyPr>
          <a:lstStyle/>
          <a:p>
            <a:endParaRPr lang="en-GB"/>
          </a:p>
        </p:txBody>
      </p:sp>
      <p:pic>
        <p:nvPicPr>
          <p:cNvPr id="10" name="Picture 9">
            <a:extLst>
              <a:ext uri="{FF2B5EF4-FFF2-40B4-BE49-F238E27FC236}">
                <a16:creationId xmlns:a16="http://schemas.microsoft.com/office/drawing/2014/main" id="{0EF24DF1-EB8F-4827-8141-4D93157A934A}"/>
              </a:ext>
            </a:extLst>
          </p:cNvPr>
          <p:cNvPicPr>
            <a:picLocks noChangeAspect="1"/>
          </p:cNvPicPr>
          <p:nvPr/>
        </p:nvPicPr>
        <p:blipFill>
          <a:blip r:embed="rId18"/>
          <a:stretch>
            <a:fillRect/>
          </a:stretch>
        </p:blipFill>
        <p:spPr>
          <a:xfrm>
            <a:off x="752352" y="1231330"/>
            <a:ext cx="5227171" cy="1939861"/>
          </a:xfrm>
          <a:prstGeom prst="rect">
            <a:avLst/>
          </a:prstGeom>
        </p:spPr>
      </p:pic>
      <p:sp>
        <p:nvSpPr>
          <p:cNvPr id="11" name="TextBox 10">
            <a:extLst>
              <a:ext uri="{FF2B5EF4-FFF2-40B4-BE49-F238E27FC236}">
                <a16:creationId xmlns:a16="http://schemas.microsoft.com/office/drawing/2014/main" id="{0A5A5F19-6B21-4296-823F-E70C3DE319C6}"/>
              </a:ext>
            </a:extLst>
          </p:cNvPr>
          <p:cNvSpPr txBox="1"/>
          <p:nvPr/>
        </p:nvSpPr>
        <p:spPr>
          <a:xfrm>
            <a:off x="11598" y="180474"/>
            <a:ext cx="4568021" cy="369332"/>
          </a:xfrm>
          <a:prstGeom prst="rect">
            <a:avLst/>
          </a:prstGeom>
          <a:solidFill>
            <a:srgbClr val="C00000"/>
          </a:solidFill>
        </p:spPr>
        <p:txBody>
          <a:bodyPr wrap="square" rtlCol="0">
            <a:spAutoFit/>
          </a:bodyPr>
          <a:lstStyle/>
          <a:p>
            <a:r>
              <a:rPr lang="cy-GB" b="1" dirty="0">
                <a:solidFill>
                  <a:schemeClr val="bg1"/>
                </a:solidFill>
              </a:rPr>
              <a:t>Cefnogaeth Llesiant - </a:t>
            </a:r>
            <a:r>
              <a:rPr lang="en-US" b="1" dirty="0">
                <a:solidFill>
                  <a:schemeClr val="bg1"/>
                </a:solidFill>
              </a:rPr>
              <a:t>Wellbeing Support</a:t>
            </a:r>
            <a:endParaRPr lang="en-GB" b="1" dirty="0">
              <a:solidFill>
                <a:schemeClr val="bg1"/>
              </a:solidFill>
            </a:endParaRPr>
          </a:p>
        </p:txBody>
      </p:sp>
      <p:sp>
        <p:nvSpPr>
          <p:cNvPr id="12" name="TextBox 11">
            <a:extLst>
              <a:ext uri="{FF2B5EF4-FFF2-40B4-BE49-F238E27FC236}">
                <a16:creationId xmlns:a16="http://schemas.microsoft.com/office/drawing/2014/main" id="{AD0FFC45-3527-9740-947D-1A515E29172D}"/>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64392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E763F-D77C-44FC-8970-7128917E9BF5}"/>
              </a:ext>
            </a:extLst>
          </p:cNvPr>
          <p:cNvPicPr>
            <a:picLocks noChangeAspect="1"/>
          </p:cNvPicPr>
          <p:nvPr/>
        </p:nvPicPr>
        <p:blipFill>
          <a:blip r:embed="rId2"/>
          <a:stretch>
            <a:fillRect/>
          </a:stretch>
        </p:blipFill>
        <p:spPr>
          <a:xfrm>
            <a:off x="14684" y="0"/>
            <a:ext cx="6843316" cy="968829"/>
          </a:xfrm>
          <a:prstGeom prst="rect">
            <a:avLst/>
          </a:prstGeom>
        </p:spPr>
      </p:pic>
      <p:pic>
        <p:nvPicPr>
          <p:cNvPr id="4" name="Picture 3">
            <a:extLst>
              <a:ext uri="{FF2B5EF4-FFF2-40B4-BE49-F238E27FC236}">
                <a16:creationId xmlns:a16="http://schemas.microsoft.com/office/drawing/2014/main" id="{0B2E4F09-7B90-4678-AEE6-C4BB400AAE3C}"/>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5" name="Picture 4">
            <a:extLst>
              <a:ext uri="{FF2B5EF4-FFF2-40B4-BE49-F238E27FC236}">
                <a16:creationId xmlns:a16="http://schemas.microsoft.com/office/drawing/2014/main" id="{97BD6975-6A41-4A25-A72B-43DBDAEDAF72}"/>
              </a:ext>
            </a:extLst>
          </p:cNvPr>
          <p:cNvPicPr>
            <a:picLocks noChangeAspect="1"/>
          </p:cNvPicPr>
          <p:nvPr/>
        </p:nvPicPr>
        <p:blipFill>
          <a:blip r:embed="rId4"/>
          <a:stretch>
            <a:fillRect/>
          </a:stretch>
        </p:blipFill>
        <p:spPr>
          <a:xfrm>
            <a:off x="126124" y="968829"/>
            <a:ext cx="6717192" cy="9623405"/>
          </a:xfrm>
          <a:prstGeom prst="rect">
            <a:avLst/>
          </a:prstGeom>
        </p:spPr>
      </p:pic>
      <p:sp>
        <p:nvSpPr>
          <p:cNvPr id="6" name="TextBox 5">
            <a:extLst>
              <a:ext uri="{FF2B5EF4-FFF2-40B4-BE49-F238E27FC236}">
                <a16:creationId xmlns:a16="http://schemas.microsoft.com/office/drawing/2014/main" id="{2BD036DE-E193-451F-A98C-B4655627CD26}"/>
              </a:ext>
            </a:extLst>
          </p:cNvPr>
          <p:cNvSpPr txBox="1"/>
          <p:nvPr/>
        </p:nvSpPr>
        <p:spPr>
          <a:xfrm>
            <a:off x="14684" y="273504"/>
            <a:ext cx="4549696" cy="369332"/>
          </a:xfrm>
          <a:prstGeom prst="rect">
            <a:avLst/>
          </a:prstGeom>
          <a:solidFill>
            <a:srgbClr val="C00000"/>
          </a:solidFill>
        </p:spPr>
        <p:txBody>
          <a:bodyPr wrap="square" rtlCol="0">
            <a:spAutoFit/>
          </a:bodyPr>
          <a:lstStyle/>
          <a:p>
            <a:r>
              <a:rPr lang="cy-GB" b="1" dirty="0">
                <a:solidFill>
                  <a:schemeClr val="bg1"/>
                </a:solidFill>
              </a:rPr>
              <a:t>Cefnogaeth Llesiant - </a:t>
            </a:r>
            <a:r>
              <a:rPr lang="en-US" b="1" dirty="0">
                <a:solidFill>
                  <a:schemeClr val="bg1"/>
                </a:solidFill>
              </a:rPr>
              <a:t>Wellbeing Support</a:t>
            </a:r>
            <a:endParaRPr lang="en-GB" b="1" dirty="0">
              <a:solidFill>
                <a:schemeClr val="bg1"/>
              </a:solidFill>
            </a:endParaRPr>
          </a:p>
        </p:txBody>
      </p:sp>
      <p:sp>
        <p:nvSpPr>
          <p:cNvPr id="7" name="TextBox 6">
            <a:extLst>
              <a:ext uri="{FF2B5EF4-FFF2-40B4-BE49-F238E27FC236}">
                <a16:creationId xmlns:a16="http://schemas.microsoft.com/office/drawing/2014/main" id="{ED7162AA-3A7B-B347-8246-B9474DCDAF1B}"/>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09497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F6490-86D3-4533-A38A-670C8FE4AFB9}"/>
              </a:ext>
            </a:extLst>
          </p:cNvPr>
          <p:cNvPicPr>
            <a:picLocks noChangeAspect="1"/>
          </p:cNvPicPr>
          <p:nvPr/>
        </p:nvPicPr>
        <p:blipFill>
          <a:blip r:embed="rId2"/>
          <a:stretch>
            <a:fillRect/>
          </a:stretch>
        </p:blipFill>
        <p:spPr>
          <a:xfrm>
            <a:off x="308881" y="10604046"/>
            <a:ext cx="6211661" cy="1390650"/>
          </a:xfrm>
          <a:prstGeom prst="rect">
            <a:avLst/>
          </a:prstGeom>
        </p:spPr>
      </p:pic>
      <p:pic>
        <p:nvPicPr>
          <p:cNvPr id="5" name="Picture 4">
            <a:extLst>
              <a:ext uri="{FF2B5EF4-FFF2-40B4-BE49-F238E27FC236}">
                <a16:creationId xmlns:a16="http://schemas.microsoft.com/office/drawing/2014/main" id="{EE6EA8A7-404B-48D7-BD41-80A319A4D92F}"/>
              </a:ext>
            </a:extLst>
          </p:cNvPr>
          <p:cNvPicPr>
            <a:picLocks noChangeAspect="1"/>
          </p:cNvPicPr>
          <p:nvPr/>
        </p:nvPicPr>
        <p:blipFill>
          <a:blip r:embed="rId3"/>
          <a:stretch>
            <a:fillRect/>
          </a:stretch>
        </p:blipFill>
        <p:spPr>
          <a:xfrm>
            <a:off x="-14289" y="0"/>
            <a:ext cx="6858000" cy="980776"/>
          </a:xfrm>
          <a:prstGeom prst="rect">
            <a:avLst/>
          </a:prstGeom>
        </p:spPr>
      </p:pic>
      <p:sp>
        <p:nvSpPr>
          <p:cNvPr id="6" name="Rectangle: Rounded Corners 5">
            <a:extLst>
              <a:ext uri="{FF2B5EF4-FFF2-40B4-BE49-F238E27FC236}">
                <a16:creationId xmlns:a16="http://schemas.microsoft.com/office/drawing/2014/main" id="{B83122B5-63ED-4BC4-A2B5-8CDFDDC83318}"/>
              </a:ext>
            </a:extLst>
          </p:cNvPr>
          <p:cNvSpPr/>
          <p:nvPr/>
        </p:nvSpPr>
        <p:spPr>
          <a:xfrm>
            <a:off x="-7482" y="1383545"/>
            <a:ext cx="6829422" cy="89361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y-GB" sz="3200" b="1" dirty="0"/>
              <a:t>Tîm Arwain CA5</a:t>
            </a:r>
            <a:endParaRPr lang="en-US" dirty="0"/>
          </a:p>
          <a:p>
            <a:pPr algn="ctr"/>
            <a:r>
              <a:rPr lang="en-US" sz="2800" dirty="0" err="1"/>
              <a:t>Mrs</a:t>
            </a:r>
            <a:r>
              <a:rPr lang="en-US" sz="2800" dirty="0"/>
              <a:t> Lizzie Tiernan</a:t>
            </a:r>
            <a:endParaRPr lang="en-US" sz="2800" dirty="0">
              <a:cs typeface="Calibri"/>
            </a:endParaRPr>
          </a:p>
          <a:p>
            <a:pPr algn="ctr"/>
            <a:endParaRPr lang="en-US" sz="2800" dirty="0"/>
          </a:p>
          <a:p>
            <a:pPr algn="ctr"/>
            <a:endParaRPr lang="en-US" sz="2800" dirty="0"/>
          </a:p>
          <a:p>
            <a:pPr algn="ctr"/>
            <a:r>
              <a:rPr lang="cy-GB" sz="2400" b="1" dirty="0"/>
              <a:t>Dirprwy Bennaeth y Chweched Dosbarth  </a:t>
            </a:r>
            <a:r>
              <a:rPr lang="en-US" sz="2800" b="1" dirty="0"/>
              <a:t>Deputy Head of Sixth Form</a:t>
            </a:r>
            <a:endParaRPr lang="en-US" sz="2800" b="1" dirty="0">
              <a:cs typeface="Calibri"/>
            </a:endParaRPr>
          </a:p>
          <a:p>
            <a:pPr algn="ctr"/>
            <a:r>
              <a:rPr lang="en-US" sz="2800" dirty="0"/>
              <a:t>Dr Ffion Price</a:t>
            </a:r>
            <a:endParaRPr lang="en-US" sz="2800" dirty="0">
              <a:cs typeface="Calibri"/>
            </a:endParaRPr>
          </a:p>
          <a:p>
            <a:pPr algn="ctr"/>
            <a:endParaRPr lang="en-US" sz="2800" dirty="0"/>
          </a:p>
          <a:p>
            <a:pPr algn="ctr"/>
            <a:endParaRPr lang="en-GB" sz="2800" b="1" dirty="0"/>
          </a:p>
          <a:p>
            <a:pPr algn="ctr"/>
            <a:r>
              <a:rPr lang="cy-GB" sz="2800" b="1" dirty="0"/>
              <a:t>Gweinyddwr y Chweched Dosbarth</a:t>
            </a:r>
          </a:p>
          <a:p>
            <a:pPr algn="ctr"/>
            <a:r>
              <a:rPr lang="en-GB" sz="2800" b="1" dirty="0"/>
              <a:t>Sixth Form Administrator</a:t>
            </a:r>
            <a:endParaRPr lang="en-GB" sz="2800" b="1" dirty="0">
              <a:cs typeface="Calibri"/>
            </a:endParaRPr>
          </a:p>
          <a:p>
            <a:pPr algn="ctr"/>
            <a:r>
              <a:rPr lang="en-US" sz="2800" dirty="0" err="1"/>
              <a:t>Mrs</a:t>
            </a:r>
            <a:r>
              <a:rPr lang="en-US" sz="2800" dirty="0"/>
              <a:t> Lia Price</a:t>
            </a:r>
            <a:endParaRPr lang="en-US" sz="2800" dirty="0">
              <a:cs typeface="Calibri"/>
            </a:endParaRPr>
          </a:p>
          <a:p>
            <a:pPr algn="ctr"/>
            <a:endParaRPr lang="en-US" sz="1400" dirty="0"/>
          </a:p>
          <a:p>
            <a:pPr algn="ctr"/>
            <a:endParaRPr lang="en-US" sz="1400" dirty="0"/>
          </a:p>
          <a:p>
            <a:pPr algn="ctr"/>
            <a:endParaRPr lang="en-US" sz="1400" dirty="0"/>
          </a:p>
          <a:p>
            <a:pPr algn="ctr"/>
            <a:endParaRPr lang="en-US" sz="1400" dirty="0"/>
          </a:p>
          <a:p>
            <a:pPr algn="ctr"/>
            <a:endParaRPr lang="en-US" sz="1050" dirty="0"/>
          </a:p>
          <a:p>
            <a:pPr algn="ctr"/>
            <a:endParaRPr lang="en-GB" dirty="0"/>
          </a:p>
        </p:txBody>
      </p:sp>
      <p:sp>
        <p:nvSpPr>
          <p:cNvPr id="10" name="Rectangle 2">
            <a:extLst>
              <a:ext uri="{FF2B5EF4-FFF2-40B4-BE49-F238E27FC236}">
                <a16:creationId xmlns:a16="http://schemas.microsoft.com/office/drawing/2014/main" id="{63E48260-EEC1-48F9-AE74-C02C59987677}"/>
              </a:ext>
            </a:extLst>
          </p:cNvPr>
          <p:cNvSpPr>
            <a:spLocks noChangeArrowheads="1"/>
          </p:cNvSpPr>
          <p:nvPr/>
        </p:nvSpPr>
        <p:spPr bwMode="auto">
          <a:xfrm>
            <a:off x="14289" y="146553"/>
            <a:ext cx="65" cy="23212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2218" rIns="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y-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87C4E18-7D30-324B-B17E-3A28FB3F8543}"/>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076201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DC5AC-0D1A-4673-BA96-E8DF90762E80}"/>
              </a:ext>
            </a:extLst>
          </p:cNvPr>
          <p:cNvPicPr>
            <a:picLocks noChangeAspect="1"/>
          </p:cNvPicPr>
          <p:nvPr/>
        </p:nvPicPr>
        <p:blipFill>
          <a:blip r:embed="rId2"/>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B9691876-1F99-40C2-AD2F-030A59CDF4B0}"/>
              </a:ext>
            </a:extLst>
          </p:cNvPr>
          <p:cNvPicPr>
            <a:picLocks noChangeAspect="1"/>
          </p:cNvPicPr>
          <p:nvPr/>
        </p:nvPicPr>
        <p:blipFill>
          <a:blip r:embed="rId3"/>
          <a:stretch>
            <a:fillRect/>
          </a:stretch>
        </p:blipFill>
        <p:spPr>
          <a:xfrm>
            <a:off x="308882" y="10527846"/>
            <a:ext cx="6000750" cy="1390650"/>
          </a:xfrm>
          <a:prstGeom prst="rect">
            <a:avLst/>
          </a:prstGeom>
        </p:spPr>
      </p:pic>
      <p:pic>
        <p:nvPicPr>
          <p:cNvPr id="6" name="Picture 5">
            <a:extLst>
              <a:ext uri="{FF2B5EF4-FFF2-40B4-BE49-F238E27FC236}">
                <a16:creationId xmlns:a16="http://schemas.microsoft.com/office/drawing/2014/main" id="{DAB6537A-F72C-499B-940C-A1F90E72ABCF}"/>
              </a:ext>
            </a:extLst>
          </p:cNvPr>
          <p:cNvPicPr>
            <a:picLocks noChangeAspect="1"/>
          </p:cNvPicPr>
          <p:nvPr/>
        </p:nvPicPr>
        <p:blipFill>
          <a:blip r:embed="rId4"/>
          <a:stretch>
            <a:fillRect/>
          </a:stretch>
        </p:blipFill>
        <p:spPr>
          <a:xfrm>
            <a:off x="79098" y="969893"/>
            <a:ext cx="6685120" cy="9557953"/>
          </a:xfrm>
          <a:prstGeom prst="rect">
            <a:avLst/>
          </a:prstGeom>
        </p:spPr>
      </p:pic>
      <p:sp>
        <p:nvSpPr>
          <p:cNvPr id="7" name="TextBox 6">
            <a:extLst>
              <a:ext uri="{FF2B5EF4-FFF2-40B4-BE49-F238E27FC236}">
                <a16:creationId xmlns:a16="http://schemas.microsoft.com/office/drawing/2014/main" id="{87BFA3B7-14D7-445E-B384-CE594E6FF65B}"/>
              </a:ext>
            </a:extLst>
          </p:cNvPr>
          <p:cNvSpPr txBox="1"/>
          <p:nvPr/>
        </p:nvSpPr>
        <p:spPr>
          <a:xfrm>
            <a:off x="14684" y="273504"/>
            <a:ext cx="4526836" cy="369332"/>
          </a:xfrm>
          <a:prstGeom prst="rect">
            <a:avLst/>
          </a:prstGeom>
          <a:solidFill>
            <a:srgbClr val="C00000"/>
          </a:solidFill>
        </p:spPr>
        <p:txBody>
          <a:bodyPr wrap="square" rtlCol="0">
            <a:spAutoFit/>
          </a:bodyPr>
          <a:lstStyle/>
          <a:p>
            <a:r>
              <a:rPr lang="cy-GB" b="1" dirty="0">
                <a:solidFill>
                  <a:schemeClr val="bg1"/>
                </a:solidFill>
              </a:rPr>
              <a:t>Cefnogaeth Llesiant - </a:t>
            </a:r>
            <a:r>
              <a:rPr lang="en-US" b="1" dirty="0">
                <a:solidFill>
                  <a:schemeClr val="bg1"/>
                </a:solidFill>
              </a:rPr>
              <a:t>Wellbeing Support</a:t>
            </a:r>
            <a:endParaRPr lang="en-GB" b="1" dirty="0">
              <a:solidFill>
                <a:schemeClr val="bg1"/>
              </a:solidFill>
            </a:endParaRPr>
          </a:p>
        </p:txBody>
      </p:sp>
      <p:sp>
        <p:nvSpPr>
          <p:cNvPr id="8" name="TextBox 7">
            <a:extLst>
              <a:ext uri="{FF2B5EF4-FFF2-40B4-BE49-F238E27FC236}">
                <a16:creationId xmlns:a16="http://schemas.microsoft.com/office/drawing/2014/main" id="{FCE9AC32-A672-D248-BAEA-D144B3B28ED3}"/>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54635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2192000"/>
          </a:xfrm>
          <a:solidFill>
            <a:schemeClr val="bg1"/>
          </a:solidFill>
        </p:spPr>
        <p:txBody>
          <a:bodyPr>
            <a:normAutofit/>
          </a:bodyPr>
          <a:lstStyle/>
          <a:p>
            <a:pPr hangingPunct="0"/>
            <a:br>
              <a:rPr lang="en-GB" sz="2800" dirty="0">
                <a:solidFill>
                  <a:srgbClr val="FF0000"/>
                </a:solidFill>
              </a:rPr>
            </a:br>
            <a:br>
              <a:rPr lang="en-GB" sz="1200" dirty="0">
                <a:solidFill>
                  <a:srgbClr val="FF0000"/>
                </a:solidFill>
              </a:rPr>
            </a:br>
            <a:r>
              <a:rPr lang="en-GB" sz="1100" u="sng" dirty="0">
                <a:hlinkClick r:id="rId2"/>
              </a:rPr>
              <a:t>www.cbac.co.uk</a:t>
            </a:r>
            <a:br>
              <a:rPr lang="en-GB" sz="1100" dirty="0">
                <a:solidFill>
                  <a:srgbClr val="FF0000"/>
                </a:solidFill>
              </a:rPr>
            </a:br>
            <a:r>
              <a:rPr lang="cy-GB" sz="1100" dirty="0"/>
              <a:t>Gwnewch yn siw1r eich bod yn gwybod yr hyn sy’n ofynnol. Cynlluniwch ymlaen llaw. Dylech wybod beth yw dyddiadau’r arholiadau ayyb. Rydym yn sefyll arholiadau CBAC. Edrychwch ar eu gwefan yn rheolaidd. </a:t>
            </a:r>
            <a:br>
              <a:rPr lang="cy-GB" sz="1100" dirty="0"/>
            </a:br>
            <a:br>
              <a:rPr lang="cy-GB" sz="1100" u="sng" dirty="0">
                <a:solidFill>
                  <a:schemeClr val="accent1">
                    <a:lumMod val="75000"/>
                  </a:schemeClr>
                </a:solidFill>
              </a:rPr>
            </a:br>
            <a:r>
              <a:rPr lang="cy-GB" sz="1100" u="sng" dirty="0">
                <a:solidFill>
                  <a:schemeClr val="accent1">
                    <a:lumMod val="75000"/>
                  </a:schemeClr>
                </a:solidFill>
                <a:hlinkClick r:id="rId3"/>
              </a:rPr>
              <a:t>https://www.cbac.co.uk/question-bank/</a:t>
            </a:r>
            <a:r>
              <a:rPr lang="cy-GB" sz="1100" u="sng" dirty="0">
                <a:solidFill>
                  <a:schemeClr val="accent1">
                    <a:lumMod val="75000"/>
                  </a:schemeClr>
                </a:solidFill>
              </a:rPr>
              <a:t> https://www.wjec.co.uk/home/past-papers/</a:t>
            </a:r>
            <a:br>
              <a:rPr lang="cy-GB" sz="1100" u="sng" dirty="0">
                <a:solidFill>
                  <a:schemeClr val="accent1">
                    <a:lumMod val="75000"/>
                  </a:schemeClr>
                </a:solidFill>
              </a:rPr>
            </a:br>
            <a:r>
              <a:rPr lang="cy-GB" sz="1100" u="sng" dirty="0">
                <a:solidFill>
                  <a:schemeClr val="accent1">
                    <a:lumMod val="75000"/>
                  </a:schemeClr>
                </a:solidFill>
              </a:rPr>
              <a:t>https://www.eduqas.co.uk/home/past-papers/</a:t>
            </a:r>
            <a:br>
              <a:rPr lang="cy-GB" sz="1100" u="sng" dirty="0">
                <a:solidFill>
                  <a:schemeClr val="accent1">
                    <a:lumMod val="75000"/>
                  </a:schemeClr>
                </a:solidFill>
              </a:rPr>
            </a:br>
            <a:r>
              <a:rPr lang="cy-GB" sz="1100" dirty="0"/>
              <a:t>Adeiladwch eich cyn-bapur eich hun trwy ddefnyddio cyn-bapurau a banc cwestiynau CBAC ac EDUCAS</a:t>
            </a:r>
            <a:br>
              <a:rPr lang="cy-GB" sz="1100" dirty="0"/>
            </a:br>
            <a:br>
              <a:rPr lang="cy-GB" sz="1100" dirty="0"/>
            </a:br>
            <a:r>
              <a:rPr lang="cy-GB" sz="1100" b="1" u="sng" dirty="0"/>
              <a:t>Ddim yn siw1r beth rydych am ei wneud?</a:t>
            </a:r>
            <a:br>
              <a:rPr lang="cy-GB" sz="1100" b="1" u="sng" dirty="0"/>
            </a:br>
            <a:r>
              <a:rPr lang="cy-GB" sz="1100" dirty="0">
                <a:hlinkClick r:id="rId4"/>
              </a:rPr>
              <a:t>www.informedchoices.ac.uk</a:t>
            </a:r>
            <a:r>
              <a:rPr lang="cy-GB" sz="1100" dirty="0"/>
              <a:t> </a:t>
            </a:r>
            <a:br>
              <a:rPr lang="cy-GB" sz="1100" dirty="0"/>
            </a:br>
            <a:br>
              <a:rPr lang="cy-GB" sz="1100" b="1" u="sng" dirty="0">
                <a:solidFill>
                  <a:schemeClr val="accent1">
                    <a:lumMod val="75000"/>
                  </a:schemeClr>
                </a:solidFill>
              </a:rPr>
            </a:br>
            <a:r>
              <a:rPr lang="cy-GB" sz="1100" b="1" u="sng" dirty="0"/>
              <a:t>Gyrfaoedd / Swyddi:</a:t>
            </a:r>
            <a:br>
              <a:rPr lang="cy-GB" sz="1100" b="1" dirty="0"/>
            </a:br>
            <a:r>
              <a:rPr lang="cy-GB" sz="1100" u="sng" dirty="0">
                <a:solidFill>
                  <a:schemeClr val="accent1">
                    <a:lumMod val="75000"/>
                  </a:schemeClr>
                </a:solidFill>
              </a:rPr>
              <a:t>https://nationalcareersservice.direct.gov.uk/</a:t>
            </a:r>
            <a:br>
              <a:rPr lang="cy-GB" sz="1100" u="sng" dirty="0">
                <a:solidFill>
                  <a:schemeClr val="accent1">
                    <a:lumMod val="75000"/>
                  </a:schemeClr>
                </a:solidFill>
              </a:rPr>
            </a:br>
            <a:r>
              <a:rPr lang="cy-GB" sz="1100" u="sng" dirty="0">
                <a:solidFill>
                  <a:schemeClr val="accent1">
                    <a:lumMod val="75000"/>
                  </a:schemeClr>
                </a:solidFill>
              </a:rPr>
              <a:t>http://www.careerswales.com/en/</a:t>
            </a:r>
            <a:br>
              <a:rPr lang="cy-GB" sz="1100" u="sng" dirty="0">
                <a:solidFill>
                  <a:schemeClr val="accent1">
                    <a:lumMod val="75000"/>
                  </a:schemeClr>
                </a:solidFill>
              </a:rPr>
            </a:br>
            <a:r>
              <a:rPr lang="cy-GB" sz="1100" u="sng" dirty="0">
                <a:hlinkClick r:id="rId5"/>
              </a:rPr>
              <a:t>http://jobseekers.direct.gov.uk</a:t>
            </a:r>
            <a:br>
              <a:rPr lang="cy-GB" sz="1100" dirty="0"/>
            </a:br>
            <a:r>
              <a:rPr lang="cy-GB" sz="1100" u="sng" dirty="0">
                <a:hlinkClick r:id="rId6"/>
              </a:rPr>
              <a:t>www.fish4.co.uk</a:t>
            </a:r>
            <a:r>
              <a:rPr lang="cy-GB" sz="1100" dirty="0"/>
              <a:t> </a:t>
            </a:r>
            <a:r>
              <a:rPr lang="cy-GB" sz="1100" u="sng" dirty="0">
                <a:hlinkClick r:id="rId7"/>
              </a:rPr>
              <a:t>www.jobswales.co.uk</a:t>
            </a:r>
            <a:r>
              <a:rPr lang="cy-GB" sz="1100" dirty="0"/>
              <a:t>   </a:t>
            </a:r>
            <a:br>
              <a:rPr lang="cy-GB" sz="1100" dirty="0"/>
            </a:br>
            <a:r>
              <a:rPr lang="cy-GB" sz="1100" u="sng" dirty="0">
                <a:hlinkClick r:id="rId8"/>
              </a:rPr>
              <a:t>http://jobsearch.monsterwales.com</a:t>
            </a:r>
            <a:r>
              <a:rPr lang="cy-GB" sz="1100" dirty="0"/>
              <a:t> </a:t>
            </a:r>
            <a:br>
              <a:rPr lang="cy-GB" sz="1100" dirty="0"/>
            </a:br>
            <a:r>
              <a:rPr lang="cy-GB" sz="1100" u="sng" dirty="0">
                <a:hlinkClick r:id="rId9"/>
              </a:rPr>
              <a:t>www.powys.gov.uk</a:t>
            </a:r>
            <a:r>
              <a:rPr lang="cy-GB" sz="1100" u="sng" dirty="0"/>
              <a:t>,</a:t>
            </a:r>
            <a:br>
              <a:rPr lang="cy-GB" sz="1100" u="sng" dirty="0"/>
            </a:br>
            <a:r>
              <a:rPr lang="cy-GB" sz="1100" u="sng" dirty="0">
                <a:hlinkClick r:id="rId10"/>
              </a:rPr>
              <a:t>www.indeed.com</a:t>
            </a:r>
            <a:br>
              <a:rPr lang="cy-GB" sz="1100" dirty="0"/>
            </a:br>
            <a:br>
              <a:rPr lang="cy-GB" sz="1100" dirty="0"/>
            </a:br>
            <a:br>
              <a:rPr lang="cy-GB" sz="1100" b="1" dirty="0"/>
            </a:br>
            <a:r>
              <a:rPr lang="cy-GB" sz="1100" b="1" u="sng" dirty="0"/>
              <a:t>Addysg Uwch</a:t>
            </a:r>
            <a:r>
              <a:rPr lang="cy-GB" sz="1100" b="1" dirty="0"/>
              <a:t>:</a:t>
            </a:r>
            <a:br>
              <a:rPr lang="cy-GB" sz="1100" dirty="0"/>
            </a:br>
            <a:r>
              <a:rPr lang="cy-GB" sz="1100" u="sng" dirty="0">
                <a:solidFill>
                  <a:schemeClr val="accent1">
                    <a:lumMod val="75000"/>
                  </a:schemeClr>
                </a:solidFill>
              </a:rPr>
              <a:t>https://www.ucas.com/</a:t>
            </a:r>
            <a:br>
              <a:rPr lang="cy-GB" sz="1100" u="sng" dirty="0">
                <a:solidFill>
                  <a:schemeClr val="accent1">
                    <a:lumMod val="75000"/>
                  </a:schemeClr>
                </a:solidFill>
              </a:rPr>
            </a:br>
            <a:r>
              <a:rPr lang="cy-GB" sz="1200" dirty="0">
                <a:hlinkClick r:id="rId11"/>
              </a:rPr>
              <a:t>https://www.myheplus.com/</a:t>
            </a:r>
            <a:br>
              <a:rPr lang="cy-GB" sz="1100" u="sng" dirty="0">
                <a:solidFill>
                  <a:schemeClr val="accent1">
                    <a:lumMod val="75000"/>
                  </a:schemeClr>
                </a:solidFill>
              </a:rPr>
            </a:br>
            <a:r>
              <a:rPr lang="cy-GB" sz="1100" u="sng" dirty="0">
                <a:hlinkClick r:id="rId12"/>
              </a:rPr>
              <a:t>www.ukcoursefinder.com</a:t>
            </a:r>
            <a:br>
              <a:rPr lang="cy-GB" sz="1100" u="sng" dirty="0"/>
            </a:br>
            <a:r>
              <a:rPr lang="cy-GB" sz="1100" u="sng" dirty="0">
                <a:hlinkClick r:id="rId13"/>
              </a:rPr>
              <a:t>www.unistats.co.uk</a:t>
            </a:r>
            <a:br>
              <a:rPr lang="cy-GB" sz="1100" u="sng" dirty="0"/>
            </a:br>
            <a:r>
              <a:rPr lang="cy-GB" sz="1100" u="sng" dirty="0">
                <a:hlinkClick r:id="rId14"/>
              </a:rPr>
              <a:t>www.yougo.co.uk</a:t>
            </a:r>
            <a:br>
              <a:rPr lang="cy-GB" sz="1100" u="sng" dirty="0"/>
            </a:br>
            <a:r>
              <a:rPr lang="cy-GB" sz="1100" u="sng" dirty="0">
                <a:hlinkClick r:id="rId15"/>
              </a:rPr>
              <a:t>www.prospects.ac.uk</a:t>
            </a:r>
            <a:br>
              <a:rPr lang="cy-GB" sz="1100" u="sng" dirty="0">
                <a:solidFill>
                  <a:schemeClr val="accent1">
                    <a:lumMod val="75000"/>
                  </a:schemeClr>
                </a:solidFill>
              </a:rPr>
            </a:br>
            <a:br>
              <a:rPr lang="cy-GB" sz="1100" b="1" u="sng" dirty="0">
                <a:solidFill>
                  <a:schemeClr val="accent1">
                    <a:lumMod val="75000"/>
                  </a:schemeClr>
                </a:solidFill>
              </a:rPr>
            </a:br>
            <a:r>
              <a:rPr lang="cy-GB" sz="1100" b="1" u="sng" dirty="0"/>
              <a:t>Cemeg</a:t>
            </a:r>
            <a:br>
              <a:rPr lang="cy-GB" sz="1100" b="1" u="sng" dirty="0"/>
            </a:br>
            <a:r>
              <a:rPr lang="cy-GB" sz="1100" u="sng" kern="1400" dirty="0">
                <a:hlinkClick r:id="rId16"/>
              </a:rPr>
              <a:t>http://www.chemguide.co.uk/</a:t>
            </a:r>
            <a:br>
              <a:rPr lang="cy-GB" sz="1100" kern="1400" dirty="0"/>
            </a:br>
            <a:r>
              <a:rPr lang="cy-GB" sz="1100" u="sng" kern="1400" dirty="0">
                <a:hlinkClick r:id="rId17"/>
              </a:rPr>
              <a:t>http://www.s-cool.co.uk/alevel/chemistry.html</a:t>
            </a:r>
            <a:br>
              <a:rPr lang="cy-GB" sz="1100" kern="1400" dirty="0"/>
            </a:br>
            <a:r>
              <a:rPr lang="cy-GB" sz="1100" u="sng" kern="1400" dirty="0">
                <a:hlinkClick r:id="rId18"/>
              </a:rPr>
              <a:t>http://www.docbrown.info/page13/page13.htm</a:t>
            </a:r>
            <a:br>
              <a:rPr lang="cy-GB" sz="1100" kern="1400" dirty="0">
                <a:latin typeface="Times New Roman" panose="02020603050405020304" pitchFamily="18" charset="0"/>
                <a:ea typeface="Times New Roman" panose="02020603050405020304" pitchFamily="18" charset="0"/>
              </a:rPr>
            </a:br>
            <a:r>
              <a:rPr lang="cy-GB" sz="1100" u="sng" kern="1400" dirty="0">
                <a:hlinkClick r:id="rId19"/>
              </a:rPr>
              <a:t>http://www.knockhardy.org.uk/sci.htm</a:t>
            </a:r>
            <a:br>
              <a:rPr lang="cy-GB" sz="1100" u="sng" kern="1400" dirty="0"/>
            </a:br>
            <a:br>
              <a:rPr lang="cy-GB" sz="1100" b="1" kern="1400" dirty="0">
                <a:latin typeface="Times New Roman" panose="02020603050405020304" pitchFamily="18" charset="0"/>
                <a:ea typeface="Times New Roman" panose="02020603050405020304" pitchFamily="18" charset="0"/>
              </a:rPr>
            </a:br>
            <a:r>
              <a:rPr lang="cy-GB" sz="1100" b="1" u="sng" dirty="0"/>
              <a:t>Ffiseg:</a:t>
            </a:r>
            <a:br>
              <a:rPr lang="cy-GB" sz="1100" b="1" dirty="0"/>
            </a:br>
            <a:r>
              <a:rPr lang="cy-GB" sz="1100" u="sng" dirty="0">
                <a:hlinkClick r:id="rId20"/>
              </a:rPr>
              <a:t>http://www.wjec.co.uk/index.php?subject=96&amp;level=21</a:t>
            </a:r>
            <a:br>
              <a:rPr lang="cy-GB" sz="1100" u="sng" dirty="0"/>
            </a:br>
            <a:br>
              <a:rPr lang="cy-GB" sz="1100" b="1" dirty="0"/>
            </a:br>
            <a:r>
              <a:rPr lang="cy-GB" sz="1100" b="1" u="sng" dirty="0"/>
              <a:t>Daearyddiaeth</a:t>
            </a:r>
            <a:br>
              <a:rPr lang="cy-GB" sz="1100" b="1" dirty="0"/>
            </a:br>
            <a:r>
              <a:rPr lang="cy-GB" sz="1100" u="sng" dirty="0">
                <a:hlinkClick r:id="rId21"/>
              </a:rPr>
              <a:t>www.geogonline.org.uk</a:t>
            </a:r>
            <a:br>
              <a:rPr lang="cy-GB" sz="1100" u="sng" dirty="0"/>
            </a:br>
            <a:br>
              <a:rPr lang="cy-GB" sz="1100" u="sng" dirty="0"/>
            </a:br>
            <a:r>
              <a:rPr lang="cy-GB" sz="1100" b="1" u="sng" dirty="0"/>
              <a:t>Ffrangeg</a:t>
            </a:r>
            <a:br>
              <a:rPr lang="cy-GB" sz="1100" u="sng" dirty="0"/>
            </a:br>
            <a:r>
              <a:rPr lang="cy-GB" sz="1100" u="sng" dirty="0">
                <a:solidFill>
                  <a:schemeClr val="accent1">
                    <a:lumMod val="75000"/>
                  </a:schemeClr>
                </a:solidFill>
              </a:rPr>
              <a:t>www.languagesonline.org.uk</a:t>
            </a:r>
            <a:br>
              <a:rPr lang="cy-GB" sz="1100" dirty="0"/>
            </a:br>
            <a:br>
              <a:rPr lang="cy-GB" sz="1100" b="1" u="sng" dirty="0"/>
            </a:br>
            <a:r>
              <a:rPr lang="cy-GB" sz="1100" b="1" u="sng" dirty="0"/>
              <a:t>Mathemateg</a:t>
            </a:r>
            <a:br>
              <a:rPr lang="cy-GB" sz="1100" b="1" dirty="0"/>
            </a:br>
            <a:r>
              <a:rPr lang="cy-GB" sz="1100" u="sng" dirty="0">
                <a:hlinkClick r:id="rId22"/>
              </a:rPr>
              <a:t>www.MathsRevision.net</a:t>
            </a:r>
            <a:br>
              <a:rPr lang="cy-GB" sz="1100" dirty="0"/>
            </a:br>
            <a:r>
              <a:rPr lang="cy-GB" sz="1100" u="sng" dirty="0">
                <a:hlinkClick r:id="rId23"/>
              </a:rPr>
              <a:t>www.mathcentre.ac.uk</a:t>
            </a:r>
            <a:br>
              <a:rPr lang="cy-GB" sz="1100" dirty="0"/>
            </a:br>
            <a:r>
              <a:rPr lang="cy-GB" sz="1100" u="sng" dirty="0">
                <a:hlinkClick r:id="rId24"/>
              </a:rPr>
              <a:t>www.scool.co.uk</a:t>
            </a:r>
            <a:r>
              <a:rPr lang="cy-GB" sz="1100" u="sng" dirty="0">
                <a:hlinkClick r:id="rId25"/>
              </a:rPr>
              <a:t> www.examsolutions.co.uk</a:t>
            </a:r>
            <a:br>
              <a:rPr lang="cy-GB" sz="1100" u="sng" dirty="0"/>
            </a:br>
            <a:r>
              <a:rPr lang="cy-GB" sz="1100" u="sng" dirty="0">
                <a:solidFill>
                  <a:schemeClr val="accent1">
                    <a:lumMod val="75000"/>
                  </a:schemeClr>
                </a:solidFill>
              </a:rPr>
              <a:t>http://furthermaths.org.uk</a:t>
            </a:r>
            <a:br>
              <a:rPr lang="cy-GB" sz="1100" u="sng" dirty="0">
                <a:solidFill>
                  <a:schemeClr val="accent1">
                    <a:lumMod val="75000"/>
                  </a:schemeClr>
                </a:solidFill>
              </a:rPr>
            </a:br>
            <a:br>
              <a:rPr lang="cy-GB" sz="1100" u="sng" dirty="0"/>
            </a:br>
            <a:r>
              <a:rPr lang="cy-GB" sz="1100" b="1" u="sng" dirty="0"/>
              <a:t>Astudiaethau Crefyddol</a:t>
            </a:r>
            <a:br>
              <a:rPr lang="cy-GB" sz="1100" u="sng" dirty="0"/>
            </a:br>
            <a:r>
              <a:rPr lang="cy-GB" sz="1100" u="sng" dirty="0">
                <a:solidFill>
                  <a:schemeClr val="accent1">
                    <a:lumMod val="75000"/>
                  </a:schemeClr>
                </a:solidFill>
                <a:hlinkClick r:id="rId26"/>
              </a:rPr>
              <a:t>https://resources.wjec.co.uk/Pages/ResourceByArgs.aspx?subId=26&amp;lvlId=1</a:t>
            </a:r>
            <a:br>
              <a:rPr lang="cy-GB" sz="1100" u="sng" dirty="0">
                <a:solidFill>
                  <a:schemeClr val="accent1">
                    <a:lumMod val="75000"/>
                  </a:schemeClr>
                </a:solidFill>
              </a:rPr>
            </a:br>
            <a:r>
              <a:rPr lang="cy-GB" sz="1100" u="sng" dirty="0">
                <a:solidFill>
                  <a:schemeClr val="accent1">
                    <a:lumMod val="75000"/>
                  </a:schemeClr>
                </a:solidFill>
              </a:rPr>
              <a:t>https://getrevising.co.uk/</a:t>
            </a:r>
            <a:br>
              <a:rPr lang="cy-GB" sz="1100" u="sng" dirty="0"/>
            </a:br>
            <a:br>
              <a:rPr lang="cy-GB" sz="1100" b="1" u="sng" dirty="0"/>
            </a:br>
            <a:r>
              <a:rPr lang="cy-GB" sz="1100" b="1" u="sng" dirty="0"/>
              <a:t>Arall</a:t>
            </a:r>
            <a:br>
              <a:rPr lang="cy-GB" sz="1100" b="1" u="sng" dirty="0"/>
            </a:br>
            <a:r>
              <a:rPr lang="cy-GB" sz="1100" dirty="0">
                <a:hlinkClick r:id="rId27"/>
              </a:rPr>
              <a:t>https://www.studentfinancewales.co.uk/</a:t>
            </a:r>
            <a:br>
              <a:rPr lang="cy-GB" sz="1200" dirty="0"/>
            </a:br>
            <a:r>
              <a:rPr lang="cy-GB" sz="1200" dirty="0"/>
              <a:t> </a:t>
            </a:r>
            <a:br>
              <a:rPr lang="cy-GB" sz="1200" dirty="0"/>
            </a:br>
            <a:br>
              <a:rPr lang="cy-GB" sz="1800" dirty="0">
                <a:solidFill>
                  <a:srgbClr val="FF0000"/>
                </a:solidFill>
              </a:rPr>
            </a:br>
            <a:br>
              <a:rPr lang="cy-GB" sz="1800" dirty="0">
                <a:solidFill>
                  <a:srgbClr val="FF0000"/>
                </a:solidFill>
              </a:rPr>
            </a:br>
            <a:br>
              <a:rPr lang="cy-GB" sz="1800" dirty="0">
                <a:solidFill>
                  <a:srgbClr val="FF0000"/>
                </a:solidFill>
              </a:rPr>
            </a:br>
            <a:br>
              <a:rPr lang="cy-GB" sz="1800" dirty="0">
                <a:solidFill>
                  <a:srgbClr val="FF0000"/>
                </a:solidFill>
              </a:rPr>
            </a:br>
            <a:br>
              <a:rPr lang="en-GB" dirty="0">
                <a:solidFill>
                  <a:srgbClr val="FF0000"/>
                </a:solidFill>
              </a:rPr>
            </a:br>
            <a:endParaRPr lang="en-GB" dirty="0">
              <a:solidFill>
                <a:srgbClr val="FF0000"/>
              </a:solidFill>
            </a:endParaRPr>
          </a:p>
        </p:txBody>
      </p:sp>
      <p:pic>
        <p:nvPicPr>
          <p:cNvPr id="1026" name="Picture 2" descr="Image result for www.informedchoices.ac.uk"/>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76465" y="2327304"/>
            <a:ext cx="3527745" cy="1801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2081" y="2506293"/>
            <a:ext cx="3429000" cy="430887"/>
          </a:xfrm>
          <a:prstGeom prst="rect">
            <a:avLst/>
          </a:prstGeom>
        </p:spPr>
        <p:txBody>
          <a:bodyPr>
            <a:spAutoFit/>
          </a:bodyPr>
          <a:lstStyle/>
          <a:p>
            <a:r>
              <a:rPr lang="en-GB" sz="1100" b="1">
                <a:hlinkClick r:id="rId4"/>
              </a:rPr>
              <a:t>www.informedchoices.ac.uk</a:t>
            </a:r>
            <a:r>
              <a:rPr lang="en-GB" sz="1100" b="1"/>
              <a:t> </a:t>
            </a:r>
            <a:br>
              <a:rPr lang="en-GB" sz="1100" b="1"/>
            </a:br>
            <a:endParaRPr lang="en-GB" sz="1100" b="1"/>
          </a:p>
        </p:txBody>
      </p:sp>
      <p:sp>
        <p:nvSpPr>
          <p:cNvPr id="11" name="AutoShape 6" descr="Image result for https://www.myheplu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976465" y="6801685"/>
            <a:ext cx="3773606" cy="1908325"/>
          </a:xfrm>
          <a:prstGeom prst="rect">
            <a:avLst/>
          </a:prstGeom>
        </p:spPr>
      </p:pic>
      <p:pic>
        <p:nvPicPr>
          <p:cNvPr id="13" name="Picture 1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361642" y="4508444"/>
            <a:ext cx="3388429" cy="1773278"/>
          </a:xfrm>
          <a:prstGeom prst="rect">
            <a:avLst/>
          </a:prstGeom>
        </p:spPr>
      </p:pic>
      <p:pic>
        <p:nvPicPr>
          <p:cNvPr id="15" name="Picture 14">
            <a:extLst>
              <a:ext uri="{FF2B5EF4-FFF2-40B4-BE49-F238E27FC236}">
                <a16:creationId xmlns:a16="http://schemas.microsoft.com/office/drawing/2014/main" id="{7D040A4E-DC6C-4B84-B57F-61C41261F64F}"/>
              </a:ext>
            </a:extLst>
          </p:cNvPr>
          <p:cNvPicPr>
            <a:picLocks noChangeAspect="1"/>
          </p:cNvPicPr>
          <p:nvPr/>
        </p:nvPicPr>
        <p:blipFill>
          <a:blip r:embed="rId31"/>
          <a:stretch>
            <a:fillRect/>
          </a:stretch>
        </p:blipFill>
        <p:spPr>
          <a:xfrm>
            <a:off x="308882" y="10604046"/>
            <a:ext cx="6000750" cy="1390650"/>
          </a:xfrm>
          <a:prstGeom prst="rect">
            <a:avLst/>
          </a:prstGeom>
        </p:spPr>
      </p:pic>
      <p:pic>
        <p:nvPicPr>
          <p:cNvPr id="9" name="Picture 8">
            <a:extLst>
              <a:ext uri="{FF2B5EF4-FFF2-40B4-BE49-F238E27FC236}">
                <a16:creationId xmlns:a16="http://schemas.microsoft.com/office/drawing/2014/main" id="{0F8F42C2-9494-4780-97FD-9A93C896FC9D}"/>
              </a:ext>
            </a:extLst>
          </p:cNvPr>
          <p:cNvPicPr>
            <a:picLocks noChangeAspect="1"/>
          </p:cNvPicPr>
          <p:nvPr/>
        </p:nvPicPr>
        <p:blipFill>
          <a:blip r:embed="rId32"/>
          <a:stretch>
            <a:fillRect/>
          </a:stretch>
        </p:blipFill>
        <p:spPr>
          <a:xfrm>
            <a:off x="7342" y="22036"/>
            <a:ext cx="6843316" cy="968829"/>
          </a:xfrm>
          <a:prstGeom prst="rect">
            <a:avLst/>
          </a:prstGeom>
        </p:spPr>
      </p:pic>
      <p:sp>
        <p:nvSpPr>
          <p:cNvPr id="4" name="TextBox 3">
            <a:extLst>
              <a:ext uri="{FF2B5EF4-FFF2-40B4-BE49-F238E27FC236}">
                <a16:creationId xmlns:a16="http://schemas.microsoft.com/office/drawing/2014/main" id="{9AB067F3-5902-4828-BA7C-A52D838F35EC}"/>
              </a:ext>
            </a:extLst>
          </p:cNvPr>
          <p:cNvSpPr txBox="1"/>
          <p:nvPr/>
        </p:nvSpPr>
        <p:spPr>
          <a:xfrm>
            <a:off x="37127" y="36758"/>
            <a:ext cx="4549696" cy="523220"/>
          </a:xfrm>
          <a:prstGeom prst="rect">
            <a:avLst/>
          </a:prstGeom>
          <a:solidFill>
            <a:srgbClr val="C00000"/>
          </a:solidFill>
        </p:spPr>
        <p:txBody>
          <a:bodyPr wrap="square" rtlCol="0">
            <a:spAutoFit/>
          </a:bodyPr>
          <a:lstStyle/>
          <a:p>
            <a:r>
              <a:rPr lang="cy-GB" sz="2800" dirty="0">
                <a:solidFill>
                  <a:schemeClr val="bg1"/>
                </a:solidFill>
              </a:rPr>
              <a:t>Gwefanau Defnyddiol</a:t>
            </a:r>
          </a:p>
        </p:txBody>
      </p:sp>
      <p:sp>
        <p:nvSpPr>
          <p:cNvPr id="14" name="TextBox 13">
            <a:extLst>
              <a:ext uri="{FF2B5EF4-FFF2-40B4-BE49-F238E27FC236}">
                <a16:creationId xmlns:a16="http://schemas.microsoft.com/office/drawing/2014/main" id="{2548DFF7-E317-5D4E-A7FC-2F7934FB469B}"/>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180100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 y="0"/>
            <a:ext cx="6858000" cy="12192000"/>
          </a:xfrm>
          <a:solidFill>
            <a:schemeClr val="bg1"/>
          </a:solidFill>
        </p:spPr>
        <p:txBody>
          <a:bodyPr>
            <a:normAutofit/>
          </a:bodyPr>
          <a:lstStyle/>
          <a:p>
            <a:pPr hangingPunct="0"/>
            <a:br>
              <a:rPr lang="en-GB" sz="2800" dirty="0">
                <a:solidFill>
                  <a:srgbClr val="FF0000"/>
                </a:solidFill>
              </a:rPr>
            </a:br>
            <a:r>
              <a:rPr lang="cy-GB" sz="2800" b="1" dirty="0"/>
              <a:t>Sianel YouTube y Brifysgol</a:t>
            </a:r>
            <a:br>
              <a:rPr lang="cy-GB" sz="2800" dirty="0"/>
            </a:br>
            <a:br>
              <a:rPr lang="cy-GB" sz="1800" dirty="0"/>
            </a:br>
            <a:br>
              <a:rPr lang="cy-GB" sz="1800" dirty="0"/>
            </a:br>
            <a:r>
              <a:rPr lang="cy-GB" sz="1800" dirty="0">
                <a:hlinkClick r:id="rId2"/>
              </a:rPr>
              <a:t>https://www.youtube.com/user/BristolUWE</a:t>
            </a:r>
            <a:br>
              <a:rPr lang="cy-GB" sz="1800" dirty="0"/>
            </a:br>
            <a:br>
              <a:rPr lang="cy-GB" sz="1800" dirty="0"/>
            </a:br>
            <a:br>
              <a:rPr lang="cy-GB" sz="1800" dirty="0"/>
            </a:br>
            <a:r>
              <a:rPr lang="cy-GB" sz="1800" dirty="0">
                <a:hlinkClick r:id="rId3"/>
              </a:rPr>
              <a:t>https://www.youtube.com/user/cardiffuni</a:t>
            </a:r>
            <a:br>
              <a:rPr lang="cy-GB" sz="1800" dirty="0"/>
            </a:br>
            <a:br>
              <a:rPr lang="cy-GB" sz="2800" dirty="0"/>
            </a:br>
            <a:br>
              <a:rPr lang="cy-GB" sz="2800" dirty="0"/>
            </a:br>
            <a:r>
              <a:rPr lang="cy-GB" sz="2800" dirty="0"/>
              <a:t>UCAS</a:t>
            </a:r>
            <a:br>
              <a:rPr lang="cy-GB" sz="2800" dirty="0"/>
            </a:br>
            <a:r>
              <a:rPr lang="cy-GB" sz="2000" dirty="0">
                <a:hlinkClick r:id="rId4"/>
              </a:rPr>
              <a:t>https://www.ucas.com</a:t>
            </a:r>
            <a:br>
              <a:rPr lang="cy-GB" sz="2000" dirty="0"/>
            </a:br>
            <a:br>
              <a:rPr lang="cy-GB" sz="2000" dirty="0"/>
            </a:br>
            <a:br>
              <a:rPr lang="cy-GB" sz="2800" dirty="0"/>
            </a:br>
            <a:r>
              <a:rPr lang="cy-GB" sz="2800" b="1" dirty="0"/>
              <a:t>Prifysgolion ar Twitter i ddilyn</a:t>
            </a:r>
            <a:br>
              <a:rPr lang="cy-GB" sz="2800" b="1" dirty="0"/>
            </a:br>
            <a:br>
              <a:rPr lang="cy-GB" sz="2800" dirty="0"/>
            </a:br>
            <a:r>
              <a:rPr lang="cy-GB" sz="1800" dirty="0"/>
              <a:t>#cambtweet</a:t>
            </a:r>
            <a:br>
              <a:rPr lang="cy-GB" sz="1800" dirty="0"/>
            </a:br>
            <a:br>
              <a:rPr lang="cy-GB" sz="1800" dirty="0"/>
            </a:br>
            <a:br>
              <a:rPr lang="cy-GB" sz="1800" dirty="0"/>
            </a:br>
            <a:br>
              <a:rPr lang="cy-GB" sz="1800" dirty="0"/>
            </a:br>
            <a:r>
              <a:rPr lang="cy-GB" sz="2800" b="1" dirty="0"/>
              <a:t>Webinarau</a:t>
            </a:r>
            <a:br>
              <a:rPr lang="cy-GB" sz="2800" b="1" dirty="0"/>
            </a:br>
            <a:br>
              <a:rPr lang="cy-GB" sz="1800" dirty="0"/>
            </a:br>
            <a:r>
              <a:rPr lang="cy-GB" sz="1800" dirty="0"/>
              <a:t> ‘Ted talks’</a:t>
            </a:r>
            <a:br>
              <a:rPr lang="cy-GB" sz="1800" dirty="0"/>
            </a:br>
            <a:br>
              <a:rPr lang="cy-GB" sz="2800" dirty="0"/>
            </a:br>
            <a:r>
              <a:rPr lang="cy-GB" sz="2800" b="1" dirty="0"/>
              <a:t>Darllen, DARLLEN  a mwy o ddarllen</a:t>
            </a:r>
            <a:r>
              <a:rPr lang="cy-GB" sz="2400" b="1" dirty="0"/>
              <a:t>! </a:t>
            </a:r>
            <a:br>
              <a:rPr lang="cy-GB" sz="2400" dirty="0"/>
            </a:br>
            <a:r>
              <a:rPr lang="cy-GB" sz="1800" dirty="0"/>
              <a:t>(does </a:t>
            </a:r>
            <a:r>
              <a:rPr lang="cy-GB" sz="1800"/>
              <a:t>dim byd gwell</a:t>
            </a:r>
            <a:r>
              <a:rPr lang="cy-GB" sz="1800" dirty="0"/>
              <a:t>, gofynnwch i’ch athrawon </a:t>
            </a:r>
            <a:r>
              <a:rPr lang="cy-GB" sz="1800"/>
              <a:t>pwnc am </a:t>
            </a:r>
            <a:r>
              <a:rPr lang="cy-GB" sz="1800" dirty="0"/>
              <a:t>restr ddarllen awgrymiedig!) </a:t>
            </a:r>
            <a:br>
              <a:rPr lang="cy-GB" sz="1800" dirty="0"/>
            </a:br>
            <a:r>
              <a:rPr lang="cy-GB" sz="1800" dirty="0"/>
              <a:t> Fe gewch fynediad i ran fwyaf o lyfrgelloedd y brisfysgol yn rhad ac am ddim! </a:t>
            </a:r>
            <a:br>
              <a:rPr lang="cy-GB" sz="2800" dirty="0"/>
            </a:br>
            <a:br>
              <a:rPr lang="cy-GB" sz="2800" dirty="0"/>
            </a:br>
            <a:br>
              <a:rPr lang="cy-GB" sz="2800" dirty="0"/>
            </a:br>
            <a:br>
              <a:rPr lang="cy-GB" sz="2800" dirty="0"/>
            </a:br>
            <a:br>
              <a:rPr lang="cy-GB" sz="2800" dirty="0"/>
            </a:br>
            <a:endParaRPr lang="cy-GB" sz="2800" dirty="0">
              <a:solidFill>
                <a:srgbClr val="FF000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205" y="1954019"/>
            <a:ext cx="690465" cy="69046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4667" y="2894111"/>
            <a:ext cx="735563" cy="73556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0462" y="5170917"/>
            <a:ext cx="858416" cy="85841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3188" y="6403888"/>
            <a:ext cx="1566950" cy="1042851"/>
          </a:xfrm>
          <a:prstGeom prst="rect">
            <a:avLst/>
          </a:prstGeom>
        </p:spPr>
      </p:pic>
      <p:pic>
        <p:nvPicPr>
          <p:cNvPr id="14" name="Picture 13">
            <a:extLst>
              <a:ext uri="{FF2B5EF4-FFF2-40B4-BE49-F238E27FC236}">
                <a16:creationId xmlns:a16="http://schemas.microsoft.com/office/drawing/2014/main" id="{19640850-1A15-4025-B551-B36AA073DCCF}"/>
              </a:ext>
            </a:extLst>
          </p:cNvPr>
          <p:cNvPicPr>
            <a:picLocks noChangeAspect="1"/>
          </p:cNvPicPr>
          <p:nvPr/>
        </p:nvPicPr>
        <p:blipFill>
          <a:blip r:embed="rId9"/>
          <a:stretch>
            <a:fillRect/>
          </a:stretch>
        </p:blipFill>
        <p:spPr>
          <a:xfrm>
            <a:off x="308882" y="10604046"/>
            <a:ext cx="6000750" cy="1390650"/>
          </a:xfrm>
          <a:prstGeom prst="rect">
            <a:avLst/>
          </a:prstGeom>
        </p:spPr>
      </p:pic>
      <p:pic>
        <p:nvPicPr>
          <p:cNvPr id="8" name="Picture 7">
            <a:extLst>
              <a:ext uri="{FF2B5EF4-FFF2-40B4-BE49-F238E27FC236}">
                <a16:creationId xmlns:a16="http://schemas.microsoft.com/office/drawing/2014/main" id="{2568E897-9FB5-4639-A33C-84D92647838F}"/>
              </a:ext>
            </a:extLst>
          </p:cNvPr>
          <p:cNvPicPr>
            <a:picLocks noChangeAspect="1"/>
          </p:cNvPicPr>
          <p:nvPr/>
        </p:nvPicPr>
        <p:blipFill>
          <a:blip r:embed="rId10"/>
          <a:stretch>
            <a:fillRect/>
          </a:stretch>
        </p:blipFill>
        <p:spPr>
          <a:xfrm>
            <a:off x="0" y="0"/>
            <a:ext cx="6843316" cy="968829"/>
          </a:xfrm>
          <a:prstGeom prst="rect">
            <a:avLst/>
          </a:prstGeom>
        </p:spPr>
      </p:pic>
      <p:sp>
        <p:nvSpPr>
          <p:cNvPr id="9" name="TextBox 8">
            <a:extLst>
              <a:ext uri="{FF2B5EF4-FFF2-40B4-BE49-F238E27FC236}">
                <a16:creationId xmlns:a16="http://schemas.microsoft.com/office/drawing/2014/main" id="{B30AD466-235F-D844-A4EA-B32B24BCA381}"/>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123863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EF807-6566-403E-8DBF-EF74CB59C961}"/>
              </a:ext>
            </a:extLst>
          </p:cNvPr>
          <p:cNvPicPr>
            <a:picLocks noChangeAspect="1"/>
          </p:cNvPicPr>
          <p:nvPr/>
        </p:nvPicPr>
        <p:blipFill>
          <a:blip r:embed="rId2"/>
          <a:stretch>
            <a:fillRect/>
          </a:stretch>
        </p:blipFill>
        <p:spPr>
          <a:xfrm>
            <a:off x="5799" y="0"/>
            <a:ext cx="6846401" cy="969348"/>
          </a:xfrm>
          <a:prstGeom prst="rect">
            <a:avLst/>
          </a:prstGeom>
        </p:spPr>
      </p:pic>
      <p:pic>
        <p:nvPicPr>
          <p:cNvPr id="5" name="Picture 4">
            <a:extLst>
              <a:ext uri="{FF2B5EF4-FFF2-40B4-BE49-F238E27FC236}">
                <a16:creationId xmlns:a16="http://schemas.microsoft.com/office/drawing/2014/main" id="{F4E104FF-EF99-4A0F-A82B-92DC5BFDC4E7}"/>
              </a:ext>
            </a:extLst>
          </p:cNvPr>
          <p:cNvPicPr>
            <a:picLocks noChangeAspect="1"/>
          </p:cNvPicPr>
          <p:nvPr/>
        </p:nvPicPr>
        <p:blipFill>
          <a:blip r:embed="rId3"/>
          <a:stretch>
            <a:fillRect/>
          </a:stretch>
        </p:blipFill>
        <p:spPr>
          <a:xfrm>
            <a:off x="308882" y="10604046"/>
            <a:ext cx="6346392" cy="1390650"/>
          </a:xfrm>
          <a:prstGeom prst="rect">
            <a:avLst/>
          </a:prstGeom>
        </p:spPr>
      </p:pic>
      <p:pic>
        <p:nvPicPr>
          <p:cNvPr id="6" name="Picture 5">
            <a:extLst>
              <a:ext uri="{FF2B5EF4-FFF2-40B4-BE49-F238E27FC236}">
                <a16:creationId xmlns:a16="http://schemas.microsoft.com/office/drawing/2014/main" id="{B9BEA5AB-C29C-4655-BC6B-4F73963DDC6B}"/>
              </a:ext>
            </a:extLst>
          </p:cNvPr>
          <p:cNvPicPr>
            <a:picLocks noChangeAspect="1"/>
          </p:cNvPicPr>
          <p:nvPr/>
        </p:nvPicPr>
        <p:blipFill rotWithShape="1">
          <a:blip r:embed="rId4"/>
          <a:srcRect l="27547" t="28655" r="29216" b="41887"/>
          <a:stretch/>
        </p:blipFill>
        <p:spPr>
          <a:xfrm>
            <a:off x="3159599" y="2331224"/>
            <a:ext cx="3495675" cy="1429446"/>
          </a:xfrm>
          <a:prstGeom prst="rect">
            <a:avLst/>
          </a:prstGeom>
        </p:spPr>
      </p:pic>
      <p:sp>
        <p:nvSpPr>
          <p:cNvPr id="7" name="TextBox 6">
            <a:extLst>
              <a:ext uri="{FF2B5EF4-FFF2-40B4-BE49-F238E27FC236}">
                <a16:creationId xmlns:a16="http://schemas.microsoft.com/office/drawing/2014/main" id="{C8F57C39-8518-4AEF-9B63-CEF0F51253F0}"/>
              </a:ext>
            </a:extLst>
          </p:cNvPr>
          <p:cNvSpPr txBox="1"/>
          <p:nvPr/>
        </p:nvSpPr>
        <p:spPr>
          <a:xfrm>
            <a:off x="0" y="130731"/>
            <a:ext cx="4105275" cy="707886"/>
          </a:xfrm>
          <a:prstGeom prst="rect">
            <a:avLst/>
          </a:prstGeom>
          <a:solidFill>
            <a:srgbClr val="C00000"/>
          </a:solidFill>
        </p:spPr>
        <p:txBody>
          <a:bodyPr wrap="square" rtlCol="0">
            <a:spAutoFit/>
          </a:bodyPr>
          <a:lstStyle/>
          <a:p>
            <a:r>
              <a:rPr lang="en-US" sz="2000" b="1">
                <a:solidFill>
                  <a:schemeClr val="bg1"/>
                </a:solidFill>
              </a:rPr>
              <a:t>Go4Schools, Email, TEAMS, Website  &amp; Moodle</a:t>
            </a:r>
            <a:endParaRPr lang="en-GB" sz="2000" b="1">
              <a:solidFill>
                <a:schemeClr val="bg1"/>
              </a:solidFill>
            </a:endParaRPr>
          </a:p>
        </p:txBody>
      </p:sp>
      <p:pic>
        <p:nvPicPr>
          <p:cNvPr id="8" name="Picture 7">
            <a:extLst>
              <a:ext uri="{FF2B5EF4-FFF2-40B4-BE49-F238E27FC236}">
                <a16:creationId xmlns:a16="http://schemas.microsoft.com/office/drawing/2014/main" id="{BEAE418D-C43C-40D5-820D-47A7E822C562}"/>
              </a:ext>
            </a:extLst>
          </p:cNvPr>
          <p:cNvPicPr>
            <a:picLocks noChangeAspect="1"/>
          </p:cNvPicPr>
          <p:nvPr/>
        </p:nvPicPr>
        <p:blipFill>
          <a:blip r:embed="rId5"/>
          <a:stretch>
            <a:fillRect/>
          </a:stretch>
        </p:blipFill>
        <p:spPr>
          <a:xfrm>
            <a:off x="838439" y="4155773"/>
            <a:ext cx="4914900" cy="1325792"/>
          </a:xfrm>
          <a:prstGeom prst="rect">
            <a:avLst/>
          </a:prstGeom>
        </p:spPr>
      </p:pic>
      <p:sp>
        <p:nvSpPr>
          <p:cNvPr id="9" name="TextBox 8">
            <a:extLst>
              <a:ext uri="{FF2B5EF4-FFF2-40B4-BE49-F238E27FC236}">
                <a16:creationId xmlns:a16="http://schemas.microsoft.com/office/drawing/2014/main" id="{1CC87353-CD07-459F-9D17-5CBB0E6D7EC4}"/>
              </a:ext>
            </a:extLst>
          </p:cNvPr>
          <p:cNvSpPr txBox="1"/>
          <p:nvPr/>
        </p:nvSpPr>
        <p:spPr>
          <a:xfrm>
            <a:off x="2569607" y="6065116"/>
            <a:ext cx="3914775" cy="646331"/>
          </a:xfrm>
          <a:prstGeom prst="rect">
            <a:avLst/>
          </a:prstGeom>
          <a:solidFill>
            <a:srgbClr val="C00000"/>
          </a:solidFill>
        </p:spPr>
        <p:txBody>
          <a:bodyPr wrap="square" rtlCol="0">
            <a:spAutoFit/>
          </a:bodyPr>
          <a:lstStyle/>
          <a:p>
            <a:r>
              <a:rPr lang="en-US" b="1" dirty="0">
                <a:solidFill>
                  <a:schemeClr val="bg1"/>
                </a:solidFill>
              </a:rPr>
              <a:t>Check TEAMS and HWB email daily for notices and important messages</a:t>
            </a:r>
            <a:endParaRPr lang="en-GB" b="1" dirty="0">
              <a:solidFill>
                <a:schemeClr val="bg1"/>
              </a:solidFill>
            </a:endParaRPr>
          </a:p>
        </p:txBody>
      </p:sp>
      <p:pic>
        <p:nvPicPr>
          <p:cNvPr id="10" name="Picture 9">
            <a:extLst>
              <a:ext uri="{FF2B5EF4-FFF2-40B4-BE49-F238E27FC236}">
                <a16:creationId xmlns:a16="http://schemas.microsoft.com/office/drawing/2014/main" id="{DB001587-F5A3-4D0C-8E91-ABAC0941586F}"/>
              </a:ext>
            </a:extLst>
          </p:cNvPr>
          <p:cNvPicPr>
            <a:picLocks noChangeAspect="1"/>
          </p:cNvPicPr>
          <p:nvPr/>
        </p:nvPicPr>
        <p:blipFill>
          <a:blip r:embed="rId6"/>
          <a:stretch>
            <a:fillRect/>
          </a:stretch>
        </p:blipFill>
        <p:spPr>
          <a:xfrm>
            <a:off x="214312" y="5632457"/>
            <a:ext cx="2271713" cy="2618865"/>
          </a:xfrm>
          <a:prstGeom prst="rect">
            <a:avLst/>
          </a:prstGeom>
        </p:spPr>
      </p:pic>
      <p:sp>
        <p:nvSpPr>
          <p:cNvPr id="11" name="TextBox 10">
            <a:extLst>
              <a:ext uri="{FF2B5EF4-FFF2-40B4-BE49-F238E27FC236}">
                <a16:creationId xmlns:a16="http://schemas.microsoft.com/office/drawing/2014/main" id="{12A160BA-D635-4609-BD6B-AD0A0046CBF7}"/>
              </a:ext>
            </a:extLst>
          </p:cNvPr>
          <p:cNvSpPr txBox="1"/>
          <p:nvPr/>
        </p:nvSpPr>
        <p:spPr>
          <a:xfrm>
            <a:off x="0" y="969348"/>
            <a:ext cx="3143250" cy="2934458"/>
          </a:xfrm>
          <a:prstGeom prst="rect">
            <a:avLst/>
          </a:prstGeom>
          <a:solidFill>
            <a:srgbClr val="C00000"/>
          </a:solidFill>
        </p:spPr>
        <p:txBody>
          <a:bodyPr wrap="square" rtlCol="0">
            <a:spAutoFit/>
          </a:bodyPr>
          <a:lstStyle/>
          <a:p>
            <a:pPr>
              <a:lnSpc>
                <a:spcPct val="115000"/>
              </a:lnSpc>
              <a:spcAft>
                <a:spcPts val="1000"/>
              </a:spcAft>
            </a:pPr>
            <a:r>
              <a:rPr lang="cy-GB" sz="1100" b="1" dirty="0"/>
              <a:t>Gwnewch yn siŵr eich bod wedi mewngofnodi i Go4Schools.  Ar y wefan hon gellir tracio cynnydd, presenoldeb ac ymddygiad eich plentyn (ymddygiad da a drwg).  Ceir modiwl gwaith cartref hefyd lle y gellir darparu mwy o ddogfennau / manylion i gefnogi tasgau gwaith cartref lle bo angen.  </a:t>
            </a:r>
            <a:endParaRPr lang="en-GB" sz="1100" b="1" dirty="0"/>
          </a:p>
          <a:p>
            <a:pPr>
              <a:lnSpc>
                <a:spcPct val="115000"/>
              </a:lnSpc>
              <a:spcAft>
                <a:spcPts val="1000"/>
              </a:spcAft>
            </a:pPr>
            <a:r>
              <a:rPr lang="en-GB" sz="1100" b="1" dirty="0"/>
              <a:t>Please ensure that you have logged on to Go4Schools.  Here you will be able to keep track of your child’s attendance, progress and behaviours (both positive and negative).  There is also a homework module where staff will provide more detail / supporting documents where applicable to the homework task.  </a:t>
            </a:r>
          </a:p>
        </p:txBody>
      </p:sp>
      <p:pic>
        <p:nvPicPr>
          <p:cNvPr id="12" name="Picture 11">
            <a:extLst>
              <a:ext uri="{FF2B5EF4-FFF2-40B4-BE49-F238E27FC236}">
                <a16:creationId xmlns:a16="http://schemas.microsoft.com/office/drawing/2014/main" id="{D3E3C7BB-89B9-400C-B02A-2E589B62B266}"/>
              </a:ext>
            </a:extLst>
          </p:cNvPr>
          <p:cNvPicPr>
            <a:picLocks noChangeAspect="1"/>
          </p:cNvPicPr>
          <p:nvPr/>
        </p:nvPicPr>
        <p:blipFill>
          <a:blip r:embed="rId7"/>
          <a:stretch>
            <a:fillRect/>
          </a:stretch>
        </p:blipFill>
        <p:spPr>
          <a:xfrm>
            <a:off x="3429000" y="8410708"/>
            <a:ext cx="2819638" cy="2035186"/>
          </a:xfrm>
          <a:prstGeom prst="rect">
            <a:avLst/>
          </a:prstGeom>
        </p:spPr>
      </p:pic>
      <p:sp>
        <p:nvSpPr>
          <p:cNvPr id="13" name="TextBox 12">
            <a:extLst>
              <a:ext uri="{FF2B5EF4-FFF2-40B4-BE49-F238E27FC236}">
                <a16:creationId xmlns:a16="http://schemas.microsoft.com/office/drawing/2014/main" id="{1DDEAE02-1C2A-42EB-81EF-5494FFFF2925}"/>
              </a:ext>
            </a:extLst>
          </p:cNvPr>
          <p:cNvSpPr txBox="1"/>
          <p:nvPr/>
        </p:nvSpPr>
        <p:spPr>
          <a:xfrm>
            <a:off x="43732" y="8338291"/>
            <a:ext cx="3285886" cy="2369880"/>
          </a:xfrm>
          <a:prstGeom prst="rect">
            <a:avLst/>
          </a:prstGeom>
          <a:solidFill>
            <a:srgbClr val="C00000"/>
          </a:solidFill>
        </p:spPr>
        <p:txBody>
          <a:bodyPr wrap="square" rtlCol="0">
            <a:spAutoFit/>
          </a:bodyPr>
          <a:lstStyle/>
          <a:p>
            <a:r>
              <a:rPr lang="en-GB" dirty="0">
                <a:hlinkClick r:id="rId8"/>
              </a:rPr>
              <a:t>https://vle.caloncymru.powys.sch.uk/enrol/index.php?id=500</a:t>
            </a:r>
            <a:endParaRPr lang="en-GB" dirty="0"/>
          </a:p>
          <a:p>
            <a:r>
              <a:rPr lang="cy-GB" sz="1600" dirty="0">
                <a:solidFill>
                  <a:schemeClr val="bg1"/>
                </a:solidFill>
              </a:rPr>
              <a:t>Moodle yw ein cyfeirbwynt ar gyfer Llwybrau’r 6ed Dosbarth, ACRH, sgiliau astudio, ac adnoddau ar gyfer myfyrwyr </a:t>
            </a:r>
            <a:r>
              <a:rPr lang="en-US" sz="1600" dirty="0">
                <a:solidFill>
                  <a:schemeClr val="bg1"/>
                </a:solidFill>
              </a:rPr>
              <a:t>M</a:t>
            </a:r>
            <a:r>
              <a:rPr lang="en-GB" sz="1600" dirty="0" err="1">
                <a:solidFill>
                  <a:schemeClr val="bg1"/>
                </a:solidFill>
              </a:rPr>
              <a:t>oodle</a:t>
            </a:r>
            <a:r>
              <a:rPr lang="en-GB" sz="1600" dirty="0">
                <a:solidFill>
                  <a:schemeClr val="bg1"/>
                </a:solidFill>
              </a:rPr>
              <a:t> is our point of reference for 6</a:t>
            </a:r>
            <a:r>
              <a:rPr lang="en-GB" sz="1600" baseline="30000" dirty="0">
                <a:solidFill>
                  <a:schemeClr val="bg1"/>
                </a:solidFill>
              </a:rPr>
              <a:t>th</a:t>
            </a:r>
            <a:r>
              <a:rPr lang="en-GB" sz="1600" dirty="0">
                <a:solidFill>
                  <a:schemeClr val="bg1"/>
                </a:solidFill>
              </a:rPr>
              <a:t> form Pathways, RSE, study skills, and resources for students</a:t>
            </a:r>
          </a:p>
        </p:txBody>
      </p:sp>
      <p:sp>
        <p:nvSpPr>
          <p:cNvPr id="14" name="TextBox 13">
            <a:extLst>
              <a:ext uri="{FF2B5EF4-FFF2-40B4-BE49-F238E27FC236}">
                <a16:creationId xmlns:a16="http://schemas.microsoft.com/office/drawing/2014/main" id="{EA44E81F-DBFE-4B83-8500-604FF4E2C821}"/>
              </a:ext>
            </a:extLst>
          </p:cNvPr>
          <p:cNvSpPr txBox="1"/>
          <p:nvPr/>
        </p:nvSpPr>
        <p:spPr>
          <a:xfrm>
            <a:off x="2569608" y="6724650"/>
            <a:ext cx="4227432" cy="1600438"/>
          </a:xfrm>
          <a:prstGeom prst="rect">
            <a:avLst/>
          </a:prstGeom>
          <a:solidFill>
            <a:srgbClr val="001848"/>
          </a:solidFill>
        </p:spPr>
        <p:txBody>
          <a:bodyPr wrap="square" rtlCol="0">
            <a:spAutoFit/>
          </a:bodyPr>
          <a:lstStyle/>
          <a:p>
            <a:r>
              <a:rPr lang="en-GB" dirty="0">
                <a:hlinkClick r:id="rId9"/>
              </a:rPr>
              <a:t>https://www.ysgolcalon.cymru/sixth-form</a:t>
            </a:r>
            <a:endParaRPr lang="en-GB" dirty="0"/>
          </a:p>
          <a:p>
            <a:r>
              <a:rPr lang="cy-GB" sz="1600" dirty="0">
                <a:solidFill>
                  <a:schemeClr val="bg1"/>
                </a:solidFill>
              </a:rPr>
              <a:t>Gwiriwch y wefan yn rheolaidd i gael y newyddion a digwyddiadau cyfredol ar gyfer y Chweched Dosbarth </a:t>
            </a:r>
          </a:p>
          <a:p>
            <a:r>
              <a:rPr lang="en-US" sz="1600" dirty="0">
                <a:solidFill>
                  <a:schemeClr val="bg1"/>
                </a:solidFill>
              </a:rPr>
              <a:t>C</a:t>
            </a:r>
            <a:r>
              <a:rPr lang="en-GB" sz="1600" dirty="0">
                <a:solidFill>
                  <a:schemeClr val="bg1"/>
                </a:solidFill>
              </a:rPr>
              <a:t>heck out the website regularly for current news and events for the Sixth Form </a:t>
            </a:r>
          </a:p>
        </p:txBody>
      </p:sp>
      <p:sp>
        <p:nvSpPr>
          <p:cNvPr id="15" name="TextBox 14">
            <a:extLst>
              <a:ext uri="{FF2B5EF4-FFF2-40B4-BE49-F238E27FC236}">
                <a16:creationId xmlns:a16="http://schemas.microsoft.com/office/drawing/2014/main" id="{A6AE1464-02A8-494C-82BA-D2E303FD59D6}"/>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2" name="TextBox 1">
            <a:extLst>
              <a:ext uri="{FF2B5EF4-FFF2-40B4-BE49-F238E27FC236}">
                <a16:creationId xmlns:a16="http://schemas.microsoft.com/office/drawing/2014/main" id="{45E2F633-8E72-2944-B5D8-48F2B7E6402D}"/>
              </a:ext>
            </a:extLst>
          </p:cNvPr>
          <p:cNvSpPr txBox="1"/>
          <p:nvPr/>
        </p:nvSpPr>
        <p:spPr>
          <a:xfrm>
            <a:off x="3295889" y="1165860"/>
            <a:ext cx="3269001" cy="1015663"/>
          </a:xfrm>
          <a:prstGeom prst="rect">
            <a:avLst/>
          </a:prstGeom>
          <a:noFill/>
        </p:spPr>
        <p:txBody>
          <a:bodyPr wrap="square" rtlCol="0">
            <a:spAutoFit/>
          </a:bodyPr>
          <a:lstStyle/>
          <a:p>
            <a:pPr algn="ctr"/>
            <a:r>
              <a:rPr lang="cy-GB" sz="1000" u="sng" dirty="0"/>
              <a:t>Sut i osod eich cyfrinair rhieni ar gyfer Go4Schools</a:t>
            </a:r>
          </a:p>
          <a:p>
            <a:endParaRPr lang="cy-GB" sz="1000" u="sng" dirty="0"/>
          </a:p>
          <a:p>
            <a:pPr marL="228600" indent="-228600">
              <a:buAutoNum type="arabicPeriod"/>
            </a:pPr>
            <a:r>
              <a:rPr lang="cy-GB" sz="1000" dirty="0"/>
              <a:t>Gwnewch yn siŵr eich bod wedi dychwelyd eich slip Go4Schools gyda’ch e-bost cyfredol arno</a:t>
            </a:r>
          </a:p>
          <a:p>
            <a:pPr marL="228600" indent="-228600">
              <a:buAutoNum type="arabicPeriod"/>
            </a:pPr>
            <a:r>
              <a:rPr lang="cy-GB" sz="1000" dirty="0"/>
              <a:t>Ewch i </a:t>
            </a:r>
            <a:r>
              <a:rPr lang="cy-GB" sz="1000" dirty="0">
                <a:hlinkClick r:id="rId10"/>
              </a:rPr>
              <a:t>www.go4schools.com</a:t>
            </a:r>
            <a:endParaRPr lang="cy-GB" sz="1000" dirty="0"/>
          </a:p>
          <a:p>
            <a:pPr marL="228600" indent="-228600">
              <a:buAutoNum type="arabicPeriod"/>
            </a:pPr>
            <a:r>
              <a:rPr lang="cy-GB" sz="1000" dirty="0"/>
              <a:t>Cliciwch ar y botwm ‘Parents’</a:t>
            </a:r>
          </a:p>
        </p:txBody>
      </p:sp>
      <p:sp>
        <p:nvSpPr>
          <p:cNvPr id="3" name="TextBox 2">
            <a:extLst>
              <a:ext uri="{FF2B5EF4-FFF2-40B4-BE49-F238E27FC236}">
                <a16:creationId xmlns:a16="http://schemas.microsoft.com/office/drawing/2014/main" id="{4AF5228B-EFAA-4E4F-9300-27E93E113B89}"/>
              </a:ext>
            </a:extLst>
          </p:cNvPr>
          <p:cNvSpPr txBox="1"/>
          <p:nvPr/>
        </p:nvSpPr>
        <p:spPr>
          <a:xfrm>
            <a:off x="862805" y="5203438"/>
            <a:ext cx="1577101" cy="246221"/>
          </a:xfrm>
          <a:prstGeom prst="rect">
            <a:avLst/>
          </a:prstGeom>
          <a:noFill/>
        </p:spPr>
        <p:txBody>
          <a:bodyPr wrap="square" rtlCol="0">
            <a:spAutoFit/>
          </a:bodyPr>
          <a:lstStyle/>
          <a:p>
            <a:r>
              <a:rPr lang="cy-GB" sz="1000" dirty="0"/>
              <a:t>Blwyddyn 12 YCC 2022-23</a:t>
            </a:r>
          </a:p>
        </p:txBody>
      </p:sp>
      <p:sp>
        <p:nvSpPr>
          <p:cNvPr id="16" name="TextBox 15">
            <a:extLst>
              <a:ext uri="{FF2B5EF4-FFF2-40B4-BE49-F238E27FC236}">
                <a16:creationId xmlns:a16="http://schemas.microsoft.com/office/drawing/2014/main" id="{812448D9-EA35-8941-A3B6-F4BDECB9C33C}"/>
              </a:ext>
            </a:extLst>
          </p:cNvPr>
          <p:cNvSpPr txBox="1"/>
          <p:nvPr/>
        </p:nvSpPr>
        <p:spPr>
          <a:xfrm>
            <a:off x="4256567" y="5207499"/>
            <a:ext cx="2153758" cy="246221"/>
          </a:xfrm>
          <a:prstGeom prst="rect">
            <a:avLst/>
          </a:prstGeom>
          <a:noFill/>
        </p:spPr>
        <p:txBody>
          <a:bodyPr wrap="square" rtlCol="0">
            <a:spAutoFit/>
          </a:bodyPr>
          <a:lstStyle/>
          <a:p>
            <a:r>
              <a:rPr lang="cy-GB" sz="1000" dirty="0"/>
              <a:t>Chweched Dosbarth Campws Llanfair</a:t>
            </a:r>
          </a:p>
        </p:txBody>
      </p:sp>
      <p:sp>
        <p:nvSpPr>
          <p:cNvPr id="17" name="TextBox 16">
            <a:extLst>
              <a:ext uri="{FF2B5EF4-FFF2-40B4-BE49-F238E27FC236}">
                <a16:creationId xmlns:a16="http://schemas.microsoft.com/office/drawing/2014/main" id="{D29B29CD-8B37-5E4C-9846-1EF377D10B50}"/>
              </a:ext>
            </a:extLst>
          </p:cNvPr>
          <p:cNvSpPr txBox="1"/>
          <p:nvPr/>
        </p:nvSpPr>
        <p:spPr>
          <a:xfrm>
            <a:off x="2600564" y="5216599"/>
            <a:ext cx="1577101" cy="246221"/>
          </a:xfrm>
          <a:prstGeom prst="rect">
            <a:avLst/>
          </a:prstGeom>
          <a:noFill/>
        </p:spPr>
        <p:txBody>
          <a:bodyPr wrap="square" rtlCol="0">
            <a:spAutoFit/>
          </a:bodyPr>
          <a:lstStyle/>
          <a:p>
            <a:r>
              <a:rPr lang="cy-GB" sz="1000" dirty="0"/>
              <a:t>Blwyddyn 13L 2022-23</a:t>
            </a:r>
          </a:p>
        </p:txBody>
      </p:sp>
      <p:sp>
        <p:nvSpPr>
          <p:cNvPr id="18" name="TextBox 17">
            <a:extLst>
              <a:ext uri="{FF2B5EF4-FFF2-40B4-BE49-F238E27FC236}">
                <a16:creationId xmlns:a16="http://schemas.microsoft.com/office/drawing/2014/main" id="{F6B426B1-BFE0-FC49-9925-4C04524FBB33}"/>
              </a:ext>
            </a:extLst>
          </p:cNvPr>
          <p:cNvSpPr txBox="1"/>
          <p:nvPr/>
        </p:nvSpPr>
        <p:spPr>
          <a:xfrm>
            <a:off x="2538651" y="5485809"/>
            <a:ext cx="3976688" cy="584775"/>
          </a:xfrm>
          <a:prstGeom prst="rect">
            <a:avLst/>
          </a:prstGeom>
          <a:solidFill>
            <a:srgbClr val="C00000"/>
          </a:solidFill>
        </p:spPr>
        <p:txBody>
          <a:bodyPr wrap="square" rtlCol="0">
            <a:spAutoFit/>
          </a:bodyPr>
          <a:lstStyle/>
          <a:p>
            <a:r>
              <a:rPr lang="cy-GB" sz="1600" b="1" dirty="0">
                <a:solidFill>
                  <a:schemeClr val="bg1"/>
                </a:solidFill>
              </a:rPr>
              <a:t>Gwiriwch TEAMS ac e-bost HWB yn ddyddiol i gael hysbysiadau a negeseuon pwysig</a:t>
            </a:r>
          </a:p>
        </p:txBody>
      </p:sp>
      <p:sp>
        <p:nvSpPr>
          <p:cNvPr id="19" name="TextBox 18">
            <a:extLst>
              <a:ext uri="{FF2B5EF4-FFF2-40B4-BE49-F238E27FC236}">
                <a16:creationId xmlns:a16="http://schemas.microsoft.com/office/drawing/2014/main" id="{A644F74F-C5A4-CD4C-80B0-EB01130E30D9}"/>
              </a:ext>
            </a:extLst>
          </p:cNvPr>
          <p:cNvSpPr txBox="1"/>
          <p:nvPr/>
        </p:nvSpPr>
        <p:spPr>
          <a:xfrm>
            <a:off x="4987789" y="8459044"/>
            <a:ext cx="1577101" cy="246221"/>
          </a:xfrm>
          <a:prstGeom prst="rect">
            <a:avLst/>
          </a:prstGeom>
          <a:solidFill>
            <a:schemeClr val="tx1"/>
          </a:solidFill>
        </p:spPr>
        <p:txBody>
          <a:bodyPr wrap="square" rtlCol="0">
            <a:spAutoFit/>
          </a:bodyPr>
          <a:lstStyle/>
          <a:p>
            <a:r>
              <a:rPr lang="cy-GB" sz="1000" dirty="0">
                <a:solidFill>
                  <a:schemeClr val="bg1"/>
                </a:solidFill>
              </a:rPr>
              <a:t>Llwybrau’r 6</a:t>
            </a:r>
            <a:r>
              <a:rPr lang="cy-GB" sz="1000" baseline="30000" dirty="0">
                <a:solidFill>
                  <a:schemeClr val="bg1"/>
                </a:solidFill>
              </a:rPr>
              <a:t>ed</a:t>
            </a:r>
            <a:r>
              <a:rPr lang="cy-GB" sz="1000" dirty="0">
                <a:solidFill>
                  <a:schemeClr val="bg1"/>
                </a:solidFill>
              </a:rPr>
              <a:t> Dosbarth</a:t>
            </a:r>
          </a:p>
        </p:txBody>
      </p:sp>
    </p:spTree>
    <p:extLst>
      <p:ext uri="{BB962C8B-B14F-4D97-AF65-F5344CB8AC3E}">
        <p14:creationId xmlns:p14="http://schemas.microsoft.com/office/powerpoint/2010/main" val="1731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8493B-A6B7-4363-90E8-59331E54C99B}"/>
              </a:ext>
            </a:extLst>
          </p:cNvPr>
          <p:cNvPicPr>
            <a:picLocks noChangeAspect="1"/>
          </p:cNvPicPr>
          <p:nvPr/>
        </p:nvPicPr>
        <p:blipFill rotWithShape="1">
          <a:blip r:embed="rId2"/>
          <a:srcRect b="5295"/>
          <a:stretch/>
        </p:blipFill>
        <p:spPr>
          <a:xfrm>
            <a:off x="62866" y="104735"/>
            <a:ext cx="6695330" cy="9074644"/>
          </a:xfrm>
          <a:prstGeom prst="rect">
            <a:avLst/>
          </a:prstGeom>
        </p:spPr>
      </p:pic>
      <p:pic>
        <p:nvPicPr>
          <p:cNvPr id="4" name="Picture 3">
            <a:extLst>
              <a:ext uri="{FF2B5EF4-FFF2-40B4-BE49-F238E27FC236}">
                <a16:creationId xmlns:a16="http://schemas.microsoft.com/office/drawing/2014/main" id="{B671EEB5-0EAD-4F88-8439-A8C7B572C268}"/>
              </a:ext>
            </a:extLst>
          </p:cNvPr>
          <p:cNvPicPr>
            <a:picLocks noChangeAspect="1"/>
          </p:cNvPicPr>
          <p:nvPr/>
        </p:nvPicPr>
        <p:blipFill>
          <a:blip r:embed="rId3"/>
          <a:stretch>
            <a:fillRect/>
          </a:stretch>
        </p:blipFill>
        <p:spPr>
          <a:xfrm>
            <a:off x="62866" y="10574111"/>
            <a:ext cx="6795134" cy="1617889"/>
          </a:xfrm>
          <a:prstGeom prst="rect">
            <a:avLst/>
          </a:prstGeom>
        </p:spPr>
      </p:pic>
      <p:sp>
        <p:nvSpPr>
          <p:cNvPr id="5" name="TextBox 4">
            <a:extLst>
              <a:ext uri="{FF2B5EF4-FFF2-40B4-BE49-F238E27FC236}">
                <a16:creationId xmlns:a16="http://schemas.microsoft.com/office/drawing/2014/main" id="{E8FBED1C-F8C6-5441-B90C-90805FA42362}"/>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392455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A73E7-50E9-4235-9CC0-C67D122C48C3}"/>
              </a:ext>
            </a:extLst>
          </p:cNvPr>
          <p:cNvPicPr>
            <a:picLocks noChangeAspect="1"/>
          </p:cNvPicPr>
          <p:nvPr/>
        </p:nvPicPr>
        <p:blipFill>
          <a:blip r:embed="rId3"/>
          <a:stretch>
            <a:fillRect/>
          </a:stretch>
        </p:blipFill>
        <p:spPr>
          <a:xfrm>
            <a:off x="0" y="0"/>
            <a:ext cx="6843316" cy="968829"/>
          </a:xfrm>
          <a:prstGeom prst="rect">
            <a:avLst/>
          </a:prstGeom>
        </p:spPr>
      </p:pic>
      <p:pic>
        <p:nvPicPr>
          <p:cNvPr id="4" name="Picture 3">
            <a:extLst>
              <a:ext uri="{FF2B5EF4-FFF2-40B4-BE49-F238E27FC236}">
                <a16:creationId xmlns:a16="http://schemas.microsoft.com/office/drawing/2014/main" id="{70FD44AE-1CCD-47F6-8D2A-D8031A33BCAD}"/>
              </a:ext>
            </a:extLst>
          </p:cNvPr>
          <p:cNvPicPr>
            <a:picLocks noChangeAspect="1"/>
          </p:cNvPicPr>
          <p:nvPr/>
        </p:nvPicPr>
        <p:blipFill>
          <a:blip r:embed="rId4"/>
          <a:stretch>
            <a:fillRect/>
          </a:stretch>
        </p:blipFill>
        <p:spPr>
          <a:xfrm>
            <a:off x="312428" y="10658796"/>
            <a:ext cx="6218459" cy="1390008"/>
          </a:xfrm>
          <a:prstGeom prst="rect">
            <a:avLst/>
          </a:prstGeom>
        </p:spPr>
      </p:pic>
      <p:pic>
        <p:nvPicPr>
          <p:cNvPr id="6" name="Picture 5">
            <a:extLst>
              <a:ext uri="{FF2B5EF4-FFF2-40B4-BE49-F238E27FC236}">
                <a16:creationId xmlns:a16="http://schemas.microsoft.com/office/drawing/2014/main" id="{9A023B8E-165D-40DB-9463-ACE4ADC98F25}"/>
              </a:ext>
            </a:extLst>
          </p:cNvPr>
          <p:cNvPicPr>
            <a:picLocks noChangeAspect="1"/>
          </p:cNvPicPr>
          <p:nvPr/>
        </p:nvPicPr>
        <p:blipFill>
          <a:blip r:embed="rId5"/>
          <a:stretch>
            <a:fillRect/>
          </a:stretch>
        </p:blipFill>
        <p:spPr>
          <a:xfrm>
            <a:off x="14684" y="4326513"/>
            <a:ext cx="6858000" cy="1701345"/>
          </a:xfrm>
          <a:prstGeom prst="rect">
            <a:avLst/>
          </a:prstGeom>
        </p:spPr>
      </p:pic>
      <p:pic>
        <p:nvPicPr>
          <p:cNvPr id="7" name="Picture 6">
            <a:extLst>
              <a:ext uri="{FF2B5EF4-FFF2-40B4-BE49-F238E27FC236}">
                <a16:creationId xmlns:a16="http://schemas.microsoft.com/office/drawing/2014/main" id="{D4B81BC5-CC95-40BD-9F4A-73D4D2A7CAA4}"/>
              </a:ext>
            </a:extLst>
          </p:cNvPr>
          <p:cNvPicPr>
            <a:picLocks noChangeAspect="1"/>
          </p:cNvPicPr>
          <p:nvPr/>
        </p:nvPicPr>
        <p:blipFill>
          <a:blip r:embed="rId6"/>
          <a:stretch>
            <a:fillRect/>
          </a:stretch>
        </p:blipFill>
        <p:spPr>
          <a:xfrm>
            <a:off x="4212770" y="6164144"/>
            <a:ext cx="2223499" cy="2276300"/>
          </a:xfrm>
          <a:prstGeom prst="rect">
            <a:avLst/>
          </a:prstGeom>
        </p:spPr>
      </p:pic>
      <p:sp>
        <p:nvSpPr>
          <p:cNvPr id="8" name="TextBox 7">
            <a:extLst>
              <a:ext uri="{FF2B5EF4-FFF2-40B4-BE49-F238E27FC236}">
                <a16:creationId xmlns:a16="http://schemas.microsoft.com/office/drawing/2014/main" id="{5AC53FAC-9448-43C3-AD38-1CE13E1477F3}"/>
              </a:ext>
            </a:extLst>
          </p:cNvPr>
          <p:cNvSpPr txBox="1"/>
          <p:nvPr/>
        </p:nvSpPr>
        <p:spPr>
          <a:xfrm>
            <a:off x="0" y="192026"/>
            <a:ext cx="4385537" cy="584775"/>
          </a:xfrm>
          <a:prstGeom prst="rect">
            <a:avLst/>
          </a:prstGeom>
          <a:solidFill>
            <a:srgbClr val="C00000"/>
          </a:solidFill>
        </p:spPr>
        <p:txBody>
          <a:bodyPr wrap="square" rtlCol="0">
            <a:spAutoFit/>
          </a:bodyPr>
          <a:lstStyle/>
          <a:p>
            <a:r>
              <a:rPr lang="en-US" sz="3200" b="1" err="1">
                <a:solidFill>
                  <a:schemeClr val="bg1"/>
                </a:solidFill>
              </a:rPr>
              <a:t>Chweched</a:t>
            </a:r>
            <a:r>
              <a:rPr lang="en-US" sz="3200" b="1">
                <a:solidFill>
                  <a:schemeClr val="bg1"/>
                </a:solidFill>
              </a:rPr>
              <a:t> Powys Sixth</a:t>
            </a:r>
            <a:endParaRPr lang="en-GB" sz="3200" b="1">
              <a:solidFill>
                <a:schemeClr val="bg1"/>
              </a:solidFill>
            </a:endParaRPr>
          </a:p>
        </p:txBody>
      </p:sp>
      <p:sp>
        <p:nvSpPr>
          <p:cNvPr id="9" name="TextBox 8">
            <a:extLst>
              <a:ext uri="{FF2B5EF4-FFF2-40B4-BE49-F238E27FC236}">
                <a16:creationId xmlns:a16="http://schemas.microsoft.com/office/drawing/2014/main" id="{F6D5E86F-DABA-45C4-9E93-48DFC90F8952}"/>
              </a:ext>
            </a:extLst>
          </p:cNvPr>
          <p:cNvSpPr txBox="1"/>
          <p:nvPr/>
        </p:nvSpPr>
        <p:spPr>
          <a:xfrm>
            <a:off x="14684" y="1023812"/>
            <a:ext cx="4111002" cy="3139321"/>
          </a:xfrm>
          <a:prstGeom prst="rect">
            <a:avLst/>
          </a:prstGeom>
          <a:noFill/>
        </p:spPr>
        <p:txBody>
          <a:bodyPr wrap="square" rtlCol="0">
            <a:spAutoFit/>
          </a:bodyPr>
          <a:lstStyle/>
          <a:p>
            <a:r>
              <a:rPr lang="cy-GB" dirty="0"/>
              <a:t>Rydym yn rhan o gonsortiwm Chweched Powys Sixth ym Mhowys.  Felly, gallwch gwblhau eich Safon Uwch i gyd yn YCC neu os ydych am ddilyn cwrs Safon Uwch gyda darparwr gwahanol, gallwch wneud hynny ond iddo ffitio i’r llwybrau.</a:t>
            </a:r>
          </a:p>
          <a:p>
            <a:r>
              <a:rPr lang="cy-GB" dirty="0"/>
              <a:t>Mae Llwybr YCC ar gyfer carfan 2023-2025 isod.</a:t>
            </a:r>
          </a:p>
          <a:p>
            <a:r>
              <a:rPr lang="cy-GB" dirty="0"/>
              <a:t>Gallwch ymgeisio am gwrs trwy’r wefan : </a:t>
            </a:r>
            <a:r>
              <a:rPr lang="cy-GB" dirty="0">
                <a:solidFill>
                  <a:schemeClr val="bg1"/>
                </a:solidFill>
                <a:hlinkClick r:id="rId7"/>
              </a:rPr>
              <a:t>https://powys6.cymru/home</a:t>
            </a:r>
            <a:r>
              <a:rPr lang="cy-GB" dirty="0">
                <a:solidFill>
                  <a:schemeClr val="bg1"/>
                </a:solidFill>
              </a:rPr>
              <a:t> </a:t>
            </a:r>
            <a:r>
              <a:rPr lang="cy-GB" dirty="0"/>
              <a:t>neu drwy ddefnyddio’r cod QR.</a:t>
            </a:r>
          </a:p>
        </p:txBody>
      </p:sp>
      <p:pic>
        <p:nvPicPr>
          <p:cNvPr id="10" name="Picture 9">
            <a:extLst>
              <a:ext uri="{FF2B5EF4-FFF2-40B4-BE49-F238E27FC236}">
                <a16:creationId xmlns:a16="http://schemas.microsoft.com/office/drawing/2014/main" id="{22994F41-7D41-4414-8248-A4265AB87655}"/>
              </a:ext>
            </a:extLst>
          </p:cNvPr>
          <p:cNvPicPr>
            <a:picLocks noChangeAspect="1"/>
          </p:cNvPicPr>
          <p:nvPr/>
        </p:nvPicPr>
        <p:blipFill>
          <a:blip r:embed="rId8"/>
          <a:stretch>
            <a:fillRect/>
          </a:stretch>
        </p:blipFill>
        <p:spPr>
          <a:xfrm>
            <a:off x="4125686" y="1148029"/>
            <a:ext cx="2634343" cy="2634343"/>
          </a:xfrm>
          <a:prstGeom prst="rect">
            <a:avLst/>
          </a:prstGeom>
        </p:spPr>
      </p:pic>
      <p:sp>
        <p:nvSpPr>
          <p:cNvPr id="11" name="TextBox 10">
            <a:extLst>
              <a:ext uri="{FF2B5EF4-FFF2-40B4-BE49-F238E27FC236}">
                <a16:creationId xmlns:a16="http://schemas.microsoft.com/office/drawing/2014/main" id="{E0E49641-F355-413B-AC16-468241DCD5DB}"/>
              </a:ext>
            </a:extLst>
          </p:cNvPr>
          <p:cNvSpPr txBox="1"/>
          <p:nvPr/>
        </p:nvSpPr>
        <p:spPr>
          <a:xfrm>
            <a:off x="312427" y="8904470"/>
            <a:ext cx="6218459" cy="2031325"/>
          </a:xfrm>
          <a:prstGeom prst="rect">
            <a:avLst/>
          </a:prstGeom>
          <a:solidFill>
            <a:srgbClr val="C00000"/>
          </a:solidFill>
        </p:spPr>
        <p:txBody>
          <a:bodyPr wrap="square" rtlCol="0">
            <a:spAutoFit/>
          </a:bodyPr>
          <a:lstStyle/>
          <a:p>
            <a:r>
              <a:rPr lang="cy-GB" dirty="0">
                <a:solidFill>
                  <a:schemeClr val="bg1"/>
                </a:solidFill>
              </a:rPr>
              <a:t>Darperir cludiant rhwng safleoedd y chweched dosbarth a rhwng campysau YCC. Hefyd, fe gewch pas bws ar gyfer yr adegau hynn y y gall fod rhaid i chi ddal bws gwasanaeth. Mae ar gael yn yr ysgol.</a:t>
            </a:r>
            <a:endParaRPr lang="en-GB" dirty="0">
              <a:solidFill>
                <a:schemeClr val="bg1"/>
              </a:solidFill>
            </a:endParaRPr>
          </a:p>
          <a:p>
            <a:r>
              <a:rPr lang="cy-GB" dirty="0">
                <a:solidFill>
                  <a:schemeClr val="bg1"/>
                </a:solidFill>
              </a:rPr>
              <a:t>Disgwylir i’r myfyrwyr i gyd wisgo eu laniardau Chweched Powys Sixth drwy’r amser am resymau diogelwch ymhob ysgol.</a:t>
            </a:r>
            <a:endParaRPr lang="en-GB" dirty="0">
              <a:solidFill>
                <a:schemeClr val="bg1"/>
              </a:solidFill>
            </a:endParaRPr>
          </a:p>
          <a:p>
            <a:r>
              <a:rPr lang="cy-GB" dirty="0">
                <a:solidFill>
                  <a:schemeClr val="bg1"/>
                </a:solidFill>
              </a:rPr>
              <a:t> </a:t>
            </a:r>
            <a:endParaRPr lang="en-GB" dirty="0">
              <a:solidFill>
                <a:schemeClr val="bg1"/>
              </a:solidFill>
            </a:endParaRPr>
          </a:p>
        </p:txBody>
      </p:sp>
      <p:sp>
        <p:nvSpPr>
          <p:cNvPr id="12" name="TextBox 11">
            <a:extLst>
              <a:ext uri="{FF2B5EF4-FFF2-40B4-BE49-F238E27FC236}">
                <a16:creationId xmlns:a16="http://schemas.microsoft.com/office/drawing/2014/main" id="{B10FF1C5-0B96-44CB-AAF9-47D0BFF5787F}"/>
              </a:ext>
            </a:extLst>
          </p:cNvPr>
          <p:cNvSpPr txBox="1"/>
          <p:nvPr/>
        </p:nvSpPr>
        <p:spPr>
          <a:xfrm>
            <a:off x="163556" y="6027858"/>
            <a:ext cx="3813258" cy="2816156"/>
          </a:xfrm>
          <a:prstGeom prst="rect">
            <a:avLst/>
          </a:prstGeom>
          <a:solidFill>
            <a:srgbClr val="C00000"/>
          </a:solidFill>
        </p:spPr>
        <p:txBody>
          <a:bodyPr wrap="square" rtlCol="0">
            <a:spAutoFit/>
          </a:bodyPr>
          <a:lstStyle/>
          <a:p>
            <a:r>
              <a:rPr lang="cy-GB" sz="1700" dirty="0">
                <a:solidFill>
                  <a:schemeClr val="bg1"/>
                </a:solidFill>
              </a:rPr>
              <a:t>Mae rhan fwyaf y myfyrwyr yn cymryd tri Safon Uwch a Bagloriaeth Cymru, sy’n gymhwyster Safon Uwch llawn hefyd. Mae’n gymhwyster gwerthfawr, </a:t>
            </a:r>
            <a:r>
              <a:rPr lang="cy-GB" dirty="0">
                <a:solidFill>
                  <a:schemeClr val="bg1"/>
                </a:solidFill>
              </a:rPr>
              <a:t>sy’n aml yn rhoi cynnig cyd-destunol yn y Prifysgolion. Os yw myfyriwr yn dymuno astudio 4 pwnc gwanahol mewn amgylchiadau eithriadol, rhaid iddynt siarad â Phennaeth y Chweched Dosbarth.</a:t>
            </a:r>
            <a:endParaRPr lang="en-GB" dirty="0">
              <a:solidFill>
                <a:schemeClr val="bg1"/>
              </a:solidFill>
            </a:endParaRPr>
          </a:p>
        </p:txBody>
      </p:sp>
      <p:sp>
        <p:nvSpPr>
          <p:cNvPr id="13" name="TextBox 12">
            <a:extLst>
              <a:ext uri="{FF2B5EF4-FFF2-40B4-BE49-F238E27FC236}">
                <a16:creationId xmlns:a16="http://schemas.microsoft.com/office/drawing/2014/main" id="{B9ACCCC9-E2E3-E749-B74B-A387E111E502}"/>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47728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8850437-0630-40EF-9E2E-387FFFD669B1}"/>
              </a:ext>
            </a:extLst>
          </p:cNvPr>
          <p:cNvSpPr>
            <a:spLocks noChangeArrowheads="1"/>
          </p:cNvSpPr>
          <p:nvPr/>
        </p:nvSpPr>
        <p:spPr bwMode="auto">
          <a:xfrm>
            <a:off x="0" y="1269391"/>
            <a:ext cx="65" cy="51058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8386" rIns="0" bIns="-18386" numCol="1" anchor="ctr" anchorCtr="0" compatLnSpc="1">
            <a:prstTxWarp prst="textNoShape">
              <a:avLst/>
            </a:prstTxWarp>
            <a:spAutoFit/>
          </a:bodyPr>
          <a:lstStyle/>
          <a:p>
            <a:pPr defTabSz="1177039" eaLnBrk="0" fontAlgn="base" hangingPunct="0">
              <a:spcBef>
                <a:spcPct val="0"/>
              </a:spcBef>
              <a:spcAft>
                <a:spcPct val="0"/>
              </a:spcAft>
            </a:pPr>
            <a:endParaRPr lang="cy-GB" altLang="en-US" sz="3559">
              <a:latin typeface="Arial" panose="020B0604020202020204" pitchFamily="34" charset="0"/>
            </a:endParaRPr>
          </a:p>
        </p:txBody>
      </p:sp>
      <p:sp>
        <p:nvSpPr>
          <p:cNvPr id="7" name="TextBox 6">
            <a:extLst>
              <a:ext uri="{FF2B5EF4-FFF2-40B4-BE49-F238E27FC236}">
                <a16:creationId xmlns:a16="http://schemas.microsoft.com/office/drawing/2014/main" id="{82426331-37ED-4882-AC2A-1EF101DD0C07}"/>
              </a:ext>
            </a:extLst>
          </p:cNvPr>
          <p:cNvSpPr txBox="1"/>
          <p:nvPr/>
        </p:nvSpPr>
        <p:spPr>
          <a:xfrm>
            <a:off x="112341" y="1074562"/>
            <a:ext cx="6646599" cy="9840386"/>
          </a:xfrm>
          <a:prstGeom prst="rect">
            <a:avLst/>
          </a:prstGeom>
          <a:solidFill>
            <a:schemeClr val="bg1"/>
          </a:solidFill>
          <a:ln w="57150">
            <a:solidFill>
              <a:srgbClr val="C00000"/>
            </a:solidFill>
          </a:ln>
        </p:spPr>
        <p:txBody>
          <a:bodyPr wrap="square" rtlCol="0">
            <a:spAutoFit/>
          </a:bodyPr>
          <a:lstStyle/>
          <a:p>
            <a:r>
              <a:rPr lang="cy-GB" sz="1545" dirty="0"/>
              <a:t>Yn union fel y mae’n anodd gwybod sut i gyflawni cydbwysedd rhwng cynnig gormod o gefnogaeth i’ch plentyn (a chael eich cyhuddo o ffysan) a’u gadael i ymbalfalu ac efallai methu, mae’r un mor anodd cyflawni cydbwysedd rhwng bod yn “rhiant orbryderus’ a gadael i bethau fynd yn eu blaenau’n rhy hir am nad ydych am ymyrryd.</a:t>
            </a:r>
          </a:p>
          <a:p>
            <a:endParaRPr lang="cy-GB" sz="1545" dirty="0"/>
          </a:p>
          <a:p>
            <a:r>
              <a:rPr lang="cy-GB" sz="1545" dirty="0"/>
              <a:t>Mae’r gwaith tipyn haws os ydych yn dal ati i siarad â’ch plentyn ynglŷn â sut y mae pethau yn yr ysgol. Chi sy’n adnabod eich plentyn orau, ac os yw unrhyw agwedd o fywyd yr ysgol yn eu gofidio’n brahaus diau mai’r peth gorau yw bod yn orofalus ac ymyrryd yn gynnar trwy gysylltu â ni yn yr ysgol.</a:t>
            </a:r>
          </a:p>
          <a:p>
            <a:r>
              <a:rPr lang="cy-GB" sz="1545" dirty="0"/>
              <a:t>Rydyn ni wedi creu rhestr e-byst athrawon a staff er mwyn i chi gysylltu â’r aelod o staff mwyaf priodol yn hawdd.</a:t>
            </a:r>
          </a:p>
          <a:p>
            <a:endParaRPr lang="cy-GB" sz="1545" dirty="0"/>
          </a:p>
          <a:p>
            <a:r>
              <a:rPr lang="cy-GB" sz="1545" dirty="0"/>
              <a:t>Ar gyfer  pob absenoldeb yn y chweched dosbarth, gwnewch yn siŵr eich bod yn cysylltu â Mrs Lia Price i esbonio pam rydych yn absennol a’ch athro pwnc y diwrnod hwnnw a disgwylir i chi ofyn am waith er mwyn i chi ddal i fyny. Os nad ydych yn rhoi gwybod i ni pam eich bod yn absennol, anfonir neges testun i’ch cartref i hysbysu eich rhieni am y gwersi a gollwyd.</a:t>
            </a:r>
            <a:endParaRPr lang="en-GB" sz="1545" dirty="0"/>
          </a:p>
          <a:p>
            <a:endParaRPr lang="cy-GB" sz="1545" dirty="0"/>
          </a:p>
          <a:p>
            <a:endParaRPr lang="cy-GB" sz="1545" dirty="0"/>
          </a:p>
          <a:p>
            <a:endParaRPr lang="cy-GB" sz="1545" dirty="0"/>
          </a:p>
          <a:p>
            <a:endParaRPr lang="cy-GB" sz="1545" dirty="0"/>
          </a:p>
          <a:p>
            <a:endParaRPr lang="cy-GB" sz="1545" dirty="0"/>
          </a:p>
          <a:p>
            <a:r>
              <a:rPr lang="cy-GB" sz="1545" dirty="0"/>
              <a:t>Just as it is hard to know how to achieve the balance between offering your child too much support (and being accused of fussing) and leaving them to flounder and perhaps fail, it is also hard to achieve the balance between becoming the ‘over anxious parent’ and letting things go on too long because you don’t want to interfere.</a:t>
            </a:r>
          </a:p>
          <a:p>
            <a:endParaRPr lang="cy-GB" sz="1545" dirty="0"/>
          </a:p>
          <a:p>
            <a:r>
              <a:rPr lang="cy-GB" sz="1545" dirty="0"/>
              <a:t>The job is made much easier if you keep talking to your child about how things are at school.  You know your children best, and if any aspect of school life is persistently distressing them it is probably best to err on the side of caution and intervene early by contacting us at the school.</a:t>
            </a:r>
          </a:p>
          <a:p>
            <a:r>
              <a:rPr lang="cy-GB" sz="1545" dirty="0">
                <a:ea typeface="Calibri" panose="020F0502020204030204" pitchFamily="34" charset="0"/>
                <a:cs typeface="Times New Roman" panose="02020603050405020304" pitchFamily="18" charset="0"/>
              </a:rPr>
              <a:t>We have created a comprehensive contact list so that your concerns can be directed to the most appropriate person. </a:t>
            </a:r>
          </a:p>
          <a:p>
            <a:endParaRPr lang="cy-GB" sz="1545" dirty="0">
              <a:cs typeface="Times New Roman" panose="02020603050405020304" pitchFamily="18" charset="0"/>
            </a:endParaRPr>
          </a:p>
          <a:p>
            <a:r>
              <a:rPr lang="cy-GB" sz="1545" dirty="0">
                <a:cs typeface="Times New Roman" panose="02020603050405020304" pitchFamily="18" charset="0"/>
              </a:rPr>
              <a:t>For all sixth-form absences please ensure you contact Mrs Lia Price to explain why you are absent and your subject teachers for that day and you are expected to ask for work to enable you to catch up. If you do not let us know the reason for your absence, a text message will be sent home to inform parents of the missed lessons.</a:t>
            </a:r>
            <a:endParaRPr lang="cy-GB" sz="1545" dirty="0"/>
          </a:p>
        </p:txBody>
      </p:sp>
      <p:pic>
        <p:nvPicPr>
          <p:cNvPr id="5125" name="Picture 5" descr="Black White Telephone Clipart | Free Images at Clker.com - vector clip art  online, royalty free &amp; public domain">
            <a:extLst>
              <a:ext uri="{FF2B5EF4-FFF2-40B4-BE49-F238E27FC236}">
                <a16:creationId xmlns:a16="http://schemas.microsoft.com/office/drawing/2014/main" id="{48E250BA-CF87-4135-8487-65E7EE3C18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77"/>
          <a:stretch/>
        </p:blipFill>
        <p:spPr bwMode="auto">
          <a:xfrm>
            <a:off x="2472046" y="5357147"/>
            <a:ext cx="1562863" cy="12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FF63B333-6B7C-43EF-BA06-A918987AAEE5}"/>
              </a:ext>
            </a:extLst>
          </p:cNvPr>
          <p:cNvPicPr>
            <a:picLocks noChangeAspect="1"/>
          </p:cNvPicPr>
          <p:nvPr/>
        </p:nvPicPr>
        <p:blipFill>
          <a:blip r:embed="rId3"/>
          <a:stretch>
            <a:fillRect/>
          </a:stretch>
        </p:blipFill>
        <p:spPr>
          <a:xfrm>
            <a:off x="308882" y="10604046"/>
            <a:ext cx="6346392" cy="1390650"/>
          </a:xfrm>
          <a:prstGeom prst="rect">
            <a:avLst/>
          </a:prstGeom>
        </p:spPr>
      </p:pic>
      <p:pic>
        <p:nvPicPr>
          <p:cNvPr id="11" name="Picture 10">
            <a:extLst>
              <a:ext uri="{FF2B5EF4-FFF2-40B4-BE49-F238E27FC236}">
                <a16:creationId xmlns:a16="http://schemas.microsoft.com/office/drawing/2014/main" id="{229206E7-4211-4807-B3C4-6D7A3FA757FC}"/>
              </a:ext>
            </a:extLst>
          </p:cNvPr>
          <p:cNvPicPr>
            <a:picLocks noChangeAspect="1"/>
          </p:cNvPicPr>
          <p:nvPr/>
        </p:nvPicPr>
        <p:blipFill>
          <a:blip r:embed="rId4"/>
          <a:stretch>
            <a:fillRect/>
          </a:stretch>
        </p:blipFill>
        <p:spPr>
          <a:xfrm>
            <a:off x="0" y="0"/>
            <a:ext cx="6843316" cy="968829"/>
          </a:xfrm>
          <a:prstGeom prst="rect">
            <a:avLst/>
          </a:prstGeom>
        </p:spPr>
      </p:pic>
      <p:sp>
        <p:nvSpPr>
          <p:cNvPr id="2" name="TextBox 1">
            <a:extLst>
              <a:ext uri="{FF2B5EF4-FFF2-40B4-BE49-F238E27FC236}">
                <a16:creationId xmlns:a16="http://schemas.microsoft.com/office/drawing/2014/main" id="{51774142-0625-46D2-A1E8-FD0FBDC85D17}"/>
              </a:ext>
            </a:extLst>
          </p:cNvPr>
          <p:cNvSpPr txBox="1"/>
          <p:nvPr/>
        </p:nvSpPr>
        <p:spPr>
          <a:xfrm>
            <a:off x="0" y="161248"/>
            <a:ext cx="4359711" cy="646331"/>
          </a:xfrm>
          <a:prstGeom prst="rect">
            <a:avLst/>
          </a:prstGeom>
          <a:solidFill>
            <a:srgbClr val="C00000"/>
          </a:solidFill>
        </p:spPr>
        <p:txBody>
          <a:bodyPr wrap="square" rtlCol="0">
            <a:spAutoFit/>
          </a:bodyPr>
          <a:lstStyle/>
          <a:p>
            <a:pPr lvl="0" eaLnBrk="0" fontAlgn="base" hangingPunct="0">
              <a:spcBef>
                <a:spcPct val="0"/>
              </a:spcBef>
              <a:spcAft>
                <a:spcPct val="0"/>
              </a:spcAft>
            </a:pPr>
            <a:r>
              <a:rPr lang="cy-GB" altLang="en-US" b="1">
                <a:solidFill>
                  <a:schemeClr val="bg1"/>
                </a:solidFill>
                <a:latin typeface="Google Sans"/>
              </a:rPr>
              <a:t>Cysylltu â'r ysgol - Pryd a Phwy?</a:t>
            </a:r>
          </a:p>
          <a:p>
            <a:pPr eaLnBrk="0" fontAlgn="base" hangingPunct="0">
              <a:spcBef>
                <a:spcPct val="0"/>
              </a:spcBef>
              <a:spcAft>
                <a:spcPct val="0"/>
              </a:spcAft>
            </a:pPr>
            <a:r>
              <a:rPr lang="en-US" b="1">
                <a:solidFill>
                  <a:schemeClr val="bg1"/>
                </a:solidFill>
              </a:rPr>
              <a:t>Contacting the School – When and Who?</a:t>
            </a:r>
            <a:endParaRPr lang="en-GB" b="1">
              <a:solidFill>
                <a:schemeClr val="bg1"/>
              </a:solidFill>
            </a:endParaRPr>
          </a:p>
        </p:txBody>
      </p:sp>
      <p:sp>
        <p:nvSpPr>
          <p:cNvPr id="8" name="TextBox 7">
            <a:extLst>
              <a:ext uri="{FF2B5EF4-FFF2-40B4-BE49-F238E27FC236}">
                <a16:creationId xmlns:a16="http://schemas.microsoft.com/office/drawing/2014/main" id="{D6C07106-453B-7F41-920B-F6BA81750D88}"/>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401017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6858000" cy="12192000"/>
          </a:xfrm>
          <a:solidFill>
            <a:schemeClr val="bg1"/>
          </a:solidFill>
        </p:spPr>
        <p:txBody>
          <a:bodyPr>
            <a:normAutofit/>
          </a:bodyPr>
          <a:lstStyle/>
          <a:p>
            <a:pPr hangingPunct="0"/>
            <a:r>
              <a:rPr lang="en-GB">
                <a:solidFill>
                  <a:srgbClr val="FF0000"/>
                </a:solidFill>
              </a:rPr>
              <a:t>  </a:t>
            </a: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br>
              <a:rPr lang="en-GB">
                <a:solidFill>
                  <a:srgbClr val="FF0000"/>
                </a:solidFill>
              </a:rPr>
            </a:br>
            <a:endParaRPr lang="en-GB">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18634950"/>
              </p:ext>
            </p:extLst>
          </p:nvPr>
        </p:nvGraphicFramePr>
        <p:xfrm>
          <a:off x="146068" y="1363315"/>
          <a:ext cx="6545580" cy="10393680"/>
        </p:xfrm>
        <a:graphic>
          <a:graphicData uri="http://schemas.openxmlformats.org/drawingml/2006/table">
            <a:tbl>
              <a:tblPr firstRow="1" bandRow="1">
                <a:tableStyleId>{21E4AEA4-8DFA-4A89-87EB-49C32662AFE0}</a:tableStyleId>
              </a:tblPr>
              <a:tblGrid>
                <a:gridCol w="3304589">
                  <a:extLst>
                    <a:ext uri="{9D8B030D-6E8A-4147-A177-3AD203B41FA5}">
                      <a16:colId xmlns:a16="http://schemas.microsoft.com/office/drawing/2014/main" val="20001"/>
                    </a:ext>
                  </a:extLst>
                </a:gridCol>
                <a:gridCol w="3240991">
                  <a:extLst>
                    <a:ext uri="{9D8B030D-6E8A-4147-A177-3AD203B41FA5}">
                      <a16:colId xmlns:a16="http://schemas.microsoft.com/office/drawing/2014/main" val="3070175554"/>
                    </a:ext>
                  </a:extLst>
                </a:gridCol>
              </a:tblGrid>
              <a:tr h="477707">
                <a:tc>
                  <a:txBody>
                    <a:bodyPr/>
                    <a:lstStyle/>
                    <a:p>
                      <a:pPr algn="ctr"/>
                      <a:r>
                        <a:rPr lang="cy-GB" sz="2400" noProof="0"/>
                        <a:t>Campws Llandrindod Campus </a:t>
                      </a:r>
                    </a:p>
                  </a:txBody>
                  <a:tcPr>
                    <a:solidFill>
                      <a:srgbClr val="C00000"/>
                    </a:solidFill>
                  </a:tcPr>
                </a:tc>
                <a:tc>
                  <a:txBody>
                    <a:bodyPr/>
                    <a:lstStyle/>
                    <a:p>
                      <a:pPr algn="ctr"/>
                      <a:r>
                        <a:rPr lang="cy-GB" sz="2400" noProof="0"/>
                        <a:t>Campws Llanfair </a:t>
                      </a:r>
                    </a:p>
                    <a:p>
                      <a:pPr algn="ctr"/>
                      <a:r>
                        <a:rPr lang="cy-GB" sz="2400" noProof="0"/>
                        <a:t>Builth Campus</a:t>
                      </a:r>
                    </a:p>
                  </a:txBody>
                  <a:tcPr>
                    <a:solidFill>
                      <a:srgbClr val="C00000"/>
                    </a:solidFill>
                  </a:tcPr>
                </a:tc>
                <a:extLst>
                  <a:ext uri="{0D108BD9-81ED-4DB2-BD59-A6C34878D82A}">
                    <a16:rowId xmlns:a16="http://schemas.microsoft.com/office/drawing/2014/main" val="10000"/>
                  </a:ext>
                </a:extLst>
              </a:tr>
              <a:tr h="397461">
                <a:tc>
                  <a:txBody>
                    <a:bodyPr/>
                    <a:lstStyle/>
                    <a:p>
                      <a:r>
                        <a:rPr lang="cy-GB" sz="1800" b="1" noProof="0"/>
                        <a:t>Pennaeth / Headteacher</a:t>
                      </a:r>
                    </a:p>
                    <a:p>
                      <a:r>
                        <a:rPr lang="cy-GB" sz="1800" noProof="0"/>
                        <a:t>Mr. R Jones </a:t>
                      </a:r>
                    </a:p>
                  </a:txBody>
                  <a:tcPr/>
                </a:tc>
                <a:tc>
                  <a:txBody>
                    <a:bodyPr/>
                    <a:lstStyle/>
                    <a:p>
                      <a:r>
                        <a:rPr lang="cy-GB" sz="1800" b="1" noProof="0" dirty="0"/>
                        <a:t>Pennaeth / Headteacher</a:t>
                      </a:r>
                    </a:p>
                    <a:p>
                      <a:r>
                        <a:rPr lang="cy-GB" sz="1800" noProof="0" dirty="0"/>
                        <a:t>Mr. R Jones </a:t>
                      </a:r>
                    </a:p>
                  </a:txBody>
                  <a:tcPr/>
                </a:tc>
                <a:extLst>
                  <a:ext uri="{0D108BD9-81ED-4DB2-BD59-A6C34878D82A}">
                    <a16:rowId xmlns:a16="http://schemas.microsoft.com/office/drawing/2014/main" val="4056007084"/>
                  </a:ext>
                </a:extLst>
              </a:tr>
              <a:tr h="477707">
                <a:tc>
                  <a:txBody>
                    <a:bodyPr/>
                    <a:lstStyle/>
                    <a:p>
                      <a:r>
                        <a:rPr lang="cy-GB" sz="1800" b="1" baseline="0" noProof="0" dirty="0"/>
                        <a:t>Dirprwy Bennaeth </a:t>
                      </a:r>
                    </a:p>
                    <a:p>
                      <a:r>
                        <a:rPr lang="cy-GB" sz="1800" b="1" baseline="0" noProof="0" dirty="0"/>
                        <a:t>Deputy </a:t>
                      </a:r>
                      <a:r>
                        <a:rPr lang="cy-GB" sz="1800" b="1" noProof="0" dirty="0"/>
                        <a:t>Headteacher</a:t>
                      </a:r>
                      <a:r>
                        <a:rPr lang="cy-GB" sz="1800" b="1" baseline="0" noProof="0" dirty="0"/>
                        <a:t> </a:t>
                      </a:r>
                    </a:p>
                    <a:p>
                      <a:r>
                        <a:rPr lang="cy-GB" sz="1800" baseline="0" noProof="0" dirty="0"/>
                        <a:t>Mr. L Powell</a:t>
                      </a:r>
                      <a:endParaRPr lang="cy-GB" sz="1800" noProof="0" dirty="0"/>
                    </a:p>
                  </a:txBody>
                  <a:tcPr/>
                </a:tc>
                <a:tc>
                  <a:txBody>
                    <a:bodyPr/>
                    <a:lstStyle/>
                    <a:p>
                      <a:r>
                        <a:rPr lang="cy-GB" sz="1800" b="1" noProof="0" dirty="0"/>
                        <a:t>Dirprwy Bennaeth</a:t>
                      </a:r>
                    </a:p>
                    <a:p>
                      <a:r>
                        <a:rPr lang="cy-GB" sz="1800" b="1" noProof="0" dirty="0"/>
                        <a:t>Deputy Headteacher</a:t>
                      </a:r>
                      <a:r>
                        <a:rPr lang="cy-GB" sz="1800" b="1" baseline="0" noProof="0" dirty="0"/>
                        <a:t> </a:t>
                      </a:r>
                    </a:p>
                    <a:p>
                      <a:r>
                        <a:rPr lang="cy-GB" sz="1800" baseline="0" noProof="0" dirty="0"/>
                        <a:t>Mr. L Powell </a:t>
                      </a:r>
                      <a:endParaRPr lang="cy-GB" sz="1800" noProof="0" dirty="0"/>
                    </a:p>
                  </a:txBody>
                  <a:tcPr/>
                </a:tc>
                <a:extLst>
                  <a:ext uri="{0D108BD9-81ED-4DB2-BD59-A6C34878D82A}">
                    <a16:rowId xmlns:a16="http://schemas.microsoft.com/office/drawing/2014/main" val="10001"/>
                  </a:ext>
                </a:extLst>
              </a:tr>
              <a:tr h="477707">
                <a:tc>
                  <a:txBody>
                    <a:bodyPr/>
                    <a:lstStyle/>
                    <a:p>
                      <a:r>
                        <a:rPr lang="cy-GB" sz="1800" b="1" noProof="0" dirty="0"/>
                        <a:t>Pennaeth Campws </a:t>
                      </a:r>
                    </a:p>
                    <a:p>
                      <a:r>
                        <a:rPr lang="cy-GB" sz="1800" b="1" noProof="0" dirty="0"/>
                        <a:t>Head of Campus</a:t>
                      </a:r>
                    </a:p>
                    <a:p>
                      <a:r>
                        <a:rPr lang="cy-GB" sz="1800" noProof="0" dirty="0"/>
                        <a:t>Ms R Rhys-Jones</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600" noProof="0" dirty="0">
                          <a:hlinkClick r:id="rId2"/>
                        </a:rPr>
                        <a:t>rhys-jonesr5@hwbcymru.net</a:t>
                      </a:r>
                      <a:r>
                        <a:rPr lang="cy-GB" sz="1600" noProof="0" dirty="0"/>
                        <a:t> </a:t>
                      </a:r>
                    </a:p>
                  </a:txBody>
                  <a:tcPr/>
                </a:tc>
                <a:tc>
                  <a:txBody>
                    <a:bodyPr/>
                    <a:lstStyle/>
                    <a:p>
                      <a:r>
                        <a:rPr lang="cy-GB" sz="1800" b="1" noProof="0" dirty="0"/>
                        <a:t>Pennaeth Campws</a:t>
                      </a:r>
                    </a:p>
                    <a:p>
                      <a:r>
                        <a:rPr lang="cy-GB" sz="1800" b="1" noProof="0" dirty="0"/>
                        <a:t>Head of Campus</a:t>
                      </a:r>
                    </a:p>
                    <a:p>
                      <a:r>
                        <a:rPr lang="cy-GB" sz="1800" noProof="0" dirty="0"/>
                        <a:t>Mr L. Jones</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3"/>
                        </a:rPr>
                        <a:t>jonesl3097@hwbcymru.net</a:t>
                      </a:r>
                      <a:endParaRPr lang="cy-GB" sz="1800" noProof="0" dirty="0"/>
                    </a:p>
                  </a:txBody>
                  <a:tcPr/>
                </a:tc>
                <a:extLst>
                  <a:ext uri="{0D108BD9-81ED-4DB2-BD59-A6C34878D82A}">
                    <a16:rowId xmlns:a16="http://schemas.microsoft.com/office/drawing/2014/main" val="10002"/>
                  </a:ext>
                </a:extLst>
              </a:tr>
              <a:tr h="197787">
                <a:tc>
                  <a:txBody>
                    <a:bodyPr/>
                    <a:lstStyle/>
                    <a:p>
                      <a:r>
                        <a:rPr lang="cy-GB" sz="1800" b="1" noProof="0" dirty="0"/>
                        <a:t>Pennaeth y Chweched Dosbarth</a:t>
                      </a:r>
                    </a:p>
                    <a:p>
                      <a:r>
                        <a:rPr lang="cy-GB" sz="1800" b="1" noProof="0" dirty="0"/>
                        <a:t>Head of Sixth Form</a:t>
                      </a:r>
                    </a:p>
                    <a:p>
                      <a:r>
                        <a:rPr lang="cy-GB" sz="1800" b="0" noProof="0" dirty="0"/>
                        <a:t>Mrs</a:t>
                      </a:r>
                      <a:r>
                        <a:rPr lang="cy-GB" sz="1800" b="0" baseline="0" noProof="0" dirty="0"/>
                        <a:t> E Tiernan</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4"/>
                        </a:rPr>
                        <a:t>tiernane6@hwbcymru.net</a:t>
                      </a:r>
                      <a:endParaRPr lang="cy-GB" sz="1800" noProof="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cy-GB" sz="1800" b="1" noProof="0" dirty="0"/>
                        <a:t>Dirprwy Bennaeth y Chweched Dosbarth </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b="1" noProof="0" dirty="0"/>
                        <a:t>Deputy Head of Sixth Form</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t>Dr Ffion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t>pricef146@hwbcymru.net</a:t>
                      </a:r>
                    </a:p>
                  </a:txBody>
                  <a:tcPr/>
                </a:tc>
                <a:extLst>
                  <a:ext uri="{0D108BD9-81ED-4DB2-BD59-A6C34878D82A}">
                    <a16:rowId xmlns:a16="http://schemas.microsoft.com/office/drawing/2014/main" val="10004"/>
                  </a:ext>
                </a:extLst>
              </a:tr>
              <a:tr h="457200">
                <a:tc>
                  <a:txBody>
                    <a:bodyPr/>
                    <a:lstStyle/>
                    <a:p>
                      <a:r>
                        <a:rPr lang="cy-GB" sz="1800" b="1" noProof="0" dirty="0"/>
                        <a:t>Gweinyddwr y </a:t>
                      </a:r>
                      <a:r>
                        <a:rPr lang="cy-GB" sz="1800" b="1" baseline="0" noProof="0" dirty="0"/>
                        <a:t>6ed Dosbarth</a:t>
                      </a:r>
                    </a:p>
                    <a:p>
                      <a:r>
                        <a:rPr lang="cy-GB" sz="1800" b="1" baseline="0" noProof="0" dirty="0"/>
                        <a:t>6th</a:t>
                      </a:r>
                      <a:r>
                        <a:rPr lang="cy-GB" sz="1800" b="1" noProof="0" dirty="0"/>
                        <a:t> Form Administrator</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b="0" noProof="0" dirty="0"/>
                        <a:t>Mrs L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5"/>
                        </a:rPr>
                        <a:t>pricel466@hwbcymru.net</a:t>
                      </a:r>
                      <a:endParaRPr lang="cy-GB" sz="1800" noProof="0" dirty="0"/>
                    </a:p>
                  </a:txBody>
                  <a:tcPr/>
                </a:tc>
                <a:tc>
                  <a:txBody>
                    <a:bodyPr/>
                    <a:lstStyle/>
                    <a:p>
                      <a:r>
                        <a:rPr lang="cy-GB" sz="1800" b="1" baseline="0" noProof="0" dirty="0"/>
                        <a:t>Gweinyddwr y 6</a:t>
                      </a:r>
                      <a:r>
                        <a:rPr lang="cy-GB" sz="1800" b="1" baseline="30000" noProof="0" dirty="0"/>
                        <a:t>ed</a:t>
                      </a:r>
                      <a:r>
                        <a:rPr lang="cy-GB" sz="1800" b="1" baseline="0" noProof="0" dirty="0"/>
                        <a:t> Dosbarth</a:t>
                      </a:r>
                    </a:p>
                    <a:p>
                      <a:r>
                        <a:rPr lang="cy-GB" sz="1800" b="1" baseline="0" noProof="0" dirty="0"/>
                        <a:t>6th Form Administrator</a:t>
                      </a:r>
                    </a:p>
                    <a:p>
                      <a:r>
                        <a:rPr lang="cy-GB" sz="1800" b="0" baseline="0" noProof="0" dirty="0"/>
                        <a:t>Mrs L Price</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5"/>
                        </a:rPr>
                        <a:t>pricel466@hwbcymru.net</a:t>
                      </a:r>
                      <a:endParaRPr lang="cy-GB" sz="1800" noProof="0" dirty="0"/>
                    </a:p>
                  </a:txBody>
                  <a:tcPr/>
                </a:tc>
                <a:extLst>
                  <a:ext uri="{0D108BD9-81ED-4DB2-BD59-A6C34878D82A}">
                    <a16:rowId xmlns:a16="http://schemas.microsoft.com/office/drawing/2014/main" val="10005"/>
                  </a:ext>
                </a:extLst>
              </a:tr>
              <a:tr h="457200">
                <a:tc>
                  <a:txBody>
                    <a:bodyPr/>
                    <a:lstStyle/>
                    <a:p>
                      <a:r>
                        <a:rPr lang="cy-GB" sz="1800" b="1" noProof="0" dirty="0"/>
                        <a:t>Tiwtoriaid Dosbarth</a:t>
                      </a:r>
                    </a:p>
                    <a:p>
                      <a:r>
                        <a:rPr lang="cy-GB" sz="1800" b="1" noProof="0" dirty="0"/>
                        <a:t>Form Tutors</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t>Mrs A Jones</a:t>
                      </a:r>
                      <a:r>
                        <a:rPr lang="cy-GB" sz="1800" b="0" noProof="0" dirty="0"/>
                        <a:t> Year 12</a:t>
                      </a:r>
                      <a:endParaRPr lang="cy-GB" sz="1800" b="1" noProof="0" dirty="0"/>
                    </a:p>
                    <a:p>
                      <a:r>
                        <a:rPr lang="cy-GB" sz="1800" noProof="0" dirty="0"/>
                        <a:t>Mrs M Mackenzie Year 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cy-GB" sz="1800" b="1" i="0" u="none" strike="noStrike" kern="1200" cap="none" spc="0" normalizeH="0" baseline="0" noProof="0" dirty="0">
                          <a:ln>
                            <a:noFill/>
                          </a:ln>
                          <a:solidFill>
                            <a:prstClr val="black"/>
                          </a:solidFill>
                          <a:effectLst/>
                          <a:uLnTx/>
                          <a:uFillTx/>
                          <a:latin typeface="+mn-lt"/>
                          <a:ea typeface="+mn-ea"/>
                          <a:cs typeface="+mn-cs"/>
                        </a:rPr>
                        <a:t>Tiwtor Dosbarth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cy-GB" sz="1800" b="1" i="0" u="none" strike="noStrike" kern="1200" cap="none" spc="0" normalizeH="0" baseline="0" noProof="0" dirty="0">
                          <a:ln>
                            <a:noFill/>
                          </a:ln>
                          <a:solidFill>
                            <a:prstClr val="black"/>
                          </a:solidFill>
                          <a:effectLst/>
                          <a:uLnTx/>
                          <a:uFillTx/>
                          <a:latin typeface="+mn-lt"/>
                          <a:ea typeface="+mn-ea"/>
                          <a:cs typeface="+mn-cs"/>
                        </a:rPr>
                        <a:t>Form Tutor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cy-GB" sz="1800" b="0" i="0" u="none" strike="noStrike" kern="1200" cap="none" spc="0" normalizeH="0" baseline="0" noProof="0" dirty="0">
                          <a:ln>
                            <a:noFill/>
                          </a:ln>
                          <a:solidFill>
                            <a:prstClr val="black"/>
                          </a:solidFill>
                          <a:effectLst/>
                          <a:uLnTx/>
                          <a:uFillTx/>
                          <a:latin typeface="+mn-lt"/>
                          <a:ea typeface="+mn-ea"/>
                          <a:cs typeface="+mn-cs"/>
                        </a:rPr>
                        <a:t>Mrs J Edwards</a:t>
                      </a:r>
                    </a:p>
                  </a:txBody>
                  <a:tcPr/>
                </a:tc>
                <a:extLst>
                  <a:ext uri="{0D108BD9-81ED-4DB2-BD59-A6C34878D82A}">
                    <a16:rowId xmlns:a16="http://schemas.microsoft.com/office/drawing/2014/main" val="628572552"/>
                  </a:ext>
                </a:extLst>
              </a:tr>
              <a:tr h="477707">
                <a:tc>
                  <a:txBody>
                    <a:bodyPr/>
                    <a:lstStyle/>
                    <a:p>
                      <a:r>
                        <a:rPr lang="cy-GB" sz="1800" b="1" noProof="0"/>
                        <a:t>Swyddog Arholiadau </a:t>
                      </a:r>
                    </a:p>
                    <a:p>
                      <a:r>
                        <a:rPr lang="cy-GB" sz="1800" b="1" noProof="0"/>
                        <a:t>Exam Officer </a:t>
                      </a:r>
                    </a:p>
                    <a:p>
                      <a:r>
                        <a:rPr lang="cy-GB" sz="1800" b="0" noProof="0"/>
                        <a:t>L</a:t>
                      </a:r>
                      <a:r>
                        <a:rPr lang="cy-GB" sz="1800" b="0" baseline="0" noProof="0"/>
                        <a:t> Davies </a:t>
                      </a:r>
                    </a:p>
                  </a:txBody>
                  <a:tcPr/>
                </a:tc>
                <a:tc>
                  <a:txBody>
                    <a:bodyPr/>
                    <a:lstStyle/>
                    <a:p>
                      <a:r>
                        <a:rPr lang="cy-GB" sz="1800" b="1" noProof="0" dirty="0"/>
                        <a:t>Swyddog Arholiadau</a:t>
                      </a:r>
                    </a:p>
                    <a:p>
                      <a:r>
                        <a:rPr lang="cy-GB" sz="1800" b="1" noProof="0" dirty="0"/>
                        <a:t>Exam Officer </a:t>
                      </a:r>
                    </a:p>
                    <a:p>
                      <a:r>
                        <a:rPr lang="cy-GB" sz="1800" b="0" noProof="0" dirty="0"/>
                        <a:t>J Healey </a:t>
                      </a:r>
                    </a:p>
                  </a:txBody>
                  <a:tcPr/>
                </a:tc>
                <a:extLst>
                  <a:ext uri="{0D108BD9-81ED-4DB2-BD59-A6C34878D82A}">
                    <a16:rowId xmlns:a16="http://schemas.microsoft.com/office/drawing/2014/main" val="10009"/>
                  </a:ext>
                </a:extLst>
              </a:tr>
              <a:tr h="48827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cy-GB" sz="1800" b="1" noProof="0" dirty="0">
                          <a:solidFill>
                            <a:schemeClr val="tx1"/>
                          </a:solidFill>
                        </a:rPr>
                        <a:t>Cydlynydd Anghenion Dysgu Ychwanegol / Additional Learning Needs Coordinator </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b="0" noProof="0" dirty="0">
                          <a:solidFill>
                            <a:schemeClr val="tx1"/>
                          </a:solidFill>
                        </a:rPr>
                        <a:t>Mrs V Phillips</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6"/>
                        </a:rPr>
                        <a:t>phillipsv22@hwbcymru.net</a:t>
                      </a:r>
                      <a:r>
                        <a:rPr lang="cy-GB" sz="1800" noProof="0" dirty="0"/>
                        <a:t>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cy-GB" sz="1800" b="1" noProof="0" dirty="0">
                          <a:solidFill>
                            <a:schemeClr val="tx1"/>
                          </a:solidFill>
                        </a:rPr>
                        <a:t>Cydlynydd Anghenion Dysgu Ychwanegol / Additional Learning Needs Coordinator </a:t>
                      </a:r>
                      <a:endParaRPr lang="cy-GB" sz="1800" b="1" noProof="0" dirty="0"/>
                    </a:p>
                    <a:p>
                      <a:r>
                        <a:rPr lang="cy-GB" sz="1800" b="0" noProof="0" dirty="0"/>
                        <a:t>Mrs V Phillips</a:t>
                      </a:r>
                    </a:p>
                    <a:p>
                      <a:pPr marL="0" marR="0" lvl="0" indent="0" algn="l" defTabSz="514350" rtl="0" eaLnBrk="1" fontAlgn="auto" latinLnBrk="0" hangingPunct="1">
                        <a:lnSpc>
                          <a:spcPct val="100000"/>
                        </a:lnSpc>
                        <a:spcBef>
                          <a:spcPts val="0"/>
                        </a:spcBef>
                        <a:spcAft>
                          <a:spcPts val="0"/>
                        </a:spcAft>
                        <a:buClrTx/>
                        <a:buSzTx/>
                        <a:buFontTx/>
                        <a:buNone/>
                        <a:tabLst/>
                        <a:defRPr/>
                      </a:pPr>
                      <a:r>
                        <a:rPr lang="cy-GB" sz="1800" noProof="0" dirty="0">
                          <a:hlinkClick r:id="rId6"/>
                        </a:rPr>
                        <a:t>phillipsv22@hwbcymru.net</a:t>
                      </a:r>
                      <a:r>
                        <a:rPr lang="cy-GB" sz="1800" noProof="0" dirty="0"/>
                        <a:t> </a:t>
                      </a:r>
                    </a:p>
                  </a:txBody>
                  <a:tcPr/>
                </a:tc>
                <a:extLst>
                  <a:ext uri="{0D108BD9-81ED-4DB2-BD59-A6C34878D82A}">
                    <a16:rowId xmlns:a16="http://schemas.microsoft.com/office/drawing/2014/main" val="1920019944"/>
                  </a:ext>
                </a:extLst>
              </a:tr>
              <a:tr h="326238">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a:t>General Enquires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600">
                          <a:hlinkClick r:id="rId7"/>
                        </a:rPr>
                        <a:t>office@caloncymru.powys.sch.uk</a:t>
                      </a:r>
                      <a:endParaRPr lang="en-GB" sz="160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dirty="0"/>
                        <a:t>General Enquires</a:t>
                      </a:r>
                    </a:p>
                    <a:p>
                      <a:pPr marL="0" marR="0" lvl="0" indent="0" algn="l" defTabSz="514350" rtl="0" eaLnBrk="1" fontAlgn="auto" latinLnBrk="0" hangingPunct="1">
                        <a:lnSpc>
                          <a:spcPct val="100000"/>
                        </a:lnSpc>
                        <a:spcBef>
                          <a:spcPts val="0"/>
                        </a:spcBef>
                        <a:spcAft>
                          <a:spcPts val="0"/>
                        </a:spcAft>
                        <a:buClrTx/>
                        <a:buSzTx/>
                        <a:buFontTx/>
                        <a:buNone/>
                        <a:tabLst/>
                        <a:defRPr/>
                      </a:pPr>
                      <a:r>
                        <a:rPr lang="en-GB" sz="1600" dirty="0">
                          <a:hlinkClick r:id="rId7"/>
                        </a:rPr>
                        <a:t>office@caloncymru.powys.sch.uk</a:t>
                      </a:r>
                      <a:endParaRPr lang="en-GB" sz="1600" dirty="0"/>
                    </a:p>
                  </a:txBody>
                  <a:tcPr/>
                </a:tc>
                <a:extLst>
                  <a:ext uri="{0D108BD9-81ED-4DB2-BD59-A6C34878D82A}">
                    <a16:rowId xmlns:a16="http://schemas.microsoft.com/office/drawing/2014/main" val="1420993316"/>
                  </a:ext>
                </a:extLst>
              </a:tr>
            </a:tbl>
          </a:graphicData>
        </a:graphic>
      </p:graphicFrame>
      <p:pic>
        <p:nvPicPr>
          <p:cNvPr id="12" name="Picture 11">
            <a:extLst>
              <a:ext uri="{FF2B5EF4-FFF2-40B4-BE49-F238E27FC236}">
                <a16:creationId xmlns:a16="http://schemas.microsoft.com/office/drawing/2014/main" id="{C9FDD03F-75D9-40F8-940D-DA0F6143690D}"/>
              </a:ext>
            </a:extLst>
          </p:cNvPr>
          <p:cNvPicPr>
            <a:picLocks noChangeAspect="1"/>
          </p:cNvPicPr>
          <p:nvPr/>
        </p:nvPicPr>
        <p:blipFill>
          <a:blip r:embed="rId8"/>
          <a:stretch>
            <a:fillRect/>
          </a:stretch>
        </p:blipFill>
        <p:spPr>
          <a:xfrm>
            <a:off x="146068" y="10776222"/>
            <a:ext cx="6219952" cy="1390650"/>
          </a:xfrm>
          <a:prstGeom prst="rect">
            <a:avLst/>
          </a:prstGeom>
        </p:spPr>
      </p:pic>
      <p:pic>
        <p:nvPicPr>
          <p:cNvPr id="6" name="Picture 5">
            <a:extLst>
              <a:ext uri="{FF2B5EF4-FFF2-40B4-BE49-F238E27FC236}">
                <a16:creationId xmlns:a16="http://schemas.microsoft.com/office/drawing/2014/main" id="{8C2601FF-E748-49D2-B9A5-E4EE0B83DE12}"/>
              </a:ext>
            </a:extLst>
          </p:cNvPr>
          <p:cNvPicPr>
            <a:picLocks noChangeAspect="1"/>
          </p:cNvPicPr>
          <p:nvPr/>
        </p:nvPicPr>
        <p:blipFill>
          <a:blip r:embed="rId9"/>
          <a:stretch>
            <a:fillRect/>
          </a:stretch>
        </p:blipFill>
        <p:spPr>
          <a:xfrm>
            <a:off x="0" y="0"/>
            <a:ext cx="6843316" cy="968829"/>
          </a:xfrm>
          <a:prstGeom prst="rect">
            <a:avLst/>
          </a:prstGeom>
        </p:spPr>
      </p:pic>
      <p:sp>
        <p:nvSpPr>
          <p:cNvPr id="3" name="TextBox 2">
            <a:extLst>
              <a:ext uri="{FF2B5EF4-FFF2-40B4-BE49-F238E27FC236}">
                <a16:creationId xmlns:a16="http://schemas.microsoft.com/office/drawing/2014/main" id="{5B7EEA12-3335-4BB6-84EF-581E89652559}"/>
              </a:ext>
            </a:extLst>
          </p:cNvPr>
          <p:cNvSpPr txBox="1"/>
          <p:nvPr/>
        </p:nvSpPr>
        <p:spPr>
          <a:xfrm>
            <a:off x="0" y="39876"/>
            <a:ext cx="4122976" cy="1323439"/>
          </a:xfrm>
          <a:prstGeom prst="rect">
            <a:avLst/>
          </a:prstGeom>
          <a:solidFill>
            <a:srgbClr val="C00000"/>
          </a:solidFill>
        </p:spPr>
        <p:txBody>
          <a:bodyPr wrap="square" rtlCol="0">
            <a:spAutoFit/>
          </a:bodyPr>
          <a:lstStyle/>
          <a:p>
            <a:r>
              <a:rPr lang="cy-GB" sz="4000" b="1" dirty="0">
                <a:solidFill>
                  <a:schemeClr val="bg1"/>
                </a:solidFill>
              </a:rPr>
              <a:t>Manylion Cyswllt Contact Details</a:t>
            </a:r>
          </a:p>
        </p:txBody>
      </p:sp>
      <p:sp>
        <p:nvSpPr>
          <p:cNvPr id="7" name="TextBox 6">
            <a:extLst>
              <a:ext uri="{FF2B5EF4-FFF2-40B4-BE49-F238E27FC236}">
                <a16:creationId xmlns:a16="http://schemas.microsoft.com/office/drawing/2014/main" id="{8B0B6F2B-F00A-D645-82AD-789E346D1105}"/>
              </a:ext>
            </a:extLst>
          </p:cNvPr>
          <p:cNvSpPr txBox="1"/>
          <p:nvPr/>
        </p:nvSpPr>
        <p:spPr>
          <a:xfrm>
            <a:off x="225623" y="11471547"/>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Tree>
    <p:extLst>
      <p:ext uri="{BB962C8B-B14F-4D97-AF65-F5344CB8AC3E}">
        <p14:creationId xmlns:p14="http://schemas.microsoft.com/office/powerpoint/2010/main" val="278193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AEDC82-7AC7-4EB5-9847-25667D0EE281}"/>
              </a:ext>
            </a:extLst>
          </p:cNvPr>
          <p:cNvPicPr>
            <a:picLocks noChangeAspect="1"/>
          </p:cNvPicPr>
          <p:nvPr/>
        </p:nvPicPr>
        <p:blipFill>
          <a:blip r:embed="rId2"/>
          <a:stretch>
            <a:fillRect/>
          </a:stretch>
        </p:blipFill>
        <p:spPr>
          <a:xfrm>
            <a:off x="0" y="10526486"/>
            <a:ext cx="6835040" cy="1643457"/>
          </a:xfrm>
          <a:prstGeom prst="rect">
            <a:avLst/>
          </a:prstGeom>
        </p:spPr>
      </p:pic>
      <p:pic>
        <p:nvPicPr>
          <p:cNvPr id="7" name="Picture 6">
            <a:extLst>
              <a:ext uri="{FF2B5EF4-FFF2-40B4-BE49-F238E27FC236}">
                <a16:creationId xmlns:a16="http://schemas.microsoft.com/office/drawing/2014/main" id="{026AE0B2-2BDD-48D8-B074-D3213B724D99}"/>
              </a:ext>
            </a:extLst>
          </p:cNvPr>
          <p:cNvPicPr>
            <a:picLocks noChangeAspect="1"/>
          </p:cNvPicPr>
          <p:nvPr/>
        </p:nvPicPr>
        <p:blipFill>
          <a:blip r:embed="rId3"/>
          <a:stretch>
            <a:fillRect/>
          </a:stretch>
        </p:blipFill>
        <p:spPr>
          <a:xfrm>
            <a:off x="0" y="0"/>
            <a:ext cx="6843316" cy="968829"/>
          </a:xfrm>
          <a:prstGeom prst="rect">
            <a:avLst/>
          </a:prstGeom>
        </p:spPr>
      </p:pic>
      <p:sp>
        <p:nvSpPr>
          <p:cNvPr id="8" name="TextBox 7">
            <a:extLst>
              <a:ext uri="{FF2B5EF4-FFF2-40B4-BE49-F238E27FC236}">
                <a16:creationId xmlns:a16="http://schemas.microsoft.com/office/drawing/2014/main" id="{73AE487B-48C2-4D1A-9D80-664631B56876}"/>
              </a:ext>
            </a:extLst>
          </p:cNvPr>
          <p:cNvSpPr txBox="1"/>
          <p:nvPr/>
        </p:nvSpPr>
        <p:spPr>
          <a:xfrm>
            <a:off x="0" y="0"/>
            <a:ext cx="4602480" cy="1323439"/>
          </a:xfrm>
          <a:prstGeom prst="rect">
            <a:avLst/>
          </a:prstGeom>
          <a:solidFill>
            <a:srgbClr val="C00000"/>
          </a:solidFill>
        </p:spPr>
        <p:txBody>
          <a:bodyPr wrap="square" rtlCol="0">
            <a:spAutoFit/>
          </a:bodyPr>
          <a:lstStyle/>
          <a:p>
            <a:r>
              <a:rPr lang="cy-GB" sz="4000" b="1" dirty="0">
                <a:solidFill>
                  <a:schemeClr val="bg1"/>
                </a:solidFill>
              </a:rPr>
              <a:t>Manylion Cyswllt </a:t>
            </a:r>
            <a:r>
              <a:rPr lang="en-US" sz="4000" b="1" dirty="0">
                <a:solidFill>
                  <a:schemeClr val="bg1"/>
                </a:solidFill>
              </a:rPr>
              <a:t>Contact Details</a:t>
            </a:r>
            <a:endParaRPr lang="en-GB" sz="4000" b="1" dirty="0">
              <a:solidFill>
                <a:schemeClr val="bg1"/>
              </a:solidFill>
            </a:endParaRPr>
          </a:p>
        </p:txBody>
      </p:sp>
      <p:pic>
        <p:nvPicPr>
          <p:cNvPr id="4" name="Content Placeholder 3">
            <a:extLst>
              <a:ext uri="{FF2B5EF4-FFF2-40B4-BE49-F238E27FC236}">
                <a16:creationId xmlns:a16="http://schemas.microsoft.com/office/drawing/2014/main" id="{983710D6-9E04-477C-A354-4A991F55E394}"/>
              </a:ext>
            </a:extLst>
          </p:cNvPr>
          <p:cNvPicPr>
            <a:picLocks noGrp="1" noChangeAspect="1"/>
          </p:cNvPicPr>
          <p:nvPr>
            <p:ph idx="1"/>
          </p:nvPr>
        </p:nvPicPr>
        <p:blipFill>
          <a:blip r:embed="rId4"/>
          <a:stretch>
            <a:fillRect/>
          </a:stretch>
        </p:blipFill>
        <p:spPr>
          <a:xfrm>
            <a:off x="54442" y="1099458"/>
            <a:ext cx="6780598" cy="8468716"/>
          </a:xfrm>
          <a:prstGeom prst="rect">
            <a:avLst/>
          </a:prstGeom>
        </p:spPr>
      </p:pic>
      <p:sp>
        <p:nvSpPr>
          <p:cNvPr id="9" name="TextBox 8">
            <a:extLst>
              <a:ext uri="{FF2B5EF4-FFF2-40B4-BE49-F238E27FC236}">
                <a16:creationId xmlns:a16="http://schemas.microsoft.com/office/drawing/2014/main" id="{43EB4079-B8EB-D14B-958F-C69D37E45A33}"/>
              </a:ext>
            </a:extLst>
          </p:cNvPr>
          <p:cNvSpPr txBox="1"/>
          <p:nvPr/>
        </p:nvSpPr>
        <p:spPr>
          <a:xfrm>
            <a:off x="278425" y="11255262"/>
            <a:ext cx="6286465" cy="246221"/>
          </a:xfrm>
          <a:prstGeom prst="rect">
            <a:avLst/>
          </a:prstGeom>
          <a:solidFill>
            <a:schemeClr val="bg1"/>
          </a:solidFill>
        </p:spPr>
        <p:txBody>
          <a:bodyPr wrap="square" rtlCol="0">
            <a:spAutoFit/>
          </a:bodyPr>
          <a:lstStyle/>
          <a:p>
            <a:r>
              <a:rPr lang="cy-GB" sz="1000" dirty="0">
                <a:solidFill>
                  <a:srgbClr val="C00000"/>
                </a:solidFill>
              </a:rPr>
              <a:t>Ffordd y Coleg, Llanfair-ym-Muallt, Powys, LD23BW		Ffordd Dyffryn, Llandrindod, Powys, LD1 6AW</a:t>
            </a:r>
          </a:p>
        </p:txBody>
      </p:sp>
      <p:sp>
        <p:nvSpPr>
          <p:cNvPr id="2" name="TextBox 1">
            <a:extLst>
              <a:ext uri="{FF2B5EF4-FFF2-40B4-BE49-F238E27FC236}">
                <a16:creationId xmlns:a16="http://schemas.microsoft.com/office/drawing/2014/main" id="{2986A9F6-B000-C74B-AA8E-54D16C344C95}"/>
              </a:ext>
            </a:extLst>
          </p:cNvPr>
          <p:cNvSpPr txBox="1"/>
          <p:nvPr/>
        </p:nvSpPr>
        <p:spPr>
          <a:xfrm>
            <a:off x="1603" y="1543087"/>
            <a:ext cx="3443138" cy="738664"/>
          </a:xfrm>
          <a:prstGeom prst="rect">
            <a:avLst/>
          </a:prstGeom>
          <a:solidFill>
            <a:schemeClr val="bg1"/>
          </a:solidFill>
        </p:spPr>
        <p:txBody>
          <a:bodyPr wrap="square" rtlCol="0">
            <a:spAutoFit/>
          </a:bodyPr>
          <a:lstStyle/>
          <a:p>
            <a:r>
              <a:rPr lang="cy-GB" sz="1400" b="1" dirty="0"/>
              <a:t>Rheolwr Dysgu Llythrennedd a Chyfathrebu</a:t>
            </a:r>
          </a:p>
          <a:p>
            <a:r>
              <a:rPr lang="cy-GB" sz="1400" b="1" dirty="0"/>
              <a:t>Learning Manager Literacy and Communication</a:t>
            </a:r>
          </a:p>
        </p:txBody>
      </p:sp>
      <p:sp>
        <p:nvSpPr>
          <p:cNvPr id="10" name="TextBox 9">
            <a:extLst>
              <a:ext uri="{FF2B5EF4-FFF2-40B4-BE49-F238E27FC236}">
                <a16:creationId xmlns:a16="http://schemas.microsoft.com/office/drawing/2014/main" id="{8F473CCC-0454-8845-BDBE-3120CA8EBDF4}"/>
              </a:ext>
            </a:extLst>
          </p:cNvPr>
          <p:cNvSpPr txBox="1"/>
          <p:nvPr/>
        </p:nvSpPr>
        <p:spPr>
          <a:xfrm>
            <a:off x="1603" y="2262588"/>
            <a:ext cx="3443138" cy="738664"/>
          </a:xfrm>
          <a:prstGeom prst="rect">
            <a:avLst/>
          </a:prstGeom>
          <a:solidFill>
            <a:schemeClr val="bg1"/>
          </a:solidFill>
        </p:spPr>
        <p:txBody>
          <a:bodyPr wrap="square" rtlCol="0">
            <a:spAutoFit/>
          </a:bodyPr>
          <a:lstStyle/>
          <a:p>
            <a:r>
              <a:rPr lang="cy-GB" sz="1400" b="1" dirty="0"/>
              <a:t>Rheolwr Dysgu mathemateg a Rhifedd</a:t>
            </a:r>
          </a:p>
          <a:p>
            <a:r>
              <a:rPr lang="cy-GB" sz="1400" b="1" dirty="0"/>
              <a:t>Learning Manager Mathematics and Numeracy</a:t>
            </a:r>
          </a:p>
        </p:txBody>
      </p:sp>
      <p:sp>
        <p:nvSpPr>
          <p:cNvPr id="11" name="TextBox 10">
            <a:extLst>
              <a:ext uri="{FF2B5EF4-FFF2-40B4-BE49-F238E27FC236}">
                <a16:creationId xmlns:a16="http://schemas.microsoft.com/office/drawing/2014/main" id="{F0DCE5F4-ABE2-2E4B-A685-22A44279DD92}"/>
              </a:ext>
            </a:extLst>
          </p:cNvPr>
          <p:cNvSpPr txBox="1"/>
          <p:nvPr/>
        </p:nvSpPr>
        <p:spPr>
          <a:xfrm>
            <a:off x="54442" y="3070562"/>
            <a:ext cx="3443138" cy="523220"/>
          </a:xfrm>
          <a:prstGeom prst="rect">
            <a:avLst/>
          </a:prstGeom>
          <a:solidFill>
            <a:schemeClr val="bg1"/>
          </a:solidFill>
        </p:spPr>
        <p:txBody>
          <a:bodyPr wrap="square" rtlCol="0">
            <a:spAutoFit/>
          </a:bodyPr>
          <a:lstStyle/>
          <a:p>
            <a:r>
              <a:rPr lang="cy-GB" sz="1400" b="1" dirty="0"/>
              <a:t>Rheolwr Dysgu Gwyddoniaeth a Thechnoleg</a:t>
            </a:r>
          </a:p>
          <a:p>
            <a:r>
              <a:rPr lang="cy-GB" sz="1400" b="1" dirty="0"/>
              <a:t>Learning Manager Science and Technology</a:t>
            </a:r>
          </a:p>
        </p:txBody>
      </p:sp>
      <p:sp>
        <p:nvSpPr>
          <p:cNvPr id="12" name="TextBox 11">
            <a:extLst>
              <a:ext uri="{FF2B5EF4-FFF2-40B4-BE49-F238E27FC236}">
                <a16:creationId xmlns:a16="http://schemas.microsoft.com/office/drawing/2014/main" id="{BECF9C20-2EB0-CB47-89D4-FD6E238BC16B}"/>
              </a:ext>
            </a:extLst>
          </p:cNvPr>
          <p:cNvSpPr txBox="1"/>
          <p:nvPr/>
        </p:nvSpPr>
        <p:spPr>
          <a:xfrm>
            <a:off x="146383" y="3663092"/>
            <a:ext cx="3153578" cy="523220"/>
          </a:xfrm>
          <a:prstGeom prst="rect">
            <a:avLst/>
          </a:prstGeom>
          <a:solidFill>
            <a:schemeClr val="bg1"/>
          </a:solidFill>
        </p:spPr>
        <p:txBody>
          <a:bodyPr wrap="square" rtlCol="0">
            <a:spAutoFit/>
          </a:bodyPr>
          <a:lstStyle/>
          <a:p>
            <a:r>
              <a:rPr lang="cy-GB" sz="1400" b="1" dirty="0"/>
              <a:t>Rheolwr Dysgu Dyniaethau</a:t>
            </a:r>
          </a:p>
          <a:p>
            <a:r>
              <a:rPr lang="cy-GB" sz="1400" b="1" dirty="0"/>
              <a:t>Learning Manager Humanities</a:t>
            </a:r>
          </a:p>
        </p:txBody>
      </p:sp>
      <p:sp>
        <p:nvSpPr>
          <p:cNvPr id="13" name="TextBox 12">
            <a:extLst>
              <a:ext uri="{FF2B5EF4-FFF2-40B4-BE49-F238E27FC236}">
                <a16:creationId xmlns:a16="http://schemas.microsoft.com/office/drawing/2014/main" id="{3B9E2973-04B8-A14F-9C19-C63E5A21CCA3}"/>
              </a:ext>
            </a:extLst>
          </p:cNvPr>
          <p:cNvSpPr txBox="1"/>
          <p:nvPr/>
        </p:nvSpPr>
        <p:spPr>
          <a:xfrm>
            <a:off x="54442" y="4316941"/>
            <a:ext cx="3390299" cy="523220"/>
          </a:xfrm>
          <a:prstGeom prst="rect">
            <a:avLst/>
          </a:prstGeom>
          <a:solidFill>
            <a:schemeClr val="bg1"/>
          </a:solidFill>
        </p:spPr>
        <p:txBody>
          <a:bodyPr wrap="square" rtlCol="0">
            <a:spAutoFit/>
          </a:bodyPr>
          <a:lstStyle/>
          <a:p>
            <a:r>
              <a:rPr lang="cy-GB" sz="1400" b="1" dirty="0"/>
              <a:t>Rheolwr Dysgu Celfyddydau Mynegiannol</a:t>
            </a:r>
          </a:p>
          <a:p>
            <a:r>
              <a:rPr lang="cy-GB" sz="1400" b="1" dirty="0"/>
              <a:t>Learning Manager Expressive Arts</a:t>
            </a:r>
          </a:p>
        </p:txBody>
      </p:sp>
      <p:sp>
        <p:nvSpPr>
          <p:cNvPr id="14" name="TextBox 13">
            <a:extLst>
              <a:ext uri="{FF2B5EF4-FFF2-40B4-BE49-F238E27FC236}">
                <a16:creationId xmlns:a16="http://schemas.microsoft.com/office/drawing/2014/main" id="{56E20C95-9257-6F40-AB87-99330E7664BA}"/>
              </a:ext>
            </a:extLst>
          </p:cNvPr>
          <p:cNvSpPr txBox="1"/>
          <p:nvPr/>
        </p:nvSpPr>
        <p:spPr>
          <a:xfrm>
            <a:off x="54442" y="4949258"/>
            <a:ext cx="3153578" cy="523220"/>
          </a:xfrm>
          <a:prstGeom prst="rect">
            <a:avLst/>
          </a:prstGeom>
          <a:solidFill>
            <a:schemeClr val="bg1"/>
          </a:solidFill>
        </p:spPr>
        <p:txBody>
          <a:bodyPr wrap="square" rtlCol="0">
            <a:spAutoFit/>
          </a:bodyPr>
          <a:lstStyle/>
          <a:p>
            <a:r>
              <a:rPr lang="cy-GB" sz="1400" b="1" dirty="0"/>
              <a:t>Rheolwr Dysgu Iechyd a Llesiant</a:t>
            </a:r>
          </a:p>
          <a:p>
            <a:r>
              <a:rPr lang="cy-GB" sz="1400" b="1" dirty="0"/>
              <a:t>Learning Manager Health &amp; Wellbeing</a:t>
            </a:r>
          </a:p>
        </p:txBody>
      </p:sp>
      <p:sp>
        <p:nvSpPr>
          <p:cNvPr id="15" name="TextBox 14">
            <a:extLst>
              <a:ext uri="{FF2B5EF4-FFF2-40B4-BE49-F238E27FC236}">
                <a16:creationId xmlns:a16="http://schemas.microsoft.com/office/drawing/2014/main" id="{D67341CC-6D47-9048-9673-B2566DEF26FE}"/>
              </a:ext>
            </a:extLst>
          </p:cNvPr>
          <p:cNvSpPr txBox="1"/>
          <p:nvPr/>
        </p:nvSpPr>
        <p:spPr>
          <a:xfrm>
            <a:off x="54441" y="5456848"/>
            <a:ext cx="3390299" cy="830997"/>
          </a:xfrm>
          <a:prstGeom prst="rect">
            <a:avLst/>
          </a:prstGeom>
          <a:solidFill>
            <a:schemeClr val="bg1"/>
          </a:solidFill>
        </p:spPr>
        <p:txBody>
          <a:bodyPr wrap="square" rtlCol="0">
            <a:spAutoFit/>
          </a:bodyPr>
          <a:lstStyle/>
          <a:p>
            <a:r>
              <a:rPr lang="cy-GB" sz="1200" b="1" dirty="0"/>
              <a:t>Arweinydd Cwricwlwm Saesneg, Llythrennedd a Chyfathrebu</a:t>
            </a:r>
          </a:p>
          <a:p>
            <a:r>
              <a:rPr lang="cy-GB" sz="1200" b="1" dirty="0"/>
              <a:t>Curriculum Leader English, Literacy and Communication</a:t>
            </a:r>
          </a:p>
        </p:txBody>
      </p:sp>
      <p:sp>
        <p:nvSpPr>
          <p:cNvPr id="16" name="TextBox 15">
            <a:extLst>
              <a:ext uri="{FF2B5EF4-FFF2-40B4-BE49-F238E27FC236}">
                <a16:creationId xmlns:a16="http://schemas.microsoft.com/office/drawing/2014/main" id="{4A047C1D-BF93-2642-81B6-3E62C56A00AF}"/>
              </a:ext>
            </a:extLst>
          </p:cNvPr>
          <p:cNvSpPr txBox="1"/>
          <p:nvPr/>
        </p:nvSpPr>
        <p:spPr>
          <a:xfrm>
            <a:off x="28022" y="6313151"/>
            <a:ext cx="3390299" cy="1015663"/>
          </a:xfrm>
          <a:prstGeom prst="rect">
            <a:avLst/>
          </a:prstGeom>
          <a:solidFill>
            <a:schemeClr val="bg1"/>
          </a:solidFill>
        </p:spPr>
        <p:txBody>
          <a:bodyPr wrap="square" rtlCol="0">
            <a:spAutoFit/>
          </a:bodyPr>
          <a:lstStyle/>
          <a:p>
            <a:r>
              <a:rPr lang="cy-GB" sz="1200" b="1" dirty="0"/>
              <a:t>Arweinydd Cwricwlwm Cymraeg Iaith Gyntaf, Llythrennedd ac addysg cyfrwng Cymraeg a Chyfathrebu</a:t>
            </a:r>
          </a:p>
          <a:p>
            <a:r>
              <a:rPr lang="cy-GB" sz="1200" b="1" dirty="0"/>
              <a:t>Curriculum Leader Welsh First Language, Literacy and Welsh-mediun education</a:t>
            </a:r>
          </a:p>
        </p:txBody>
      </p:sp>
      <p:sp>
        <p:nvSpPr>
          <p:cNvPr id="17" name="TextBox 16">
            <a:extLst>
              <a:ext uri="{FF2B5EF4-FFF2-40B4-BE49-F238E27FC236}">
                <a16:creationId xmlns:a16="http://schemas.microsoft.com/office/drawing/2014/main" id="{D6173482-4AF5-9240-9208-3F747591324A}"/>
              </a:ext>
            </a:extLst>
          </p:cNvPr>
          <p:cNvSpPr txBox="1"/>
          <p:nvPr/>
        </p:nvSpPr>
        <p:spPr>
          <a:xfrm>
            <a:off x="107281" y="7383984"/>
            <a:ext cx="3390299" cy="523220"/>
          </a:xfrm>
          <a:prstGeom prst="rect">
            <a:avLst/>
          </a:prstGeom>
          <a:solidFill>
            <a:schemeClr val="bg1"/>
          </a:solidFill>
        </p:spPr>
        <p:txBody>
          <a:bodyPr wrap="square" rtlCol="0">
            <a:spAutoFit/>
          </a:bodyPr>
          <a:lstStyle/>
          <a:p>
            <a:r>
              <a:rPr lang="cy-GB" sz="1400" b="1" dirty="0"/>
              <a:t>Arweinydd Cwricwlwm Gwyddoniaeth</a:t>
            </a:r>
          </a:p>
          <a:p>
            <a:r>
              <a:rPr lang="cy-GB" sz="1400" b="1" dirty="0"/>
              <a:t>Curriculum Leader Science</a:t>
            </a:r>
          </a:p>
        </p:txBody>
      </p:sp>
      <p:sp>
        <p:nvSpPr>
          <p:cNvPr id="18" name="TextBox 17">
            <a:extLst>
              <a:ext uri="{FF2B5EF4-FFF2-40B4-BE49-F238E27FC236}">
                <a16:creationId xmlns:a16="http://schemas.microsoft.com/office/drawing/2014/main" id="{CF12B334-27C1-B148-AF4E-AAFB5AA7CC3E}"/>
              </a:ext>
            </a:extLst>
          </p:cNvPr>
          <p:cNvSpPr txBox="1"/>
          <p:nvPr/>
        </p:nvSpPr>
        <p:spPr>
          <a:xfrm>
            <a:off x="0" y="8037833"/>
            <a:ext cx="3390299" cy="523220"/>
          </a:xfrm>
          <a:prstGeom prst="rect">
            <a:avLst/>
          </a:prstGeom>
          <a:solidFill>
            <a:schemeClr val="bg1"/>
          </a:solidFill>
        </p:spPr>
        <p:txBody>
          <a:bodyPr wrap="square" rtlCol="0">
            <a:spAutoFit/>
          </a:bodyPr>
          <a:lstStyle/>
          <a:p>
            <a:r>
              <a:rPr lang="cy-GB" sz="1400" b="1" dirty="0"/>
              <a:t>Arweinydd Cwricwlwm technoleg (a TGCh)</a:t>
            </a:r>
          </a:p>
          <a:p>
            <a:r>
              <a:rPr lang="cy-GB" sz="1400" b="1" dirty="0"/>
              <a:t>Curriculum Leader Technolgy (plus ICT)</a:t>
            </a:r>
          </a:p>
        </p:txBody>
      </p:sp>
      <p:sp>
        <p:nvSpPr>
          <p:cNvPr id="19" name="TextBox 18">
            <a:extLst>
              <a:ext uri="{FF2B5EF4-FFF2-40B4-BE49-F238E27FC236}">
                <a16:creationId xmlns:a16="http://schemas.microsoft.com/office/drawing/2014/main" id="{B956296B-ADC5-E74F-80DF-B7053B4396B6}"/>
              </a:ext>
            </a:extLst>
          </p:cNvPr>
          <p:cNvSpPr txBox="1"/>
          <p:nvPr/>
        </p:nvSpPr>
        <p:spPr>
          <a:xfrm>
            <a:off x="28022" y="8676188"/>
            <a:ext cx="3471160" cy="830997"/>
          </a:xfrm>
          <a:prstGeom prst="rect">
            <a:avLst/>
          </a:prstGeom>
          <a:solidFill>
            <a:schemeClr val="bg1"/>
          </a:solidFill>
        </p:spPr>
        <p:txBody>
          <a:bodyPr wrap="square" rtlCol="0">
            <a:spAutoFit/>
          </a:bodyPr>
          <a:lstStyle/>
          <a:p>
            <a:r>
              <a:rPr lang="cy-GB" sz="1200" b="1" dirty="0"/>
              <a:t>Cydlynydd Bagloriaeth Cymru Campws Llanfair</a:t>
            </a:r>
          </a:p>
          <a:p>
            <a:r>
              <a:rPr lang="cy-GB" sz="1200" b="1" dirty="0"/>
              <a:t>WBQ Co-ordinator Builth Campus</a:t>
            </a:r>
          </a:p>
          <a:p>
            <a:r>
              <a:rPr lang="cy-GB" sz="1200" b="1" dirty="0"/>
              <a:t>Cydlynydd Bagloriaeth Cymru Campws Llandrindod</a:t>
            </a:r>
          </a:p>
          <a:p>
            <a:r>
              <a:rPr lang="cy-GB" sz="1200" b="1" dirty="0"/>
              <a:t>WBQ Co-ordinator Llandrindod Campus</a:t>
            </a:r>
          </a:p>
        </p:txBody>
      </p:sp>
    </p:spTree>
    <p:extLst>
      <p:ext uri="{BB962C8B-B14F-4D97-AF65-F5344CB8AC3E}">
        <p14:creationId xmlns:p14="http://schemas.microsoft.com/office/powerpoint/2010/main" val="3094341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FB765305636245A0ADB11A8B2ED77B" ma:contentTypeVersion="16" ma:contentTypeDescription="Create a new document." ma:contentTypeScope="" ma:versionID="0cfe6fe41fa551cb5a24fdc1caf7deda">
  <xsd:schema xmlns:xsd="http://www.w3.org/2001/XMLSchema" xmlns:xs="http://www.w3.org/2001/XMLSchema" xmlns:p="http://schemas.microsoft.com/office/2006/metadata/properties" xmlns:ns3="e144c922-3ec6-4de1-bf61-8da1c9afcc25" xmlns:ns4="339913fb-fdbc-43c1-85d9-b50072ef11ea" targetNamespace="http://schemas.microsoft.com/office/2006/metadata/properties" ma:root="true" ma:fieldsID="11ab03c502f02b63d5308ecc81ccc582" ns3:_="" ns4:_="">
    <xsd:import namespace="e144c922-3ec6-4de1-bf61-8da1c9afcc25"/>
    <xsd:import namespace="339913fb-fdbc-43c1-85d9-b50072ef11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4c922-3ec6-4de1-bf61-8da1c9afcc2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9913fb-fdbc-43c1-85d9-b50072ef11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39913fb-fdbc-43c1-85d9-b50072ef11ea" xsi:nil="true"/>
  </documentManagement>
</p:properties>
</file>

<file path=customXml/itemProps1.xml><?xml version="1.0" encoding="utf-8"?>
<ds:datastoreItem xmlns:ds="http://schemas.openxmlformats.org/officeDocument/2006/customXml" ds:itemID="{5FE9DD78-2FAC-4DD7-89F0-4C8974FAFBAD}">
  <ds:schemaRefs>
    <ds:schemaRef ds:uri="http://schemas.microsoft.com/sharepoint/v3/contenttype/forms"/>
  </ds:schemaRefs>
</ds:datastoreItem>
</file>

<file path=customXml/itemProps2.xml><?xml version="1.0" encoding="utf-8"?>
<ds:datastoreItem xmlns:ds="http://schemas.openxmlformats.org/officeDocument/2006/customXml" ds:itemID="{6D2FCC1F-977C-435C-B703-9A0115F0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4c922-3ec6-4de1-bf61-8da1c9afcc25"/>
    <ds:schemaRef ds:uri="339913fb-fdbc-43c1-85d9-b50072ef1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AABB91-E799-4D74-9420-D498BFE33889}">
  <ds:schemaRefs>
    <ds:schemaRef ds:uri="e144c922-3ec6-4de1-bf61-8da1c9afcc25"/>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339913fb-fdbc-43c1-85d9-b50072ef11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3185</TotalTime>
  <Words>10053</Words>
  <Application>Microsoft Office PowerPoint</Application>
  <PresentationFormat>Widescreen</PresentationFormat>
  <Paragraphs>507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Google Sans</vt:lpstr>
      <vt:lpstr>Open Sans</vt:lpstr>
      <vt:lpstr>Times New Roman</vt:lpstr>
      <vt:lpstr>Office Theme</vt:lpstr>
      <vt:lpstr>PowerPoint Presentation</vt:lpstr>
      <vt:lpstr> Llongyfarchiadau ar eich canlyniadau TGAU a chroeso i Chweched Dosbarth Ysgol Calon Cymru. Rydym yn credu mewn Chweched Dosbarth sydd nid yn unig yn ymdrechu i gyrraedd ragoriaeth academaidd  ond un sy’n ganolog i fywioldeb yr ysgol. Ein nod yw datblygu myfyrwyr chweched dosbarth sy’n arweinwyr gweladwy i’r ysgol gyfan ac rydym wrth ein bodd eich bod yn ymuno â ni. Bydd y rhaglen hon yn cynnwys cofrestru, cyfarfod cychwynnol gyda’r Pennaeth Blwyddyn, hyfforddiant mentora cyfoedion, sesiynau sgil astudio gyda phrifysgol, a chyflwyniad i Fagloriaeth Cymru yn CA5.   Yn olaf, rydym yn cydnabod bod cyfathrebiad rhwng yr ysgol, y myfyriwr, a’r rhiant yn allweddol i lwyddiant yn y Chweched Dosbarth. Nid ydym yn anfon copi papur o unrhyw ohebiaeth pan fo gennym gyfeiriad e-bost, felly cofiwch wneud yn siŵr bod gan yr ysgol e-bost a gwybodaeth gyswllt cyfredol ar gyfer eicvh rhiant/gofalwr.  Rydym yn credu mai eich cyfrifoldeb chi, fel myfyrwyr y 6ed Dosbarth, yw bod yn gyfrifol am eich dysgu wrth i chi baratoi ar gyfer y cam nesaf hwn yn eich bywyd, dyma pam y mae bod yn bresennol i gofrestru’n hanfodol er mwyn casglu’r cyhoeddiadau pwysig a chael y cymorth sydd ar gael gan eich tiwtoriaid dosbarth.  Mae’n hanfodol hefyd eich bod yn gwirio eich e-bost ysgol a TEAMS yn ddyddiol. Mae presenoldeb yn y gwersi’n hanfodol hefyd gan y profwyd dro ar ôl tro bod y myfyrwyr hynny  sy’n mynychu gwersi’n rheolaidd yn cynyddu’n sylweddol eu siawns o lwyddo.   Rydym yn edrych ymlaen at eich croesawu i Chweched Dosbarth Ysgol Calon Cymru a gobeithiwn y byddwch yn manteisio i’r eithaf ar y cyfleoedd fydd ar gael yn ystod y ddwy flynedd nesaf.     Yn gywir,   Mrs Tiernan  Pennaeth y Chweched Dosbarth      </vt:lpstr>
      <vt:lpstr>PowerPoint Presentation</vt:lpstr>
      <vt:lpstr>PowerPoint Presentation</vt:lpstr>
      <vt:lpstr>PowerPoint Presentation</vt:lpstr>
      <vt:lpstr>PowerPoint Presentation</vt:lpstr>
      <vt:lpstr>PowerPoint Presentation</vt:lpstr>
      <vt:lpstr>                      </vt:lpstr>
      <vt:lpstr>PowerPoint Presentation</vt:lpstr>
      <vt:lpstr>  Rydym yn gobeithio y byddwch yn cael y Chweched Dosbarth yn amgylchedd cyfeillgar a chroesawus ac un fydd yn eich symbylu i ddatblygu teimlad o annibyniaeth ac i gymryd cyfrifoldeb dros eich astudiaethau, i’ch paratoi ar gyfer bywyd fel oedolyn a’r camau nesaf ar ôl y Chweched Dosbarth. Bydd y ddwy flynedd nesaf yn rhai pwysig iawn i ffurfio eich gyrfa ac addysg yn y dyfodol, ac un o’r nodau sylfaenol sydd gennym yw eich helpu i benderfynu beth rydych am ei wneud ar ôl Safon Uwch ac yna gweithio gyda chi i sicrhau’r graddau, cymwysterau, a phrofiad angenrheidiol ar gyfer eich amcanion dewisol.    Ond mae’r Chweched Dosbarth yn fwy nag ysgol berffeithio cyn y brifysgol. Mae’n rhoi cyfle i chi ddechrau datblygu’r sgiliau astudio, rhinweddau personol a rheolaeth amser y bydd eu hangen arnoch yn ddiweddarach mewn bywyd. Mae’n rhoi cyfleoedd i chi ddatblygu diddordebau allgyrsiol a rhai chwaraeon, neu darganfod rhai newydd.   Bydd eich cyfnod yn y Chweched Dosbarth yn gwibio heibio’n gyflym, ac mae’n bwysig eich bod yn addasu i ofynion dysgu safon uwch cyn gynted â phosibl.  Rhaid i chi ddysgu nad gweithgaredd oddefol yw dysgu yn y Chweched Dosbarth ac nid ydych yn medru bod yn y gwersi yn y gobaith y bydd eich athro’n gwneud y gwaith i gyd.  Gan eich bod yn astudio pynciau o’ch dewis, bydd yr athrawon yn disgwyl i hyn gael ei adlewyrchu yn eich dull at waith a ddylai fod yn gadarnhaol a threfnus (h.y. dim aseiniadau hwyr neu anghyflawn!). Yn fwy nag ar lefel TGAU, disgwylir i chi ymgymryd ag astudio annibynnol, yn arbennig darllen o amgylch y pwnc a chwblhau ymarferion ychwanegol, ac yn y dosbarth bydd yr athrawon yn disgwyl i chi fod yn weithredol ac yn barod i gymryd rhan mewn trafodaethau.  Am gyfnod o ddwy flynedd yn y Chweched Dosbarth, fe gewch ryddid a chyfrifoldeb sylweddol, ond mewn fframwaith ddiogel o gefnogaeth a chanllaw.  Byddwch yn medru canfod eich diddordebau a chryfderau eich hun ac adeiladu arnynt trwy ganolbwyntio’n fanwl ar y pynciau rydych yn eu mwynhau. Croesewir eich ysgogiadau chi, fe’ch cydnabyddir fel arweinydd cymuned yr ysgol ac fe gewch gyfleoedd i ddatblygu eich sgiliau cymdeithasol ac arweinyddiaeth.   Yn gyffredinol, fe gewch fwy o ryddid a breintiau yn y Chweched Dosbarth. Ond, yn eu sgil fe ddaw cyfrifoldebau. Pa bynnag gwrs rydych yn dechrau arno, un o’r priodweddau mwyaf gwerthfawr y gallwch eu caffael yw hunan-ddisgyblaeth. Pan fyddwch yn gadael y Chweched Dosbarthj i gychwyn ar gyflogaeth neu addysg uwch byddwch yn gweld bod cryn sylw’n cael ei dalu i’r aeddfedrwydd hwn. Ni fydd cymwysterau’n unig yn dweud wrth bobl a ydych yn cyd-dynnu gyda phonl eraill, ydych chi’n dibynadwy ac yn medru gweithio fel tîm. Fyddan nhw ddim yn dweud a ydych yn aelod brwdfrydig neu ddiynni o gymdeithas. Myfyrwyr gorau’r Chweched Dosbarth yw nid o reidrwydd y rhai clyfraf; ond y rheiny sy’n sylweddoli y bydd ymgysylltu’n llawn â phob agwedd o’r Chweched Dosbarth yn gwireddu eu talentau.   I raddau helaeth, mae cymeriad yr ysgol yn dibynnu ar ansawdd ei Chweched Dosbarth, a ddylai gymryd y blaen. Rydym yn gobeithio y byddwch yn chwarae eich rhan yn llawn, yn llwyddo yn eich cwrs dewisol, ac yn mwynhau eich amser yn y Chweched Dosbarth.  Mae’r Chweched Dosbarth yn gyfnod cyffrous, manteisiwch i’r eithaf arno!           </vt:lpstr>
      <vt:lpstr> Cynnydd, gollwng pynciau, rhagor o gyngor a chymorth, ac UCAS/Gyrfaoedd Os ydych yn ystyried newid cwrs, dylech drafod eich cynlluniau gyda’ch Arweinydd Cynnydd.  Nid ar hap y mae gwneud y math hwn o newid ac fe’ch cynghorir yn gryf i beidio â newid cwrs ar ôl 5 wythnos gyntaf y tymor gan y bydd rhaid dal i fyny â gormod o waith.  Dim ond os ydym yn gwbl fodlon eich bod wedi ystyried y materion i gyd dros newid pwnc, ac wedi trafod hyn gyda’ch rhieni, y cewch newid pwnc. Bydd rhaid i chi gwblhau ffurflen Newid/Gollwng Cwrs a bydd rhaid i’ch rhiant/gwarcheidwad ei lofnodi.  Mae’n hanfodol eich bod yn cwblhau’r ffurflen a’i dychwelyd at eich Arweinydd Cynnydd neu fe gewch anfoneb am gofrestriadau arholiad yn y pwnc hwnnw.  Cynnydd a Monitro  Addysgir pynciau ar y ddau gampws ac efallai bydd eich gwersi i gyd ar un campws ar gyfer pwnc, neu wedi eu rhannu. Mae Safon Uwch yn rhai trwm.  Disgwylir i chi fod yn bresennol yn y gwersi i gyd (4 awr yr wythnos i bob pwnc Safon Uwch) yn ogystal â chyflawni 4 awr ychwanegol yn astudio eich hunan ar gyfer pob pwnc Safon Uwch. Rhaid cyflwyno aseiniadau a gwaith a osodwyd yn brydlon ac i’r safon gofynnol.   Os, yn eithriadol iawn, y ceir problem gyda dyddiad cyflwyno, dylech weld yr athro pwnc perthnasol.  Gan eich bod yn astudio llai o bynciau, bydd gennych wersi ‘rhydd’. Yn anffodus, nid yw hyn yn golygu nad oes gennych ddim i’w wneud.  Os ydych yn teimlo eich bod wedi cyflawni’r gwaith, dylech ddefnyddio’r canllawiau astudio’n annibynnol sydd ar gael ar gyfer pob pwnc. Mae’r defnydd cywir o gyfnodau astudio preifat yn rhan hanfodol o reoli eich amser. Hawdd iawn yw gadael i’r cyfnodau hyn lithro heibio heb gyflawni unrhyw beth cadarnhaol. Dylid gwneud defnydd cynnil a synhwyrol o’r cyfleusterau cymdeithasol sydd ar gael yn y Bloc ac mae’r man TG ac ardal astudio’n fan i weithio mewn tawelwch!   Os ydych yn profi anawsterau, dylech ofyn ar unwaith am gyngor gan eich athro pwnc neu Bennaeth y Chweched Dosbarth neu’r Arweinydd Cynnydd. Mae cynnydd yn cael ei fonitro’n rheolaidd drwy’r cwrs. Yn ganolog i fonitro cynnydd a rhoi cyfeiriad yw’r system fentora a chynllunio gweithredu unigol. Fe’ch anogir i ystyried llwybrau gyrfaoedd posibl y dyfodol, ymchwilio gofynion o ran cymwysterau, sgiliau, a phrofiad, a dyfeisio strategaethau i’w caffael. Rydym yn credu y cyflawnir llwyddiant trwy gynnal partneriaeth rhyngddoch chi, eich rhieni, a’r ysgol. I’r perwyl hwn, rydym yn hysbysu rhieni am eich cynnydd trwy adroddiadau rheolaidd a Nosweithiau Rhieni. Mae cynnydd, presenoldeb, prydlondeb, agwedd, ac ymdrech yn cael eu monitro drwy’r cwrs a bydd eich Pennaeth Chweched Dosbarth neu Arweinydd Cynnydd yn ymdrin ag unrhyw bryderon. Os yw’r broblem yn ymwneud â threfnu eich gwaith, er enghraifft, gadael i bethau bentyrru, methu dyddiadau cyflwyno neu ddim yn gwneud defnydd effeithlon o’ch cyfnodau astudio, yna mae eich tiwtor dosbarth ar gael i’ch helpu. Daliwch ati i wirio TEAMS ac e-byst yn ddyddiol er mwyn cadw’n gyfredol â chyhoeddiadau hanfodol a digwyddiadau arfaethedig ar galendr yr ysgol.       </vt:lpstr>
      <vt:lpstr>PowerPoint Presentation</vt:lpstr>
      <vt:lpstr>PowerPoint Presentation</vt:lpstr>
      <vt:lpstr>PowerPoint Presentation</vt:lpstr>
      <vt:lpstr> Presenoldeb a phrydlondeb Mae’n ddisgwyliedig bod y mynd i bob gwers ar eu hamserlen yn cynnwys y tiwtorial estynedig. Mae croseo i’r myfyrwyr aros drwy’r dydd, a defnyddio’r ystafelloedd astudio a chyfleusterau ar gyfer astudio’n annibynnol.  Anogir myfyrwyr i fynychu lleoliadau gwaith os ydynt yn gysylltiedig â llwybr gyrfa a dim ond trwy ymgynghori gyda rhieni a’r Arweinydd Cynnydd.  Os yw’r myfyriwr hwnnw’n dechrau tangyflawni, gellid gwrthod yr opsiwn lleoliad gwaith. Cewch adael safle’r ysgol yn ystod egwyl a chyfnodau astudio.  Ond, er mwyn defnyddio’ch amser yn effeithiol, fe’ch cynghorir i dreulio rhan fwyaf yr amser hwn yn un o’r Mannau Astudio dynodedig.  Os ydych yn gadael safle’r ysgol, rhaid i chi lofnodi hyn yn swyddfa’r Ysgol neu Ganolfan y Chweched Dosbarth.  Absenoldeb Rhaid i chi hysbysu Mrs L. Price a’ch athrawon pwnc trwy e-bost os nad ydych yn gallu dod i’r ysgol. Dylech hefyd ofyn am waith gan eich athrawon er mwyn dal i fyny â’r gwaith a gollwyd. Mae lefel cynnwys cyrsiau UG yn uchel iawn; mae’n bwysig nad ydych yn colli gwersi.  Dylid gwneud apwyntiadau gyda’r meddyg, deintydd, a chyffelyb, lle’n bosibl, y tu allan i amser gwersi. Ni ddylid trefnu gwersi gyrru pan fo gennych wersi amserlenedig.  Mae prawf gyrru’n absenoldeb derbyniol. Caiff ceisiadau i fynychu Diwrnodau Agored Prifysgolion eu caniatáu fel arfer, ond dylid cyflwyno pob cais i Mrs L. Price.   Ni ddylai myfyrwyr gymryd amser gwyliau yn ystod y tymor.  Rhaid gofyn am ganiatâd  i amgylchiadau eithriadol fel priodas teuluol. Gellir defnyddio presenoldeb wael fel sail i ofyn i chi adael y Chweched Dosbarth.  Ffonau symudol Rydym yn sylweddoli bod gan lawer ohonoch ffonau symudol am resymau diogelwch.  Ond, er mwyn osgoi unrhyw darfu dianghenraid rhaid i chi wneud yn siŵr bod y ffonau symudol wedi eu diffodd yn ystod pob gwers, gwasanaeth, ac achlysuron ffurfiol eraill. Yr unig fan i droi ffonau symudol ymlaen neu eu defnyddio yw yn ardal gymdeithasol Canolfannau’r Chweched Dosbarth. Hefyd, dim ond yng nghanolfan y Chweched Dosbarth y gellir defnyddio  stereos personol, chwaraewyr CD, iPods, mp3s, ayyb – NID o gwmpas yr ysgol.  Cod gwisg Mae’n ddigwyliedig i aelodau’r Chweched Dosbarth wisgo mewn dillad hamdden smart sy’n addas ar gyfer lleoliad gwaith ac astudio. Mae hyn yn golygu NA chaniateir y canlynol: logos anaddas, topiau byr iawn, Jîns toredig, crysau-T a siorts  ‘cut off’/ segura.  Rydym hefyd yn disgwyl gweld lefel briodol o ddisgresiwn o ran faint o ‘groen’ sydd i’w weld felly ni chaniateir topiau fest strapiog chwaith.  RHAID gwisgo laniardau drwy’r amser ar unrhyw safle Chweched Powys Sixth Form yn cynnwys YCC.  Cludiant Os ydych yn cael trafferth gyda’ch pas bws, tacsi neu unrhyw fater cludiant cyffredinol eich pwynt cyffwrdd cyntaf yw Mrs. L Price.  Trefniadaeth, Rheoli Amser, Sgiliau Astudio, Calendr yr Ysgol, Cyngor a Chefnogaeth Os yw trefniadaeth eich gwaith yn broblem, er enghraifft, gadael i bethau bentyrru, methu’rgwneud defnydd effeithlon o’ch cyfnodau astudio, mae eich tiwtor dosbarth ar gael i’ch helpu.  Hefyd, bydd Tîm Staff y Chweched Dosbarth yn eich cadw’n gyfredol â chyhoeddiadau hanfodol a digwyddiadau arfaethedig calendr yr ysgol.    Cofrestriad Arholiadau, Ailsefyll a Chanlyniadau Swyddog Arholiad Campws Llanfair-ym-Muallt: J Healey  Campws Llandrindod : L Davies</vt:lpstr>
      <vt:lpstr>PowerPoint Presentation</vt:lpstr>
      <vt:lpstr>Lleoliadau Gwaith Rydym yn rhoi cyfle i fyfyrwyr blwyddyn 12 gwblhau wythnos o gysgodi gwaith ym mis Gorffennaf.  Yn ogystal, rydym yn annog myfyrwyr i gymryd lleoliad gwaith os oes ganddynt lle ar eu hamserlen ar gyfer hanner diwrnod neu ddiwrnod llaw yr wythnos i gyd-fynd â’u haddysg a chefnogi eu ceisiadau ar gyfer Addysg Uwch. Mae Prifysgolion a Chyflogwyr yn pennu gwerth uchel i leoliadau gwaith di-dâl gwirfoddol.  Rydym yn annog myfyrwyr i ddod o hyd i’w lleoliadau eu hunain, ond mae tîm y staff yn gallu helpu hefyd i sicrhau lleoliadau os oes angen.  Arweinyddiaeth y Chweched Dosbarth Mae’r Chweched Dosbarth dan arweinyddiaeth Tîm Pennaeth ar bob safle, ond nid yw’r arweinyddiaeth yn gyfyngedig i’r rheiny sy’n meddu ar rôl neu deitl swyddogol.  Rydym yn annog pawb i gymryd rôl weithredol drwy’r ysgol ac i ddangos blaengarwch.  Os oes gennych ddiddordeb mewn cefnogi gweithgareddau penodol dan arweiniad Tîm y Pennaeth (e.e. gwaith elusennol, digwyddiadau cymdeithasol, blwyddlyfr, ayyb) gwnewch yn siŵr eich bod yn rhoi gwybod iddynt hwy a’r Arweinydd Cynnydd ac yn cymryd rhan!   Chwaraeon Mae gan fyfyrwyr y Chweched Dosbarth fynediad i ystod eang o gyfleusterau chwaraeon ysgol gyda chaniatâd y staff Addysg Gorfforol. Gallwch hefyd chwarae ran bwysig yn hyfforddi disgyblion iau yn ogystal â helpu gyda Diwrnod Chwaraeon yr Ysgol.  Mae’r pwyslais bob amser ar gymryd rhan a mwynhâd ac fe’ch cymellir i ddilyn ystod mor eang ag y mae staff a chyfleusterau’n caniatáu. Os bydd y cyfleusterau a’r staff yn caniatáu, mae croeso i chi wneud Addysg Gorfforol yn eich cyfnodau astudio.  Mae gan fyfyrwyr y Chweched Dosbarth aelodaeth misol gostyngol i Gampfa MRC Gym yn Llandrinod yn ystod oriau ysgol. https://www.movementrecreationculture.com/ .  Hefyd, mae yna gyfle i gymryd rhan yng Ngwobr Aur Dug Caeredin, ewch i weld Mrs. Tiernan i gael mwy o wybodaeth am hyn.    Digwyddiadau Cymdeithasol, Proms a Theithiau Yn Ysgol Calon Cymru rydym yn credu eich bod yn buddsoddi yn yr hyn rydych yn ei fwynhau, ac rydym yn credu bod creu cyfleoedd i gofio a manteisio i’r eithaf ar brofiad y Chweched Dosbarth yn bwysig hefyd.  Mae Tîm y Pennaeth yn arwain ar ddigwyddiadau cymdeithasol drwy’r flwyddyn a’r prom ym mlwyddyn 13.  Mae cyfle hefyd i fynd ar nifer o deithiau’n ymwneud ag astudio (e.e. Alldaith y 6ed Dosbarth i Forocco, Taith Addysg Grefyddol i Efrog Newydd, Taith Sgïo Addysg Gorfforol, Taith Dyniaethau i Ferlin, Gwaith Maes Daearyddiaeth, ayyb), yn ogystal â theithiau gwobr ar ddiwedd y flwyddyn i ddathlu blwyddyn o waith caled gennych!   Elusennau Dan oruchwyliaeth Tîm Pennaeth y Chweched Dosbarth, mae’r Chweched Dosbarth yn chwarae rôl ganolog yn ein gwaith elusennol.  Byddwch yn helpu i drefnu digwyddiadau a gwasanaethau elusennol amrywiol yn cynnwys Wythnos Elusen y Nadolig.   Mentora Cyfoedion / Pencampwyr Llesiant / Swyddogion Fel rhan o’ch gwasanaeth ysgol a chyfle anhygoel i roi nôl i gymuned yr ysgol, anogir myfyrwyr y Chweched Dosbarth i gymryd rhan yn y rhaglen mentora cyfoedion a/neu gwirfoddoli fel Swyddog i gefnogi staff gyda dyletswyddau adeg egwyl ac amser cinio unwaith yr wythnos.  Mae hyn yn gyfle nid yn unig i roi rhywbeth nôl i’r ysgol ond hefyd i ddatblygu eich sgiliau arwain chi.   Her y Gymuned Bydd rhaid i bob Blwyddyn 12 gwblhau 30 awr o wasanaeth cymunedol. Argymhellir yn gryf eich bod yn ystyried eich prosiect cymunedol fel rhywbeth sy’n cyfrannu at fywyd ehangach yr ysgol.   Gallai gweithgareddau o’r fath gynnwys: Clybiau wythnosol amser cinio (Ffilm, celfyddydau, chwaraeon, ayyb) Cefnogaeth pwnc Mentora cyfoedion Goruchwyliaeth amser cinio / dyletswydd swyddogion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www.cbac.co.uk Gwnewch yn siw1r eich bod yn gwybod yr hyn sy’n ofynnol. Cynlluniwch ymlaen llaw. Dylech wybod beth yw dyddiadau’r arholiadau ayyb. Rydym yn sefyll arholiadau CBAC. Edrychwch ar eu gwefan yn rheolaidd.   https://www.cbac.co.uk/question-bank/ https://www.wjec.co.uk/home/past-papers/ https://www.eduqas.co.uk/home/past-papers/ Adeiladwch eich cyn-bapur eich hun trwy ddefnyddio cyn-bapurau a banc cwestiynau CBAC ac EDUCAS  Ddim yn siw1r beth rydych am ei wneud? www.informedchoices.ac.uk   Gyrfaoedd / Swyddi: https://nationalcareersservice.direct.gov.uk/ http://www.careerswales.com/en/ http://jobseekers.direct.gov.uk www.fish4.co.uk www.jobswales.co.uk    http://jobsearch.monsterwales.com  www.powys.gov.uk, www.indeed.com   Addysg Uwch: https://www.ucas.com/ https://www.myheplus.com/ www.ukcoursefinder.com www.unistats.co.uk www.yougo.co.uk www.prospects.ac.uk  Cemeg http://www.chemguide.co.uk/ http://www.s-cool.co.uk/alevel/chemistry.html http://www.docbrown.info/page13/page13.htm http://www.knockhardy.org.uk/sci.htm  Ffiseg: http://www.wjec.co.uk/index.php?subject=96&amp;level=21  Daearyddiaeth www.geogonline.org.uk  Ffrangeg www.languagesonline.org.uk  Mathemateg www.MathsRevision.net www.mathcentre.ac.uk www.scool.co.uk www.examsolutions.co.uk http://furthermaths.org.uk  Astudiaethau Crefyddol https://resources.wjec.co.uk/Pages/ResourceByArgs.aspx?subId=26&amp;lvlId=1 https://getrevising.co.uk/  Arall https://www.studentfinancewales.co.uk/        </vt:lpstr>
      <vt:lpstr> Sianel YouTube y Brifysgol   https://www.youtube.com/user/BristolUWE   https://www.youtube.com/user/cardiffuni   UCAS https://www.ucas.com   Prifysgolion ar Twitter i ddilyn  #cambtweet    Webinarau   ‘Ted talks’  Darllen, DARLLEN  a mwy o ddarllen!  (does dim byd gwell, gofynnwch i’ch athrawon pwnc am restr ddarllen awgrymiedig!)   Fe gewch fynediad i ran fwyaf o lyfrgelloedd y brisfysgol yn rhad ac am ddim!      </vt:lpstr>
    </vt:vector>
  </TitlesOfParts>
  <Manager/>
  <Company>Ysgol Calon Cymru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Katy Harries</dc:creator>
  <cp:keywords/>
  <dc:description/>
  <cp:lastModifiedBy>Elizabeth Tiernan</cp:lastModifiedBy>
  <cp:revision>65</cp:revision>
  <cp:lastPrinted>2019-09-03T16:26:05Z</cp:lastPrinted>
  <dcterms:created xsi:type="dcterms:W3CDTF">2019-07-05T14:22:27Z</dcterms:created>
  <dcterms:modified xsi:type="dcterms:W3CDTF">2023-09-01T20:13:46Z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0x010100F0FB765305636245A0ADB11A8B2ED77B</vt:lpwstr>
  </property>
</Properties>
</file>