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7" r:id="rId3"/>
    <p:sldId id="266" r:id="rId4"/>
    <p:sldId id="265" r:id="rId5"/>
    <p:sldId id="264" r:id="rId6"/>
    <p:sldId id="263" r:id="rId7"/>
    <p:sldId id="262" r:id="rId8"/>
    <p:sldId id="261" r:id="rId9"/>
    <p:sldId id="259"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Libre Franklin Bold" pitchFamily="2" charset="0"/>
      <p:regular r:id="rId15"/>
      <p:bold r:id="rId16"/>
    </p:embeddedFont>
    <p:embeddedFont>
      <p:font typeface="Libre Franklin Light" pitchFamily="2" charset="0"/>
      <p:regular r:id="rId17"/>
      <p:italic r:id="rId18"/>
    </p:embeddedFont>
    <p:embeddedFont>
      <p:font typeface="Libre Franklin Medium" pitchFamily="2" charset="0"/>
      <p:regular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EADF9-C61A-4468-A167-6E63CE9B2D09}" v="1" dt="2023-05-11T20:07:21.965"/>
    <p1510:client id="{2439B9AA-3459-475A-A18B-D41E4A9FF535}" v="234" dt="2023-04-26T13:06:31.474"/>
    <p1510:client id="{A5C724B6-D4FF-4985-ADA5-BBBDAEE863FC}" v="20" dt="2023-04-21T08:46:27.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2F3B"/>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7675971" cy="4317734"/>
          </a:xfrm>
        </p:grpSpPr>
        <p:sp>
          <p:nvSpPr>
            <p:cNvPr id="3" name="Freeform 3"/>
            <p:cNvSpPr/>
            <p:nvPr/>
          </p:nvSpPr>
          <p:spPr>
            <a:xfrm>
              <a:off x="0" y="0"/>
              <a:ext cx="7675971" cy="4317734"/>
            </a:xfrm>
            <a:custGeom>
              <a:avLst/>
              <a:gdLst/>
              <a:ahLst/>
              <a:cxnLst/>
              <a:rect l="l" t="t" r="r" b="b"/>
              <a:pathLst>
                <a:path w="7675971" h="4317734">
                  <a:moveTo>
                    <a:pt x="0" y="0"/>
                  </a:moveTo>
                  <a:lnTo>
                    <a:pt x="7675971" y="0"/>
                  </a:lnTo>
                  <a:lnTo>
                    <a:pt x="7675971" y="4317734"/>
                  </a:lnTo>
                  <a:lnTo>
                    <a:pt x="0" y="4317734"/>
                  </a:lnTo>
                  <a:close/>
                </a:path>
              </a:pathLst>
            </a:custGeom>
            <a:solidFill>
              <a:srgbClr val="112F3B"/>
            </a:solidFill>
          </p:spPr>
        </p:sp>
      </p:grpSp>
      <p:grpSp>
        <p:nvGrpSpPr>
          <p:cNvPr id="4" name="Group 4"/>
          <p:cNvGrpSpPr/>
          <p:nvPr/>
        </p:nvGrpSpPr>
        <p:grpSpPr>
          <a:xfrm rot="5400000">
            <a:off x="-58808" y="-46161"/>
            <a:ext cx="7904252" cy="7891605"/>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CB323A"/>
            </a:solidFill>
          </p:spPr>
        </p:sp>
      </p:grpSp>
      <p:grpSp>
        <p:nvGrpSpPr>
          <p:cNvPr id="6" name="Group 6"/>
          <p:cNvGrpSpPr/>
          <p:nvPr/>
        </p:nvGrpSpPr>
        <p:grpSpPr>
          <a:xfrm>
            <a:off x="0" y="2460423"/>
            <a:ext cx="7839120" cy="7826577"/>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CB323A">
                <a:alpha val="80000"/>
              </a:srgbClr>
            </a:solidFill>
          </p:spPr>
        </p:sp>
      </p:grpSp>
      <p:pic>
        <p:nvPicPr>
          <p:cNvPr id="8" name="Picture 8"/>
          <p:cNvPicPr>
            <a:picLocks noChangeAspect="1"/>
          </p:cNvPicPr>
          <p:nvPr/>
        </p:nvPicPr>
        <p:blipFill>
          <a:blip r:embed="rId2"/>
          <a:srcRect/>
          <a:stretch>
            <a:fillRect/>
          </a:stretch>
        </p:blipFill>
        <p:spPr>
          <a:xfrm>
            <a:off x="15153826" y="7826577"/>
            <a:ext cx="2105474" cy="1431723"/>
          </a:xfrm>
          <a:prstGeom prst="rect">
            <a:avLst/>
          </a:prstGeom>
        </p:spPr>
      </p:pic>
      <p:sp>
        <p:nvSpPr>
          <p:cNvPr id="9" name="TextBox 9"/>
          <p:cNvSpPr txBox="1"/>
          <p:nvPr/>
        </p:nvSpPr>
        <p:spPr>
          <a:xfrm>
            <a:off x="2258012" y="3962012"/>
            <a:ext cx="13334834" cy="2591575"/>
          </a:xfrm>
          <a:prstGeom prst="rect">
            <a:avLst/>
          </a:prstGeom>
        </p:spPr>
        <p:txBody>
          <a:bodyPr lIns="0" tIns="0" rIns="0" bIns="0" rtlCol="0" anchor="t">
            <a:spAutoFit/>
          </a:bodyPr>
          <a:lstStyle/>
          <a:p>
            <a:pPr>
              <a:lnSpc>
                <a:spcPts val="6675"/>
              </a:lnSpc>
            </a:pPr>
            <a:r>
              <a:rPr lang="en-US" sz="7500" dirty="0">
                <a:solidFill>
                  <a:srgbClr val="FFFFFF"/>
                </a:solidFill>
                <a:latin typeface="Libre Franklin Bold"/>
              </a:rPr>
              <a:t>RELATIONSHIP AND SEXUALITY EDUCATION (RSE) CODE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2F3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203346" y="8643264"/>
            <a:ext cx="1808929" cy="1230071"/>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6443">
            <a:off x="14733266" y="3139823"/>
            <a:ext cx="2601265" cy="4007355"/>
          </a:xfrm>
          <a:prstGeom prst="rect">
            <a:avLst/>
          </a:prstGeom>
        </p:spPr>
      </p:pic>
      <p:sp>
        <p:nvSpPr>
          <p:cNvPr id="4" name="TextBox 4"/>
          <p:cNvSpPr txBox="1"/>
          <p:nvPr/>
        </p:nvSpPr>
        <p:spPr>
          <a:xfrm>
            <a:off x="1028700" y="649477"/>
            <a:ext cx="16230600" cy="379223"/>
          </a:xfrm>
          <a:prstGeom prst="rect">
            <a:avLst/>
          </a:prstGeom>
        </p:spPr>
        <p:txBody>
          <a:bodyPr lIns="0" tIns="0" rIns="0" bIns="0" rtlCol="0" anchor="t">
            <a:spAutoFit/>
          </a:bodyPr>
          <a:lstStyle/>
          <a:p>
            <a:pPr algn="ctr">
              <a:lnSpc>
                <a:spcPts val="2759"/>
              </a:lnSpc>
            </a:pPr>
            <a:r>
              <a:rPr lang="en-US" sz="3100" dirty="0">
                <a:solidFill>
                  <a:srgbClr val="CB323A"/>
                </a:solidFill>
                <a:latin typeface="Libre Franklin Bold"/>
              </a:rPr>
              <a:t>RELATIONSHIP AND SEXUALITY EDUCATION (RSE) CODE</a:t>
            </a:r>
          </a:p>
        </p:txBody>
      </p:sp>
      <p:sp>
        <p:nvSpPr>
          <p:cNvPr id="5" name="TextBox 5"/>
          <p:cNvSpPr txBox="1"/>
          <p:nvPr/>
        </p:nvSpPr>
        <p:spPr>
          <a:xfrm>
            <a:off x="3865775" y="4146550"/>
            <a:ext cx="10556449" cy="927100"/>
          </a:xfrm>
          <a:prstGeom prst="rect">
            <a:avLst/>
          </a:prstGeom>
        </p:spPr>
        <p:txBody>
          <a:bodyPr lIns="0" tIns="0" rIns="0" bIns="0" rtlCol="0" anchor="t">
            <a:spAutoFit/>
          </a:bodyPr>
          <a:lstStyle/>
          <a:p>
            <a:pPr algn="ctr">
              <a:lnSpc>
                <a:spcPts val="7699"/>
              </a:lnSpc>
              <a:spcBef>
                <a:spcPct val="0"/>
              </a:spcBef>
            </a:pPr>
            <a:r>
              <a:rPr lang="en-US" sz="5499">
                <a:solidFill>
                  <a:srgbClr val="FFFFFF"/>
                </a:solidFill>
                <a:latin typeface="Libre Franklin Bold"/>
              </a:rPr>
              <a:t>What is the RSE Code?</a:t>
            </a:r>
          </a:p>
        </p:txBody>
      </p:sp>
    </p:spTree>
    <p:extLst>
      <p:ext uri="{BB962C8B-B14F-4D97-AF65-F5344CB8AC3E}">
        <p14:creationId xmlns:p14="http://schemas.microsoft.com/office/powerpoint/2010/main" val="109083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12F3B"/>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383400" y="1735484"/>
            <a:ext cx="9292288" cy="6816031"/>
            <a:chOff x="0" y="0"/>
            <a:chExt cx="4198620" cy="3079750"/>
          </a:xfrm>
        </p:grpSpPr>
        <p:sp>
          <p:nvSpPr>
            <p:cNvPr id="3" name="Freeform 3"/>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2"/>
              <a:stretch>
                <a:fillRect l="-12970" b="-2859"/>
              </a:stretch>
            </a:blipFill>
          </p:spPr>
        </p:sp>
      </p:grpSp>
      <p:sp>
        <p:nvSpPr>
          <p:cNvPr id="4" name="TextBox 4"/>
          <p:cNvSpPr txBox="1"/>
          <p:nvPr/>
        </p:nvSpPr>
        <p:spPr>
          <a:xfrm>
            <a:off x="1028700" y="3533775"/>
            <a:ext cx="8692091" cy="3209925"/>
          </a:xfrm>
          <a:prstGeom prst="rect">
            <a:avLst/>
          </a:prstGeom>
        </p:spPr>
        <p:txBody>
          <a:bodyPr lIns="0" tIns="0" rIns="0" bIns="0" rtlCol="0" anchor="t">
            <a:spAutoFit/>
          </a:bodyPr>
          <a:lstStyle/>
          <a:p>
            <a:pPr>
              <a:lnSpc>
                <a:spcPts val="4200"/>
              </a:lnSpc>
            </a:pPr>
            <a:r>
              <a:rPr lang="en-US" sz="3500" spc="119">
                <a:solidFill>
                  <a:srgbClr val="FFFFFF"/>
                </a:solidFill>
                <a:latin typeface="Libre Franklin Medium"/>
              </a:rPr>
              <a:t>The RSE Code sets out the themes and matters that must be encompassed in RSE.</a:t>
            </a:r>
          </a:p>
          <a:p>
            <a:pPr>
              <a:lnSpc>
                <a:spcPts val="4200"/>
              </a:lnSpc>
            </a:pPr>
            <a:endParaRPr lang="en-US" sz="3500" spc="119">
              <a:solidFill>
                <a:srgbClr val="FFFFFF"/>
              </a:solidFill>
              <a:latin typeface="Libre Franklin Medium"/>
            </a:endParaRPr>
          </a:p>
          <a:p>
            <a:pPr>
              <a:lnSpc>
                <a:spcPts val="4200"/>
              </a:lnSpc>
            </a:pPr>
            <a:r>
              <a:rPr lang="en-US" sz="3500" spc="119">
                <a:solidFill>
                  <a:srgbClr val="FFFFFF"/>
                </a:solidFill>
                <a:latin typeface="Libre Franklin Medium"/>
              </a:rPr>
              <a:t>This mandatory RSE Code supports schools to design their RSE. </a:t>
            </a:r>
          </a:p>
        </p:txBody>
      </p:sp>
      <p:pic>
        <p:nvPicPr>
          <p:cNvPr id="5" name="Picture 5"/>
          <p:cNvPicPr>
            <a:picLocks noChangeAspect="1"/>
          </p:cNvPicPr>
          <p:nvPr/>
        </p:nvPicPr>
        <p:blipFill>
          <a:blip r:embed="rId3"/>
          <a:srcRect/>
          <a:stretch>
            <a:fillRect/>
          </a:stretch>
        </p:blipFill>
        <p:spPr>
          <a:xfrm>
            <a:off x="16203346" y="8643264"/>
            <a:ext cx="1808929" cy="1230071"/>
          </a:xfrm>
          <a:prstGeom prst="rect">
            <a:avLst/>
          </a:prstGeom>
        </p:spPr>
      </p:pic>
      <p:sp>
        <p:nvSpPr>
          <p:cNvPr id="6" name="TextBox 6"/>
          <p:cNvSpPr txBox="1"/>
          <p:nvPr/>
        </p:nvSpPr>
        <p:spPr>
          <a:xfrm>
            <a:off x="1028700" y="649477"/>
            <a:ext cx="16230600" cy="379223"/>
          </a:xfrm>
          <a:prstGeom prst="rect">
            <a:avLst/>
          </a:prstGeom>
        </p:spPr>
        <p:txBody>
          <a:bodyPr lIns="0" tIns="0" rIns="0" bIns="0" rtlCol="0" anchor="t">
            <a:spAutoFit/>
          </a:bodyPr>
          <a:lstStyle/>
          <a:p>
            <a:pPr algn="ctr">
              <a:lnSpc>
                <a:spcPts val="2759"/>
              </a:lnSpc>
            </a:pPr>
            <a:r>
              <a:rPr lang="en-US" sz="3100" dirty="0">
                <a:solidFill>
                  <a:srgbClr val="CB323A"/>
                </a:solidFill>
                <a:latin typeface="Libre Franklin Bold"/>
              </a:rPr>
              <a:t>RELATIONSHIP AND SEXUALITY EDUCATION (RSE) CODE</a:t>
            </a:r>
          </a:p>
        </p:txBody>
      </p:sp>
    </p:spTree>
    <p:extLst>
      <p:ext uri="{BB962C8B-B14F-4D97-AF65-F5344CB8AC3E}">
        <p14:creationId xmlns:p14="http://schemas.microsoft.com/office/powerpoint/2010/main" val="2920180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12F3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203346" y="8643264"/>
            <a:ext cx="1808929" cy="1230071"/>
          </a:xfrm>
          <a:prstGeom prst="rect">
            <a:avLst/>
          </a:prstGeom>
        </p:spPr>
      </p:pic>
      <p:grpSp>
        <p:nvGrpSpPr>
          <p:cNvPr id="3" name="Group 3"/>
          <p:cNvGrpSpPr>
            <a:grpSpLocks noChangeAspect="1"/>
          </p:cNvGrpSpPr>
          <p:nvPr/>
        </p:nvGrpSpPr>
        <p:grpSpPr>
          <a:xfrm>
            <a:off x="-3024670" y="2201874"/>
            <a:ext cx="10963473" cy="7056426"/>
            <a:chOff x="0" y="0"/>
            <a:chExt cx="5513070" cy="3548380"/>
          </a:xfrm>
        </p:grpSpPr>
        <p:sp>
          <p:nvSpPr>
            <p:cNvPr id="4" name="Freeform 4"/>
            <p:cNvSpPr/>
            <p:nvPr/>
          </p:nvSpPr>
          <p:spPr>
            <a:xfrm>
              <a:off x="-2540" y="-15240"/>
              <a:ext cx="5515610" cy="3563620"/>
            </a:xfrm>
            <a:custGeom>
              <a:avLst/>
              <a:gdLst/>
              <a:ahLst/>
              <a:cxnLst/>
              <a:rect l="l" t="t" r="r" b="b"/>
              <a:pathLst>
                <a:path w="5515610" h="356362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1"/>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blipFill>
              <a:blip r:embed="rId3"/>
              <a:stretch>
                <a:fillRect l="-8496" r="-1801"/>
              </a:stretch>
            </a:blipFill>
          </p:spPr>
        </p:sp>
      </p:grpSp>
      <p:sp>
        <p:nvSpPr>
          <p:cNvPr id="5" name="TextBox 5"/>
          <p:cNvSpPr txBox="1"/>
          <p:nvPr/>
        </p:nvSpPr>
        <p:spPr>
          <a:xfrm>
            <a:off x="8814352" y="3267075"/>
            <a:ext cx="8692091" cy="3743325"/>
          </a:xfrm>
          <a:prstGeom prst="rect">
            <a:avLst/>
          </a:prstGeom>
        </p:spPr>
        <p:txBody>
          <a:bodyPr lIns="0" tIns="0" rIns="0" bIns="0" rtlCol="0" anchor="t">
            <a:spAutoFit/>
          </a:bodyPr>
          <a:lstStyle/>
          <a:p>
            <a:pPr>
              <a:lnSpc>
                <a:spcPts val="4200"/>
              </a:lnSpc>
            </a:pPr>
            <a:r>
              <a:rPr lang="en-US" sz="3500" spc="119">
                <a:solidFill>
                  <a:srgbClr val="FFFFFF"/>
                </a:solidFill>
                <a:latin typeface="Libre Franklin Medium"/>
              </a:rPr>
              <a:t>The content is set within the context of broad and interlinked learning strands, namely:</a:t>
            </a:r>
          </a:p>
          <a:p>
            <a:pPr>
              <a:lnSpc>
                <a:spcPts val="4200"/>
              </a:lnSpc>
            </a:pPr>
            <a:endParaRPr lang="en-US" sz="3500" spc="119">
              <a:solidFill>
                <a:srgbClr val="FFFFFF"/>
              </a:solidFill>
              <a:latin typeface="Libre Franklin Medium"/>
            </a:endParaRPr>
          </a:p>
          <a:p>
            <a:pPr marL="755651" lvl="1" indent="-377825">
              <a:lnSpc>
                <a:spcPts val="4200"/>
              </a:lnSpc>
              <a:buFont typeface="Arial"/>
              <a:buChar char="•"/>
            </a:pPr>
            <a:r>
              <a:rPr lang="en-US" sz="3500" spc="119">
                <a:solidFill>
                  <a:srgbClr val="FFFFFF"/>
                </a:solidFill>
                <a:latin typeface="Libre Franklin Medium"/>
              </a:rPr>
              <a:t>Relationships and identity</a:t>
            </a:r>
          </a:p>
          <a:p>
            <a:pPr marL="755651" lvl="1" indent="-377825">
              <a:lnSpc>
                <a:spcPts val="4200"/>
              </a:lnSpc>
              <a:buFont typeface="Arial"/>
              <a:buChar char="•"/>
            </a:pPr>
            <a:r>
              <a:rPr lang="en-US" sz="3500" spc="119">
                <a:solidFill>
                  <a:srgbClr val="FFFFFF"/>
                </a:solidFill>
                <a:latin typeface="Libre Franklin Medium"/>
              </a:rPr>
              <a:t>Sexual health and wellbeing</a:t>
            </a:r>
          </a:p>
          <a:p>
            <a:pPr marL="755651" lvl="1" indent="-377825">
              <a:lnSpc>
                <a:spcPts val="4200"/>
              </a:lnSpc>
              <a:buFont typeface="Arial"/>
              <a:buChar char="•"/>
            </a:pPr>
            <a:r>
              <a:rPr lang="en-US" sz="3500" spc="119">
                <a:solidFill>
                  <a:srgbClr val="FFFFFF"/>
                </a:solidFill>
                <a:latin typeface="Libre Franklin Medium"/>
              </a:rPr>
              <a:t>Empowerment, safety and respect</a:t>
            </a:r>
          </a:p>
        </p:txBody>
      </p:sp>
      <p:sp>
        <p:nvSpPr>
          <p:cNvPr id="6" name="TextBox 6"/>
          <p:cNvSpPr txBox="1"/>
          <p:nvPr/>
        </p:nvSpPr>
        <p:spPr>
          <a:xfrm>
            <a:off x="1028700" y="649477"/>
            <a:ext cx="16230600" cy="379223"/>
          </a:xfrm>
          <a:prstGeom prst="rect">
            <a:avLst/>
          </a:prstGeom>
        </p:spPr>
        <p:txBody>
          <a:bodyPr lIns="0" tIns="0" rIns="0" bIns="0" rtlCol="0" anchor="t">
            <a:spAutoFit/>
          </a:bodyPr>
          <a:lstStyle/>
          <a:p>
            <a:pPr algn="ctr">
              <a:lnSpc>
                <a:spcPts val="2759"/>
              </a:lnSpc>
            </a:pPr>
            <a:r>
              <a:rPr lang="en-US" sz="3100" dirty="0">
                <a:solidFill>
                  <a:srgbClr val="CB323A"/>
                </a:solidFill>
                <a:latin typeface="Libre Franklin Bold"/>
              </a:rPr>
              <a:t>RELATIONSHIP AND SEXUALITY EDUCATION (RSE) CODE</a:t>
            </a:r>
          </a:p>
        </p:txBody>
      </p:sp>
    </p:spTree>
    <p:extLst>
      <p:ext uri="{BB962C8B-B14F-4D97-AF65-F5344CB8AC3E}">
        <p14:creationId xmlns:p14="http://schemas.microsoft.com/office/powerpoint/2010/main" val="221821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2F3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203346" y="8643264"/>
            <a:ext cx="1808929" cy="1230071"/>
          </a:xfrm>
          <a:prstGeom prst="rect">
            <a:avLst/>
          </a:prstGeom>
        </p:spPr>
      </p:pic>
      <p:grpSp>
        <p:nvGrpSpPr>
          <p:cNvPr id="3" name="Group 3"/>
          <p:cNvGrpSpPr/>
          <p:nvPr/>
        </p:nvGrpSpPr>
        <p:grpSpPr>
          <a:xfrm>
            <a:off x="2262228" y="3234434"/>
            <a:ext cx="1991561" cy="1991561"/>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B323A"/>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r>
                <a:rPr lang="en-US" sz="1899">
                  <a:solidFill>
                    <a:srgbClr val="FFFFFF"/>
                  </a:solidFill>
                  <a:latin typeface="Libre Franklin Light"/>
                </a:rPr>
                <a:t>Relationships</a:t>
              </a:r>
            </a:p>
          </p:txBody>
        </p:sp>
      </p:grpSp>
      <p:grpSp>
        <p:nvGrpSpPr>
          <p:cNvPr id="6" name="Group 6"/>
          <p:cNvGrpSpPr/>
          <p:nvPr/>
        </p:nvGrpSpPr>
        <p:grpSpPr>
          <a:xfrm>
            <a:off x="4620164" y="3234434"/>
            <a:ext cx="1991561" cy="1991561"/>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B323A"/>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799"/>
                </a:lnSpc>
                <a:spcBef>
                  <a:spcPct val="0"/>
                </a:spcBef>
              </a:pPr>
              <a:r>
                <a:rPr lang="en-US" sz="1999">
                  <a:solidFill>
                    <a:srgbClr val="FFFFFF"/>
                  </a:solidFill>
                  <a:latin typeface="Libre Franklin Light"/>
                </a:rPr>
                <a:t>Rights and Equity</a:t>
              </a:r>
            </a:p>
          </p:txBody>
        </p:sp>
      </p:grpSp>
      <p:grpSp>
        <p:nvGrpSpPr>
          <p:cNvPr id="9" name="Group 9"/>
          <p:cNvGrpSpPr/>
          <p:nvPr/>
        </p:nvGrpSpPr>
        <p:grpSpPr>
          <a:xfrm>
            <a:off x="6973676" y="3234434"/>
            <a:ext cx="1991561" cy="1991561"/>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B323A"/>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799"/>
                </a:lnSpc>
                <a:spcBef>
                  <a:spcPct val="0"/>
                </a:spcBef>
              </a:pPr>
              <a:r>
                <a:rPr lang="en-US" sz="1999">
                  <a:solidFill>
                    <a:srgbClr val="FFFFFF"/>
                  </a:solidFill>
                  <a:latin typeface="Libre Franklin Light"/>
                </a:rPr>
                <a:t>Sex, Gender and Sexuality</a:t>
              </a:r>
            </a:p>
          </p:txBody>
        </p:sp>
      </p:grpSp>
      <p:grpSp>
        <p:nvGrpSpPr>
          <p:cNvPr id="12" name="Group 12"/>
          <p:cNvGrpSpPr/>
          <p:nvPr/>
        </p:nvGrpSpPr>
        <p:grpSpPr>
          <a:xfrm>
            <a:off x="9327187" y="3234434"/>
            <a:ext cx="1991561" cy="1991561"/>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B323A"/>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799"/>
                </a:lnSpc>
                <a:spcBef>
                  <a:spcPct val="0"/>
                </a:spcBef>
              </a:pPr>
              <a:r>
                <a:rPr lang="en-US" sz="1999">
                  <a:solidFill>
                    <a:srgbClr val="FFFFFF"/>
                  </a:solidFill>
                  <a:latin typeface="Libre Franklin Light"/>
                </a:rPr>
                <a:t>Bodies and Body Image</a:t>
              </a:r>
            </a:p>
          </p:txBody>
        </p:sp>
      </p:grpSp>
      <p:grpSp>
        <p:nvGrpSpPr>
          <p:cNvPr id="15" name="Group 15"/>
          <p:cNvGrpSpPr/>
          <p:nvPr/>
        </p:nvGrpSpPr>
        <p:grpSpPr>
          <a:xfrm>
            <a:off x="11680699" y="3234434"/>
            <a:ext cx="1991561" cy="199156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B323A"/>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799"/>
                </a:lnSpc>
                <a:spcBef>
                  <a:spcPct val="0"/>
                </a:spcBef>
              </a:pPr>
              <a:r>
                <a:rPr lang="en-US" sz="1999">
                  <a:solidFill>
                    <a:srgbClr val="FFFFFF"/>
                  </a:solidFill>
                  <a:latin typeface="Libre Franklin Light"/>
                </a:rPr>
                <a:t>Sexual Health and Wellbeing</a:t>
              </a:r>
            </a:p>
          </p:txBody>
        </p:sp>
      </p:grpSp>
      <p:grpSp>
        <p:nvGrpSpPr>
          <p:cNvPr id="18" name="Group 18"/>
          <p:cNvGrpSpPr/>
          <p:nvPr/>
        </p:nvGrpSpPr>
        <p:grpSpPr>
          <a:xfrm>
            <a:off x="14034210" y="3234434"/>
            <a:ext cx="1991561" cy="1991561"/>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B323A"/>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799"/>
                </a:lnSpc>
                <a:spcBef>
                  <a:spcPct val="0"/>
                </a:spcBef>
              </a:pPr>
              <a:r>
                <a:rPr lang="en-US" sz="1999">
                  <a:solidFill>
                    <a:srgbClr val="FFFFFF"/>
                  </a:solidFill>
                  <a:latin typeface="Libre Franklin Light"/>
                </a:rPr>
                <a:t>Violence, Safety and Support</a:t>
              </a:r>
            </a:p>
          </p:txBody>
        </p:sp>
      </p:grpSp>
      <p:sp>
        <p:nvSpPr>
          <p:cNvPr id="21" name="TextBox 21"/>
          <p:cNvSpPr txBox="1"/>
          <p:nvPr/>
        </p:nvSpPr>
        <p:spPr>
          <a:xfrm>
            <a:off x="2332720" y="5759396"/>
            <a:ext cx="13693052" cy="2752725"/>
          </a:xfrm>
          <a:prstGeom prst="rect">
            <a:avLst/>
          </a:prstGeom>
        </p:spPr>
        <p:txBody>
          <a:bodyPr lIns="0" tIns="0" rIns="0" bIns="0" rtlCol="0" anchor="t">
            <a:spAutoFit/>
          </a:bodyPr>
          <a:lstStyle/>
          <a:p>
            <a:pPr algn="just">
              <a:lnSpc>
                <a:spcPts val="3600"/>
              </a:lnSpc>
            </a:pPr>
            <a:r>
              <a:rPr lang="en-US" sz="3000" spc="102">
                <a:solidFill>
                  <a:srgbClr val="FFFFFF"/>
                </a:solidFill>
                <a:latin typeface="Libre Franklin Medium"/>
              </a:rPr>
              <a:t>To assist schools and settings in their planning of RSE, these themes are interwoven into the learning strands. Across the learning strands, curriculum content in RSE must be inclusive and reflect diversity. It must include learning that develops learners’ awareness and understanding of different identities, views and values and a diversity of relationships, gender and sexuality, including LGBTQ+ lives.</a:t>
            </a:r>
          </a:p>
        </p:txBody>
      </p:sp>
      <p:sp>
        <p:nvSpPr>
          <p:cNvPr id="22" name="TextBox 22"/>
          <p:cNvSpPr txBox="1"/>
          <p:nvPr/>
        </p:nvSpPr>
        <p:spPr>
          <a:xfrm>
            <a:off x="1028700" y="649477"/>
            <a:ext cx="16230600" cy="379223"/>
          </a:xfrm>
          <a:prstGeom prst="rect">
            <a:avLst/>
          </a:prstGeom>
        </p:spPr>
        <p:txBody>
          <a:bodyPr lIns="0" tIns="0" rIns="0" bIns="0" rtlCol="0" anchor="t">
            <a:spAutoFit/>
          </a:bodyPr>
          <a:lstStyle/>
          <a:p>
            <a:pPr algn="ctr">
              <a:lnSpc>
                <a:spcPts val="2759"/>
              </a:lnSpc>
            </a:pPr>
            <a:r>
              <a:rPr lang="en-US" sz="3100" dirty="0">
                <a:solidFill>
                  <a:srgbClr val="CB323A"/>
                </a:solidFill>
                <a:latin typeface="Libre Franklin Bold"/>
              </a:rPr>
              <a:t>RELATIONSHIP AND SEXUALITY EDUCATION (RSE) CODE</a:t>
            </a:r>
          </a:p>
        </p:txBody>
      </p:sp>
      <p:sp>
        <p:nvSpPr>
          <p:cNvPr id="23" name="TextBox 23"/>
          <p:cNvSpPr txBox="1"/>
          <p:nvPr/>
        </p:nvSpPr>
        <p:spPr>
          <a:xfrm>
            <a:off x="2262228" y="1765354"/>
            <a:ext cx="13693052" cy="923925"/>
          </a:xfrm>
          <a:prstGeom prst="rect">
            <a:avLst/>
          </a:prstGeom>
        </p:spPr>
        <p:txBody>
          <a:bodyPr lIns="0" tIns="0" rIns="0" bIns="0" rtlCol="0" anchor="t">
            <a:spAutoFit/>
          </a:bodyPr>
          <a:lstStyle/>
          <a:p>
            <a:pPr algn="just">
              <a:lnSpc>
                <a:spcPts val="3600"/>
              </a:lnSpc>
            </a:pPr>
            <a:r>
              <a:rPr lang="en-US" sz="3000" spc="102">
                <a:solidFill>
                  <a:srgbClr val="FFFFFF"/>
                </a:solidFill>
                <a:latin typeface="Libre Franklin Medium"/>
              </a:rPr>
              <a:t>The Welsh Government committed to covering the following themes in RSE:</a:t>
            </a:r>
          </a:p>
        </p:txBody>
      </p:sp>
    </p:spTree>
    <p:extLst>
      <p:ext uri="{BB962C8B-B14F-4D97-AF65-F5344CB8AC3E}">
        <p14:creationId xmlns:p14="http://schemas.microsoft.com/office/powerpoint/2010/main" val="392548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2F3B"/>
        </a:solidFill>
        <a:effectLst/>
      </p:bgPr>
    </p:bg>
    <p:spTree>
      <p:nvGrpSpPr>
        <p:cNvPr id="1" name=""/>
        <p:cNvGrpSpPr/>
        <p:nvPr/>
      </p:nvGrpSpPr>
      <p:grpSpPr>
        <a:xfrm>
          <a:off x="0" y="0"/>
          <a:ext cx="0" cy="0"/>
          <a:chOff x="0" y="0"/>
          <a:chExt cx="0" cy="0"/>
        </a:xfrm>
      </p:grpSpPr>
      <p:sp>
        <p:nvSpPr>
          <p:cNvPr id="2" name="TextBox 2"/>
          <p:cNvSpPr txBox="1"/>
          <p:nvPr/>
        </p:nvSpPr>
        <p:spPr>
          <a:xfrm>
            <a:off x="1357885" y="3590839"/>
            <a:ext cx="9364275" cy="4457700"/>
          </a:xfrm>
          <a:prstGeom prst="rect">
            <a:avLst/>
          </a:prstGeom>
        </p:spPr>
        <p:txBody>
          <a:bodyPr lIns="0" tIns="0" rIns="0" bIns="0" rtlCol="0" anchor="t">
            <a:spAutoFit/>
          </a:bodyPr>
          <a:lstStyle/>
          <a:p>
            <a:pPr algn="just">
              <a:lnSpc>
                <a:spcPts val="3960"/>
              </a:lnSpc>
            </a:pPr>
            <a:r>
              <a:rPr lang="en-US" sz="3300" spc="112">
                <a:solidFill>
                  <a:srgbClr val="FFFFFF"/>
                </a:solidFill>
                <a:latin typeface="Libre Franklin Medium"/>
              </a:rPr>
              <a:t>This strand focuses on: </a:t>
            </a:r>
          </a:p>
          <a:p>
            <a:pPr algn="just">
              <a:lnSpc>
                <a:spcPts val="3960"/>
              </a:lnSpc>
            </a:pPr>
            <a:endParaRPr lang="en-US" sz="3300" spc="112">
              <a:solidFill>
                <a:srgbClr val="FFFFFF"/>
              </a:solidFill>
              <a:latin typeface="Libre Franklin Medium"/>
            </a:endParaRPr>
          </a:p>
          <a:p>
            <a:pPr marL="712472" lvl="1" indent="-356236" algn="just">
              <a:lnSpc>
                <a:spcPts val="3960"/>
              </a:lnSpc>
              <a:buFont typeface="Arial"/>
              <a:buChar char="•"/>
            </a:pPr>
            <a:r>
              <a:rPr lang="en-US" sz="3300" spc="112">
                <a:solidFill>
                  <a:srgbClr val="FFFFFF"/>
                </a:solidFill>
                <a:latin typeface="Libre Franklin Medium"/>
              </a:rPr>
              <a:t>The range of relationships that human beings have throughout their lives</a:t>
            </a:r>
          </a:p>
          <a:p>
            <a:pPr marL="712472" lvl="1" indent="-356236" algn="just">
              <a:lnSpc>
                <a:spcPts val="3960"/>
              </a:lnSpc>
              <a:buFont typeface="Arial"/>
              <a:buChar char="•"/>
            </a:pPr>
            <a:r>
              <a:rPr lang="en-US" sz="3300" spc="112">
                <a:solidFill>
                  <a:srgbClr val="FFFFFF"/>
                </a:solidFill>
                <a:latin typeface="Libre Franklin Medium"/>
              </a:rPr>
              <a:t>How identity can be shaped by our relationships and sexuality</a:t>
            </a:r>
          </a:p>
          <a:p>
            <a:pPr marL="712472" lvl="1" indent="-356236" algn="just">
              <a:lnSpc>
                <a:spcPts val="3960"/>
              </a:lnSpc>
              <a:buFont typeface="Arial"/>
              <a:buChar char="•"/>
            </a:pPr>
            <a:r>
              <a:rPr lang="en-US" sz="3300" spc="112">
                <a:solidFill>
                  <a:srgbClr val="FFFFFF"/>
                </a:solidFill>
                <a:latin typeface="Libre Franklin Medium"/>
              </a:rPr>
              <a:t>The importance of human rights in securing healthy, safe and fulfilling relationships in an inclusive society</a:t>
            </a:r>
          </a:p>
        </p:txBody>
      </p:sp>
      <p:pic>
        <p:nvPicPr>
          <p:cNvPr id="3" name="Picture 3"/>
          <p:cNvPicPr>
            <a:picLocks noChangeAspect="1"/>
          </p:cNvPicPr>
          <p:nvPr/>
        </p:nvPicPr>
        <p:blipFill>
          <a:blip r:embed="rId2"/>
          <a:srcRect/>
          <a:stretch>
            <a:fillRect/>
          </a:stretch>
        </p:blipFill>
        <p:spPr>
          <a:xfrm>
            <a:off x="16203346" y="8643264"/>
            <a:ext cx="1808929" cy="1230071"/>
          </a:xfrm>
          <a:prstGeom prst="rect">
            <a:avLst/>
          </a:prstGeom>
        </p:spPr>
      </p:pic>
      <p:sp>
        <p:nvSpPr>
          <p:cNvPr id="4" name="TextBox 4"/>
          <p:cNvSpPr txBox="1"/>
          <p:nvPr/>
        </p:nvSpPr>
        <p:spPr>
          <a:xfrm>
            <a:off x="1028700" y="649477"/>
            <a:ext cx="16230600" cy="379223"/>
          </a:xfrm>
          <a:prstGeom prst="rect">
            <a:avLst/>
          </a:prstGeom>
        </p:spPr>
        <p:txBody>
          <a:bodyPr lIns="0" tIns="0" rIns="0" bIns="0" rtlCol="0" anchor="t">
            <a:spAutoFit/>
          </a:bodyPr>
          <a:lstStyle/>
          <a:p>
            <a:pPr algn="ctr">
              <a:lnSpc>
                <a:spcPts val="2759"/>
              </a:lnSpc>
            </a:pPr>
            <a:r>
              <a:rPr lang="en-US" sz="3100" dirty="0">
                <a:solidFill>
                  <a:srgbClr val="CB323A"/>
                </a:solidFill>
                <a:latin typeface="Libre Franklin Bold"/>
              </a:rPr>
              <a:t>RELATIONSHIP AND SEXUALITY EDUCATION (RSE) CODE</a:t>
            </a:r>
          </a:p>
        </p:txBody>
      </p:sp>
      <p:sp>
        <p:nvSpPr>
          <p:cNvPr id="5" name="TextBox 5"/>
          <p:cNvSpPr txBox="1"/>
          <p:nvPr/>
        </p:nvSpPr>
        <p:spPr>
          <a:xfrm>
            <a:off x="3865775" y="1790700"/>
            <a:ext cx="10556449" cy="771525"/>
          </a:xfrm>
          <a:prstGeom prst="rect">
            <a:avLst/>
          </a:prstGeom>
        </p:spPr>
        <p:txBody>
          <a:bodyPr lIns="0" tIns="0" rIns="0" bIns="0" rtlCol="0" anchor="t">
            <a:spAutoFit/>
          </a:bodyPr>
          <a:lstStyle/>
          <a:p>
            <a:pPr algn="ctr">
              <a:lnSpc>
                <a:spcPts val="6300"/>
              </a:lnSpc>
              <a:spcBef>
                <a:spcPct val="0"/>
              </a:spcBef>
            </a:pPr>
            <a:r>
              <a:rPr lang="en-US" sz="4500">
                <a:solidFill>
                  <a:srgbClr val="FFFFFF"/>
                </a:solidFill>
                <a:latin typeface="Libre Franklin Bold"/>
              </a:rPr>
              <a:t>Relationships and Identity</a:t>
            </a:r>
          </a:p>
        </p:txBody>
      </p:sp>
      <p:grpSp>
        <p:nvGrpSpPr>
          <p:cNvPr id="6" name="Group 6"/>
          <p:cNvGrpSpPr>
            <a:grpSpLocks noChangeAspect="1"/>
          </p:cNvGrpSpPr>
          <p:nvPr/>
        </p:nvGrpSpPr>
        <p:grpSpPr>
          <a:xfrm>
            <a:off x="12227097" y="3087863"/>
            <a:ext cx="7448592" cy="5463652"/>
            <a:chOff x="0" y="0"/>
            <a:chExt cx="4198620" cy="3079750"/>
          </a:xfrm>
        </p:grpSpPr>
        <p:sp>
          <p:nvSpPr>
            <p:cNvPr id="7" name="Freeform 7"/>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3"/>
              <a:stretch>
                <a:fillRect l="-9693"/>
              </a:stretch>
            </a:blipFill>
          </p:spPr>
        </p:sp>
      </p:grpSp>
    </p:spTree>
    <p:extLst>
      <p:ext uri="{BB962C8B-B14F-4D97-AF65-F5344CB8AC3E}">
        <p14:creationId xmlns:p14="http://schemas.microsoft.com/office/powerpoint/2010/main" val="367355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2F3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203346" y="8643264"/>
            <a:ext cx="1808929" cy="1230071"/>
          </a:xfrm>
          <a:prstGeom prst="rect">
            <a:avLst/>
          </a:prstGeom>
        </p:spPr>
      </p:pic>
      <p:grpSp>
        <p:nvGrpSpPr>
          <p:cNvPr id="3" name="Group 3"/>
          <p:cNvGrpSpPr>
            <a:grpSpLocks noChangeAspect="1"/>
          </p:cNvGrpSpPr>
          <p:nvPr/>
        </p:nvGrpSpPr>
        <p:grpSpPr>
          <a:xfrm>
            <a:off x="12227097" y="3087863"/>
            <a:ext cx="7448592" cy="5463652"/>
            <a:chOff x="0" y="0"/>
            <a:chExt cx="4198620" cy="3079750"/>
          </a:xfrm>
        </p:grpSpPr>
        <p:sp>
          <p:nvSpPr>
            <p:cNvPr id="4" name="Freeform 4"/>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3"/>
              <a:stretch>
                <a:fillRect l="-9899"/>
              </a:stretch>
            </a:blipFill>
          </p:spPr>
        </p:sp>
      </p:grpSp>
      <p:sp>
        <p:nvSpPr>
          <p:cNvPr id="5" name="TextBox 5"/>
          <p:cNvSpPr txBox="1"/>
          <p:nvPr/>
        </p:nvSpPr>
        <p:spPr>
          <a:xfrm>
            <a:off x="1357885" y="2847889"/>
            <a:ext cx="9364275" cy="5943600"/>
          </a:xfrm>
          <a:prstGeom prst="rect">
            <a:avLst/>
          </a:prstGeom>
        </p:spPr>
        <p:txBody>
          <a:bodyPr lIns="0" tIns="0" rIns="0" bIns="0" rtlCol="0" anchor="t">
            <a:spAutoFit/>
          </a:bodyPr>
          <a:lstStyle/>
          <a:p>
            <a:pPr algn="just">
              <a:lnSpc>
                <a:spcPts val="3960"/>
              </a:lnSpc>
            </a:pPr>
            <a:r>
              <a:rPr lang="en-US" sz="3300" spc="112">
                <a:solidFill>
                  <a:srgbClr val="FFFFFF"/>
                </a:solidFill>
                <a:latin typeface="Libre Franklin Medium"/>
              </a:rPr>
              <a:t>This strand focuses on: </a:t>
            </a:r>
          </a:p>
          <a:p>
            <a:pPr algn="just">
              <a:lnSpc>
                <a:spcPts val="3960"/>
              </a:lnSpc>
            </a:pPr>
            <a:endParaRPr lang="en-US" sz="3300" spc="112">
              <a:solidFill>
                <a:srgbClr val="FFFFFF"/>
              </a:solidFill>
              <a:latin typeface="Libre Franklin Medium"/>
            </a:endParaRPr>
          </a:p>
          <a:p>
            <a:pPr marL="712472" lvl="1" indent="-356236" algn="just">
              <a:lnSpc>
                <a:spcPts val="3960"/>
              </a:lnSpc>
              <a:buFont typeface="Arial"/>
              <a:buChar char="•"/>
            </a:pPr>
            <a:r>
              <a:rPr lang="en-US" sz="3300" spc="112">
                <a:solidFill>
                  <a:srgbClr val="FFFFFF"/>
                </a:solidFill>
                <a:latin typeface="Libre Franklin Medium"/>
              </a:rPr>
              <a:t>Learning about how living things grow, reproduce and have a life cycle</a:t>
            </a:r>
          </a:p>
          <a:p>
            <a:pPr marL="712472" lvl="1" indent="-356236" algn="just">
              <a:lnSpc>
                <a:spcPts val="3960"/>
              </a:lnSpc>
              <a:buFont typeface="Arial"/>
              <a:buChar char="•"/>
            </a:pPr>
            <a:r>
              <a:rPr lang="en-US" sz="3300" spc="112">
                <a:solidFill>
                  <a:srgbClr val="FFFFFF"/>
                </a:solidFill>
                <a:latin typeface="Libre Franklin Medium"/>
              </a:rPr>
              <a:t>Developing an understanding of the human body, including people’s feelings about their bodies and how these can be represented</a:t>
            </a:r>
          </a:p>
          <a:p>
            <a:pPr marL="712472" lvl="1" indent="-356236" algn="just">
              <a:lnSpc>
                <a:spcPts val="3960"/>
              </a:lnSpc>
              <a:buFont typeface="Arial"/>
              <a:buChar char="•"/>
            </a:pPr>
            <a:r>
              <a:rPr lang="en-US" sz="3300" spc="112">
                <a:solidFill>
                  <a:srgbClr val="FFFFFF"/>
                </a:solidFill>
                <a:latin typeface="Libre Franklin Medium"/>
              </a:rPr>
              <a:t>The health issues related to relationships and sexuality</a:t>
            </a:r>
          </a:p>
          <a:p>
            <a:pPr marL="712472" lvl="1" indent="-356236" algn="just">
              <a:lnSpc>
                <a:spcPts val="3960"/>
              </a:lnSpc>
              <a:buFont typeface="Arial"/>
              <a:buChar char="•"/>
            </a:pPr>
            <a:r>
              <a:rPr lang="en-US" sz="3300" spc="112">
                <a:solidFill>
                  <a:srgbClr val="FFFFFF"/>
                </a:solidFill>
                <a:latin typeface="Libre Franklin Medium"/>
              </a:rPr>
              <a:t>An understanding of how sexuality and sexual health affects our wellbeing</a:t>
            </a:r>
          </a:p>
        </p:txBody>
      </p:sp>
      <p:sp>
        <p:nvSpPr>
          <p:cNvPr id="6" name="TextBox 6"/>
          <p:cNvSpPr txBox="1"/>
          <p:nvPr/>
        </p:nvSpPr>
        <p:spPr>
          <a:xfrm>
            <a:off x="1028700" y="649477"/>
            <a:ext cx="16230600" cy="379223"/>
          </a:xfrm>
          <a:prstGeom prst="rect">
            <a:avLst/>
          </a:prstGeom>
        </p:spPr>
        <p:txBody>
          <a:bodyPr lIns="0" tIns="0" rIns="0" bIns="0" rtlCol="0" anchor="t">
            <a:spAutoFit/>
          </a:bodyPr>
          <a:lstStyle/>
          <a:p>
            <a:pPr algn="ctr">
              <a:lnSpc>
                <a:spcPts val="2759"/>
              </a:lnSpc>
            </a:pPr>
            <a:r>
              <a:rPr lang="en-US" sz="3100" dirty="0">
                <a:solidFill>
                  <a:srgbClr val="CB323A"/>
                </a:solidFill>
                <a:latin typeface="Libre Franklin Bold"/>
              </a:rPr>
              <a:t>RELATIONSHIP AND SEXUALITY EDUCATION (RSE) CODE</a:t>
            </a:r>
          </a:p>
        </p:txBody>
      </p:sp>
      <p:sp>
        <p:nvSpPr>
          <p:cNvPr id="7" name="TextBox 7"/>
          <p:cNvSpPr txBox="1"/>
          <p:nvPr/>
        </p:nvSpPr>
        <p:spPr>
          <a:xfrm>
            <a:off x="3865775" y="1790700"/>
            <a:ext cx="10556449" cy="771525"/>
          </a:xfrm>
          <a:prstGeom prst="rect">
            <a:avLst/>
          </a:prstGeom>
        </p:spPr>
        <p:txBody>
          <a:bodyPr lIns="0" tIns="0" rIns="0" bIns="0" rtlCol="0" anchor="t">
            <a:spAutoFit/>
          </a:bodyPr>
          <a:lstStyle/>
          <a:p>
            <a:pPr algn="ctr">
              <a:lnSpc>
                <a:spcPts val="6300"/>
              </a:lnSpc>
              <a:spcBef>
                <a:spcPct val="0"/>
              </a:spcBef>
            </a:pPr>
            <a:r>
              <a:rPr lang="en-US" sz="4500">
                <a:solidFill>
                  <a:srgbClr val="FFFFFF"/>
                </a:solidFill>
                <a:latin typeface="Libre Franklin Bold"/>
              </a:rPr>
              <a:t>Sexual Health and Wellbeing</a:t>
            </a:r>
          </a:p>
        </p:txBody>
      </p:sp>
    </p:spTree>
    <p:extLst>
      <p:ext uri="{BB962C8B-B14F-4D97-AF65-F5344CB8AC3E}">
        <p14:creationId xmlns:p14="http://schemas.microsoft.com/office/powerpoint/2010/main" val="320638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2F3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203346" y="8643264"/>
            <a:ext cx="1808929" cy="1230071"/>
          </a:xfrm>
          <a:prstGeom prst="rect">
            <a:avLst/>
          </a:prstGeom>
        </p:spPr>
      </p:pic>
      <p:grpSp>
        <p:nvGrpSpPr>
          <p:cNvPr id="3" name="Group 3"/>
          <p:cNvGrpSpPr>
            <a:grpSpLocks noChangeAspect="1"/>
          </p:cNvGrpSpPr>
          <p:nvPr/>
        </p:nvGrpSpPr>
        <p:grpSpPr>
          <a:xfrm>
            <a:off x="12227097" y="3087863"/>
            <a:ext cx="7448592" cy="5463652"/>
            <a:chOff x="0" y="0"/>
            <a:chExt cx="4198620" cy="3079750"/>
          </a:xfrm>
        </p:grpSpPr>
        <p:sp>
          <p:nvSpPr>
            <p:cNvPr id="4" name="Freeform 4"/>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3"/>
              <a:stretch>
                <a:fillRect l="-9899"/>
              </a:stretch>
            </a:blipFill>
          </p:spPr>
        </p:sp>
      </p:grpSp>
      <p:sp>
        <p:nvSpPr>
          <p:cNvPr id="5" name="TextBox 5"/>
          <p:cNvSpPr txBox="1"/>
          <p:nvPr/>
        </p:nvSpPr>
        <p:spPr>
          <a:xfrm>
            <a:off x="1357885" y="3590839"/>
            <a:ext cx="9364275" cy="4457700"/>
          </a:xfrm>
          <a:prstGeom prst="rect">
            <a:avLst/>
          </a:prstGeom>
        </p:spPr>
        <p:txBody>
          <a:bodyPr lIns="0" tIns="0" rIns="0" bIns="0" rtlCol="0" anchor="t">
            <a:spAutoFit/>
          </a:bodyPr>
          <a:lstStyle/>
          <a:p>
            <a:pPr algn="just">
              <a:lnSpc>
                <a:spcPts val="3960"/>
              </a:lnSpc>
            </a:pPr>
            <a:r>
              <a:rPr lang="en-US" sz="3300" spc="112">
                <a:solidFill>
                  <a:srgbClr val="FFFFFF"/>
                </a:solidFill>
                <a:latin typeface="Libre Franklin Medium"/>
              </a:rPr>
              <a:t>This strand focuses on: </a:t>
            </a:r>
          </a:p>
          <a:p>
            <a:pPr algn="just">
              <a:lnSpc>
                <a:spcPts val="3960"/>
              </a:lnSpc>
            </a:pPr>
            <a:endParaRPr lang="en-US" sz="3300" spc="112">
              <a:solidFill>
                <a:srgbClr val="FFFFFF"/>
              </a:solidFill>
              <a:latin typeface="Libre Franklin Medium"/>
            </a:endParaRPr>
          </a:p>
          <a:p>
            <a:pPr marL="712472" lvl="1" indent="-356236" algn="just">
              <a:lnSpc>
                <a:spcPts val="3960"/>
              </a:lnSpc>
              <a:buFont typeface="Arial"/>
              <a:buChar char="•"/>
            </a:pPr>
            <a:r>
              <a:rPr lang="en-US" sz="3300" spc="112">
                <a:solidFill>
                  <a:srgbClr val="FFFFFF"/>
                </a:solidFill>
                <a:latin typeface="Libre Franklin Medium"/>
              </a:rPr>
              <a:t>Learners’ rights to safety and protection and freedom from harm and discrimination</a:t>
            </a:r>
          </a:p>
          <a:p>
            <a:pPr marL="712472" lvl="1" indent="-356236" algn="just">
              <a:lnSpc>
                <a:spcPts val="3960"/>
              </a:lnSpc>
              <a:buFont typeface="Arial"/>
              <a:buChar char="•"/>
            </a:pPr>
            <a:r>
              <a:rPr lang="en-US" sz="3300" spc="112">
                <a:solidFill>
                  <a:srgbClr val="FFFFFF"/>
                </a:solidFill>
                <a:latin typeface="Libre Franklin Medium"/>
              </a:rPr>
              <a:t>How and where to seek information, help and support</a:t>
            </a:r>
          </a:p>
          <a:p>
            <a:pPr marL="712472" lvl="1" indent="-356236" algn="just">
              <a:lnSpc>
                <a:spcPts val="3960"/>
              </a:lnSpc>
              <a:buFont typeface="Arial"/>
              <a:buChar char="•"/>
            </a:pPr>
            <a:r>
              <a:rPr lang="en-US" sz="3300" spc="112">
                <a:solidFill>
                  <a:srgbClr val="FFFFFF"/>
                </a:solidFill>
                <a:latin typeface="Libre Franklin Medium"/>
              </a:rPr>
              <a:t>How to support and advocate for the rights, fair treatment and respect of all</a:t>
            </a:r>
          </a:p>
        </p:txBody>
      </p:sp>
      <p:sp>
        <p:nvSpPr>
          <p:cNvPr id="6" name="TextBox 6"/>
          <p:cNvSpPr txBox="1"/>
          <p:nvPr/>
        </p:nvSpPr>
        <p:spPr>
          <a:xfrm>
            <a:off x="1028700" y="649477"/>
            <a:ext cx="16230600" cy="379223"/>
          </a:xfrm>
          <a:prstGeom prst="rect">
            <a:avLst/>
          </a:prstGeom>
        </p:spPr>
        <p:txBody>
          <a:bodyPr lIns="0" tIns="0" rIns="0" bIns="0" rtlCol="0" anchor="t">
            <a:spAutoFit/>
          </a:bodyPr>
          <a:lstStyle/>
          <a:p>
            <a:pPr algn="ctr">
              <a:lnSpc>
                <a:spcPts val="2759"/>
              </a:lnSpc>
            </a:pPr>
            <a:r>
              <a:rPr lang="en-US" sz="3100" dirty="0">
                <a:solidFill>
                  <a:srgbClr val="CB323A"/>
                </a:solidFill>
                <a:latin typeface="Libre Franklin Bold"/>
              </a:rPr>
              <a:t>RELATIONSHIP AND SEXUALITY EDUCATION (RSE) CODE</a:t>
            </a:r>
          </a:p>
        </p:txBody>
      </p:sp>
      <p:sp>
        <p:nvSpPr>
          <p:cNvPr id="7" name="TextBox 7"/>
          <p:cNvSpPr txBox="1"/>
          <p:nvPr/>
        </p:nvSpPr>
        <p:spPr>
          <a:xfrm>
            <a:off x="3865775" y="1790700"/>
            <a:ext cx="10556449" cy="771525"/>
          </a:xfrm>
          <a:prstGeom prst="rect">
            <a:avLst/>
          </a:prstGeom>
        </p:spPr>
        <p:txBody>
          <a:bodyPr lIns="0" tIns="0" rIns="0" bIns="0" rtlCol="0" anchor="t">
            <a:spAutoFit/>
          </a:bodyPr>
          <a:lstStyle/>
          <a:p>
            <a:pPr algn="ctr">
              <a:lnSpc>
                <a:spcPts val="6300"/>
              </a:lnSpc>
              <a:spcBef>
                <a:spcPct val="0"/>
              </a:spcBef>
            </a:pPr>
            <a:r>
              <a:rPr lang="en-US" sz="4500">
                <a:solidFill>
                  <a:srgbClr val="FFFFFF"/>
                </a:solidFill>
                <a:latin typeface="Libre Franklin Bold"/>
              </a:rPr>
              <a:t>Empowerment, Safety and Respect</a:t>
            </a:r>
          </a:p>
        </p:txBody>
      </p:sp>
    </p:spTree>
    <p:extLst>
      <p:ext uri="{BB962C8B-B14F-4D97-AF65-F5344CB8AC3E}">
        <p14:creationId xmlns:p14="http://schemas.microsoft.com/office/powerpoint/2010/main" val="683936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12F3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86983" y="4084728"/>
            <a:ext cx="3114034" cy="211754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YCC - Relationship and Sexuality Education (RSE) Framework</dc:title>
  <cp:revision>22</cp:revision>
  <dcterms:created xsi:type="dcterms:W3CDTF">2006-08-16T00:00:00Z</dcterms:created>
  <dcterms:modified xsi:type="dcterms:W3CDTF">2023-05-11T20:08:50Z</dcterms:modified>
  <dc:identifier>DAFgpw5AuNo</dc:identifier>
</cp:coreProperties>
</file>