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Quattrocento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QuattrocentoSans-italic.fntdata"/><Relationship Id="rId10" Type="http://schemas.openxmlformats.org/officeDocument/2006/relationships/font" Target="fonts/QuattrocentoSans-bold.fntdata"/><Relationship Id="rId12" Type="http://schemas.openxmlformats.org/officeDocument/2006/relationships/font" Target="fonts/QuattrocentoSans-boldItalic.fntdata"/><Relationship Id="rId9" Type="http://schemas.openxmlformats.org/officeDocument/2006/relationships/font" Target="fonts/QuattrocentoSans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cc64e91d64_0_9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2cc64e91d64_0_9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Chwefror/February –  Week 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caredig – kind, dyna garedig – how kind</a:t>
            </a:r>
            <a:endParaRPr/>
          </a:p>
        </p:txBody>
      </p:sp>
      <p:sp>
        <p:nvSpPr>
          <p:cNvPr id="128" name="Google Shape;128;g2cc64e91d64_0_9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cc64e91d64_0_10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g2cc64e91d64_0_10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Chwefror/February –  Week 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caredig - kind</a:t>
            </a:r>
            <a:endParaRPr/>
          </a:p>
        </p:txBody>
      </p:sp>
      <p:sp>
        <p:nvSpPr>
          <p:cNvPr id="139" name="Google Shape;139;g2cc64e91d64_0_10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artoon happy red dragon presenting | Premium Vector" id="130" name="Google Shape;13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88280" y="848667"/>
            <a:ext cx="3972729" cy="4061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Ysgol Calon Cymru" id="131" name="Google Shape;131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891" y="134627"/>
            <a:ext cx="1798284" cy="1222833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 txBox="1"/>
          <p:nvPr/>
        </p:nvSpPr>
        <p:spPr>
          <a:xfrm>
            <a:off x="258413" y="1740753"/>
            <a:ext cx="39093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5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caredig</a:t>
            </a:r>
            <a:endParaRPr b="0" i="0" sz="5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5"/>
          <p:cNvSpPr/>
          <p:nvPr/>
        </p:nvSpPr>
        <p:spPr>
          <a:xfrm>
            <a:off x="487680" y="3306185"/>
            <a:ext cx="5258400" cy="1456500"/>
          </a:xfrm>
          <a:prstGeom prst="wedgeRectCallout">
            <a:avLst>
              <a:gd fmla="val 53572" name="adj1"/>
              <a:gd fmla="val -120379" name="adj2"/>
            </a:avLst>
          </a:prstGeom>
          <a:solidFill>
            <a:srgbClr val="C0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41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Dyna garedig!</a:t>
            </a:r>
            <a:endParaRPr b="0" i="0" sz="41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134" name="Google Shape;134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61588" y="2003852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5"/>
          <p:cNvSpPr txBox="1"/>
          <p:nvPr/>
        </p:nvSpPr>
        <p:spPr>
          <a:xfrm>
            <a:off x="4710363" y="247567"/>
            <a:ext cx="384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15 04 24</a:t>
            </a:r>
            <a:endParaRPr b="0" i="0" sz="3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28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00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Ysgol Calon Cymru" id="141" name="Google Shape;141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891" y="134627"/>
            <a:ext cx="1798284" cy="1222833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6"/>
          <p:cNvSpPr txBox="1"/>
          <p:nvPr/>
        </p:nvSpPr>
        <p:spPr>
          <a:xfrm>
            <a:off x="2400979" y="640668"/>
            <a:ext cx="3146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John Charles</a:t>
            </a:r>
            <a:endParaRPr sz="1100"/>
          </a:p>
        </p:txBody>
      </p:sp>
      <p:sp>
        <p:nvSpPr>
          <p:cNvPr id="143" name="Google Shape;143;p26"/>
          <p:cNvSpPr/>
          <p:nvPr/>
        </p:nvSpPr>
        <p:spPr>
          <a:xfrm>
            <a:off x="260131" y="1288879"/>
            <a:ext cx="5577000" cy="3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0955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GB" sz="15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Pêl-droediwr o Gymru oedd yn chwarae yn y canol</a:t>
            </a:r>
            <a:endParaRPr sz="15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0955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GB" sz="15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Ganwyd yn Abertawe yn 1931</a:t>
            </a:r>
            <a:endParaRPr sz="1100"/>
          </a:p>
          <a:p>
            <a:pPr indent="-20955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GB" sz="15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Ni chafodd fyth rybudd na’i hel o’r cae yn ystod ei yrfa, a arweiniodd at y llysenw yn ei glwb, Juventus, Il Gigante Buono (y Cawr Caredig)</a:t>
            </a:r>
            <a:endParaRPr sz="1100"/>
          </a:p>
          <a:p>
            <a:pPr indent="-20955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GB" sz="15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Un o chwaraewyr gorau Cymru erioed.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0955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i="1" lang="en-GB" sz="15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Welsh footballer who played in the centre</a:t>
            </a:r>
            <a:endParaRPr sz="15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0955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i="1" lang="en-GB" sz="15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Born in Swansea in 1931</a:t>
            </a:r>
            <a:endParaRPr sz="1100"/>
          </a:p>
          <a:p>
            <a:pPr indent="-20955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i="1" lang="en-GB" sz="15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He was never cautioned or sent off in his entire career, leading to his nickname at Juventus, Il Gigante Buono, (the Gentle Giant)</a:t>
            </a:r>
            <a:endParaRPr sz="1100"/>
          </a:p>
          <a:p>
            <a:pPr indent="-20955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i="1" lang="en-GB" sz="15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One of Wales’ best ever footballers</a:t>
            </a:r>
            <a:endParaRPr i="1" sz="15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1143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t/>
            </a:r>
            <a:endParaRPr i="1" sz="15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descr="John Charles | My Leeds 100" id="144" name="Google Shape;144;p26"/>
          <p:cNvPicPr preferRelativeResize="0"/>
          <p:nvPr/>
        </p:nvPicPr>
        <p:blipFill rotWithShape="1">
          <a:blip r:embed="rId4">
            <a:alphaModFix/>
          </a:blip>
          <a:srcRect b="0" l="15865" r="16934" t="0"/>
          <a:stretch/>
        </p:blipFill>
        <p:spPr>
          <a:xfrm>
            <a:off x="6163970" y="2852115"/>
            <a:ext cx="2362200" cy="1968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ohn Charles | Good soccer players, John charles, Football" id="145" name="Google Shape;145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99012" y="828675"/>
            <a:ext cx="1478756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6"/>
          <p:cNvSpPr txBox="1"/>
          <p:nvPr/>
        </p:nvSpPr>
        <p:spPr>
          <a:xfrm>
            <a:off x="4710363" y="247567"/>
            <a:ext cx="384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15 04 24</a:t>
            </a:r>
            <a:endParaRPr sz="3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