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7" r:id="rId4"/>
    <p:sldId id="334" r:id="rId5"/>
    <p:sldId id="335" r:id="rId6"/>
    <p:sldId id="336" r:id="rId7"/>
    <p:sldId id="337" r:id="rId8"/>
    <p:sldId id="311" r:id="rId9"/>
    <p:sldId id="338" r:id="rId10"/>
    <p:sldId id="339" r:id="rId11"/>
    <p:sldId id="340" r:id="rId12"/>
    <p:sldId id="341" r:id="rId13"/>
    <p:sldId id="342" r:id="rId14"/>
    <p:sldId id="343" r:id="rId15"/>
    <p:sldId id="31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Gradient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659" y="3564348"/>
            <a:ext cx="6858000" cy="1655762"/>
          </a:xfrm>
        </p:spPr>
        <p:txBody>
          <a:bodyPr/>
          <a:lstStyle/>
          <a:p>
            <a:r>
              <a:rPr lang="en-GB" b="1" dirty="0"/>
              <a:t>Calculate or estimate gradients of graphs and areas under graphs (including quadratic and other non-linear) interpreting results in cases such as distance-time, velocity-time and financial contexts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+mj-lt"/>
              </a:rPr>
              <a:t>Grade A/A*</a:t>
            </a:r>
            <a:endParaRPr lang="en-GB" sz="24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1441" y="5305145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204953"/>
            <a:ext cx="7886700" cy="8355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Gradient of a quadratic graph – </a:t>
            </a:r>
            <a:br>
              <a:rPr lang="en-GB" b="1" dirty="0"/>
            </a:br>
            <a:r>
              <a:rPr lang="en-GB" b="1" dirty="0"/>
              <a:t>now you try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39117"/>
            <a:ext cx="895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>
                <a:latin typeface="+mj-lt"/>
                <a:ea typeface="Calibri" pitchFamily="34" charset="0"/>
                <a:cs typeface="Times New Roman" pitchFamily="18" charset="0"/>
              </a:rPr>
              <a:t>This is a quadratic graph with equation  </a:t>
            </a:r>
            <a:r>
              <a:rPr lang="en-GB" sz="3200" dirty="0">
                <a:cs typeface="Times New Roman" pitchFamily="18" charset="0"/>
              </a:rPr>
              <a:t>y = x</a:t>
            </a:r>
            <a:r>
              <a:rPr lang="en-GB" sz="3200" baseline="30000" dirty="0">
                <a:cs typeface="Times New Roman" pitchFamily="18" charset="0"/>
              </a:rPr>
              <a:t>2</a:t>
            </a:r>
            <a:r>
              <a:rPr lang="en-GB" sz="3200" dirty="0">
                <a:cs typeface="Times New Roman" pitchFamily="18" charset="0"/>
              </a:rPr>
              <a:t>- 3x + 1 </a:t>
            </a:r>
            <a:r>
              <a:rPr lang="en-GB" sz="3200" baseline="30000" dirty="0">
                <a:cs typeface="Times New Roman" pitchFamily="18" charset="0"/>
              </a:rPr>
              <a:t>  </a:t>
            </a:r>
            <a:endParaRPr lang="en-GB" sz="4400" dirty="0">
              <a:latin typeface="+mj-lt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80931" y="4599295"/>
            <a:ext cx="600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x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689655" y="1644241"/>
            <a:ext cx="600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y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103085" y="1958218"/>
            <a:ext cx="4040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Estimate the gradient of this graph at the point (0,1) by considering points just above and just below x= 0</a:t>
            </a:r>
          </a:p>
          <a:p>
            <a:r>
              <a:rPr lang="en-GB" sz="2400" dirty="0" err="1"/>
              <a:t>ie</a:t>
            </a:r>
            <a:r>
              <a:rPr lang="en-GB" sz="2400" dirty="0"/>
              <a:t> x = 0.1 and x = -0.1</a:t>
            </a:r>
          </a:p>
          <a:p>
            <a:endParaRPr lang="en-GB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49801" t="14440" r="21240" b="29526"/>
          <a:stretch>
            <a:fillRect/>
          </a:stretch>
        </p:blipFill>
        <p:spPr bwMode="auto">
          <a:xfrm>
            <a:off x="520263" y="2017987"/>
            <a:ext cx="3767958" cy="40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>
          <a:xfrm>
            <a:off x="1789034" y="4194803"/>
            <a:ext cx="81888" cy="204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 rot="3421815">
            <a:off x="3179863" y="1452667"/>
            <a:ext cx="532263" cy="3631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3"/>
          <p:cNvGrpSpPr/>
          <p:nvPr/>
        </p:nvGrpSpPr>
        <p:grpSpPr>
          <a:xfrm>
            <a:off x="5249918" y="3975391"/>
            <a:ext cx="3499945" cy="2677656"/>
            <a:chOff x="5249918" y="3975391"/>
            <a:chExt cx="3499945" cy="2677656"/>
          </a:xfrm>
        </p:grpSpPr>
        <p:sp>
          <p:nvSpPr>
            <p:cNvPr id="31" name="TextBox 30"/>
            <p:cNvSpPr txBox="1"/>
            <p:nvPr/>
          </p:nvSpPr>
          <p:spPr>
            <a:xfrm>
              <a:off x="7094483" y="5397453"/>
              <a:ext cx="1637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rgbClr val="0070C0"/>
                  </a:solidFill>
                </a:rPr>
                <a:t>= -3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49918" y="3975391"/>
              <a:ext cx="3499945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solidFill>
                    <a:srgbClr val="0070C0"/>
                  </a:solidFill>
                </a:rPr>
                <a:t>Between x = 0.1 and x = -0.1</a:t>
              </a:r>
            </a:p>
            <a:p>
              <a:r>
                <a:rPr lang="en-GB" sz="2800" b="1" dirty="0">
                  <a:solidFill>
                    <a:srgbClr val="0070C0"/>
                  </a:solidFill>
                </a:rPr>
                <a:t>Gradient = </a:t>
              </a:r>
              <a:endParaRPr lang="en-GB" sz="2800" b="1" u="sng" dirty="0">
                <a:solidFill>
                  <a:srgbClr val="0070C0"/>
                </a:solidFill>
              </a:endParaRPr>
            </a:p>
            <a:p>
              <a:r>
                <a:rPr lang="en-GB" sz="2800" b="1" u="sng" dirty="0">
                  <a:solidFill>
                    <a:srgbClr val="0070C0"/>
                  </a:solidFill>
                </a:rPr>
                <a:t>1.31 – 0.71</a:t>
              </a:r>
            </a:p>
            <a:p>
              <a:r>
                <a:rPr lang="en-GB" sz="2800" b="1" dirty="0">
                  <a:solidFill>
                    <a:srgbClr val="0070C0"/>
                  </a:solidFill>
                </a:rPr>
                <a:t>-0.1 – 0.1</a:t>
              </a:r>
            </a:p>
            <a:p>
              <a:endParaRPr lang="en-GB" sz="2800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46" y="0"/>
            <a:ext cx="7886700" cy="1325563"/>
          </a:xfrm>
        </p:spPr>
        <p:txBody>
          <a:bodyPr/>
          <a:lstStyle/>
          <a:p>
            <a:r>
              <a:rPr lang="en-GB" b="1" dirty="0"/>
              <a:t>Interpreting gradient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58161" t="13147" r="23542" b="44181"/>
          <a:stretch>
            <a:fillRect/>
          </a:stretch>
        </p:blipFill>
        <p:spPr bwMode="auto">
          <a:xfrm>
            <a:off x="882868" y="1135117"/>
            <a:ext cx="3846787" cy="504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60275" y="1828800"/>
            <a:ext cx="35157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 this conversion graph the gradient is 2.  This means for every 1 unit of x,  you need 2 units of y or the value of y is double the value of x.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995448"/>
            <a:ext cx="102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 axis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8041" y="6237889"/>
            <a:ext cx="1518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X axis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207471"/>
            <a:ext cx="7886700" cy="1325563"/>
          </a:xfrm>
        </p:spPr>
        <p:txBody>
          <a:bodyPr/>
          <a:lstStyle/>
          <a:p>
            <a:r>
              <a:rPr lang="en-GB" b="1" dirty="0"/>
              <a:t>Gradients of zero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 l="46165" t="12500" r="31176" b="22414"/>
          <a:stretch>
            <a:fillRect/>
          </a:stretch>
        </p:blipFill>
        <p:spPr bwMode="auto">
          <a:xfrm>
            <a:off x="583324" y="1910103"/>
            <a:ext cx="4099035" cy="474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82359" y="4698124"/>
            <a:ext cx="53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2538" y="1650124"/>
            <a:ext cx="53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2617075"/>
            <a:ext cx="3503945" cy="23298"/>
          </a:xfrm>
          <a:prstGeom prst="line">
            <a:avLst/>
          </a:prstGeom>
          <a:ln w="444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255986" y="5859515"/>
            <a:ext cx="3503945" cy="23298"/>
          </a:xfrm>
          <a:prstGeom prst="line">
            <a:avLst/>
          </a:prstGeom>
          <a:ln w="444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02046" y="1702676"/>
            <a:ext cx="29008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At these points on the graph the gradient is zero (flat)</a:t>
            </a:r>
          </a:p>
        </p:txBody>
      </p:sp>
      <p:sp>
        <p:nvSpPr>
          <p:cNvPr id="13" name="Down Arrow 12"/>
          <p:cNvSpPr/>
          <p:nvPr/>
        </p:nvSpPr>
        <p:spPr>
          <a:xfrm rot="4973743">
            <a:off x="3322682" y="796365"/>
            <a:ext cx="497718" cy="3199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 rot="3301375">
            <a:off x="4263358" y="3392421"/>
            <a:ext cx="497718" cy="3199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326525" y="5927834"/>
            <a:ext cx="1008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x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40525" y="1650123"/>
            <a:ext cx="1350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x = -8/3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7886700" cy="1325563"/>
          </a:xfrm>
        </p:spPr>
        <p:txBody>
          <a:bodyPr/>
          <a:lstStyle/>
          <a:p>
            <a:r>
              <a:rPr lang="en-GB" b="1" dirty="0"/>
              <a:t>Velocity time graphs and gradient</a:t>
            </a:r>
          </a:p>
        </p:txBody>
      </p:sp>
      <p:pic>
        <p:nvPicPr>
          <p:cNvPr id="33794" name="Picture 2" descr="Image result for velocity time graph"/>
          <p:cNvPicPr>
            <a:picLocks noChangeAspect="1" noChangeArrowheads="1"/>
          </p:cNvPicPr>
          <p:nvPr/>
        </p:nvPicPr>
        <p:blipFill>
          <a:blip r:embed="rId2" cstate="print"/>
          <a:srcRect l="14566" t="8382" r="12286" b="8180"/>
          <a:stretch>
            <a:fillRect/>
          </a:stretch>
        </p:blipFill>
        <p:spPr bwMode="auto">
          <a:xfrm>
            <a:off x="0" y="1986455"/>
            <a:ext cx="5549462" cy="36875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06662" y="1797269"/>
            <a:ext cx="2758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gradient of a velocity-time graph represents acceleration or deceleration at that point.</a:t>
            </a:r>
          </a:p>
          <a:p>
            <a:r>
              <a:rPr lang="en-GB" sz="2400" dirty="0"/>
              <a:t>The units are m/s</a:t>
            </a:r>
            <a:r>
              <a:rPr lang="en-GB" sz="2400" baseline="30000" dirty="0"/>
              <a:t>-2</a:t>
            </a:r>
            <a:r>
              <a:rPr lang="en-GB" sz="24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867103" y="4713889"/>
            <a:ext cx="4445876" cy="394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9807" y="4745421"/>
            <a:ext cx="4587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0       1      2      3      4       5      6      7       8      9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7886700" cy="1325563"/>
          </a:xfrm>
        </p:spPr>
        <p:txBody>
          <a:bodyPr/>
          <a:lstStyle/>
          <a:p>
            <a:r>
              <a:rPr lang="en-GB" b="1" dirty="0"/>
              <a:t>Velocity time graphs and area</a:t>
            </a:r>
          </a:p>
        </p:txBody>
      </p:sp>
      <p:pic>
        <p:nvPicPr>
          <p:cNvPr id="33794" name="Picture 2" descr="Image result for velocity time graph"/>
          <p:cNvPicPr>
            <a:picLocks noChangeAspect="1" noChangeArrowheads="1"/>
          </p:cNvPicPr>
          <p:nvPr/>
        </p:nvPicPr>
        <p:blipFill>
          <a:blip r:embed="rId2" cstate="print"/>
          <a:srcRect l="14566" t="8382" r="12286" b="8180"/>
          <a:stretch>
            <a:fillRect/>
          </a:stretch>
        </p:blipFill>
        <p:spPr bwMode="auto">
          <a:xfrm>
            <a:off x="0" y="1986455"/>
            <a:ext cx="5549462" cy="36875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23761" y="1433892"/>
            <a:ext cx="32634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area under a velocity-time graph represents the distance travelled.</a:t>
            </a:r>
          </a:p>
          <a:p>
            <a:r>
              <a:rPr lang="en-GB" sz="2400" dirty="0"/>
              <a:t>The units here are metres.</a:t>
            </a:r>
            <a:endParaRPr lang="en-GB" sz="2400" baseline="30000" dirty="0"/>
          </a:p>
          <a:p>
            <a:r>
              <a:rPr lang="en-GB" sz="2400" dirty="0"/>
              <a:t>This can be estimated by splitting the area under the graph into sections, calculating each one and then adding them together.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867103" y="4713889"/>
            <a:ext cx="4445876" cy="394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9807" y="4745421"/>
            <a:ext cx="4587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0       1      2      3      4       5      6      7       8      9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4" name="Title 1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7883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/>
              <a:t>Show how points on a line all have the same    gradient between them.</a:t>
            </a:r>
          </a:p>
          <a:p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/>
              <a:t>Convince me that parallel lines have the same gradient.</a:t>
            </a:r>
          </a:p>
          <a:p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/>
              <a:t>Demonstrate that if a gradient is </a:t>
            </a:r>
            <a:r>
              <a:rPr lang="en-GB" sz="3200" b="1" dirty="0"/>
              <a:t>m</a:t>
            </a:r>
            <a:r>
              <a:rPr lang="en-GB" sz="3200" dirty="0"/>
              <a:t> then a </a:t>
            </a:r>
          </a:p>
          <a:p>
            <a:r>
              <a:rPr lang="en-GB" sz="3200" dirty="0"/>
              <a:t>perpendicular to that line will have a gradient of </a:t>
            </a:r>
            <a:r>
              <a:rPr lang="en-GB" sz="3200" b="1" dirty="0"/>
              <a:t>-1/m</a:t>
            </a:r>
            <a:r>
              <a:rPr lang="en-GB" sz="32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Gradient</a:t>
            </a:r>
          </a:p>
          <a:p>
            <a:pPr marL="0" indent="0">
              <a:buNone/>
            </a:pPr>
            <a:r>
              <a:rPr lang="en-GB" dirty="0"/>
              <a:t>Estimate </a:t>
            </a:r>
          </a:p>
          <a:p>
            <a:pPr marL="0" indent="0">
              <a:buNone/>
            </a:pPr>
            <a:r>
              <a:rPr lang="en-GB" dirty="0"/>
              <a:t>Linear</a:t>
            </a:r>
          </a:p>
          <a:p>
            <a:pPr marL="0" indent="0">
              <a:buNone/>
            </a:pPr>
            <a:r>
              <a:rPr lang="en-GB" dirty="0"/>
              <a:t>Non-linear</a:t>
            </a:r>
          </a:p>
          <a:p>
            <a:pPr marL="0" indent="0">
              <a:buNone/>
            </a:pPr>
            <a:r>
              <a:rPr lang="en-GB" dirty="0"/>
              <a:t>Quadratic</a:t>
            </a:r>
          </a:p>
          <a:p>
            <a:pPr marL="0" indent="0">
              <a:buNone/>
            </a:pPr>
            <a:r>
              <a:rPr lang="en-GB" dirty="0"/>
              <a:t>Velocity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6564573" y="3316406"/>
            <a:ext cx="1978926" cy="9553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158387" y="391251"/>
            <a:ext cx="7886700" cy="1325563"/>
          </a:xfrm>
        </p:spPr>
        <p:txBody>
          <a:bodyPr/>
          <a:lstStyle/>
          <a:p>
            <a:r>
              <a:rPr lang="en-GB" b="1" dirty="0"/>
              <a:t>Gradient from a linear graph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93964" y="1577522"/>
            <a:ext cx="8950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+mj-lt"/>
                <a:ea typeface="Calibri" pitchFamily="34" charset="0"/>
                <a:cs typeface="Times New Roman" pitchFamily="18" charset="0"/>
              </a:rPr>
              <a:t>A linear graph is a straight line graph with an equation which can be written in the form </a:t>
            </a:r>
            <a:r>
              <a:rPr lang="en-GB" sz="2800" i="1" dirty="0">
                <a:latin typeface="+mj-lt"/>
                <a:ea typeface="Calibri" pitchFamily="34" charset="0"/>
                <a:cs typeface="Times New Roman" pitchFamily="18" charset="0"/>
              </a:rPr>
              <a:t>y = </a:t>
            </a:r>
            <a:r>
              <a:rPr lang="en-GB" sz="2800" i="1" dirty="0" err="1">
                <a:latin typeface="+mj-lt"/>
                <a:ea typeface="Calibri" pitchFamily="34" charset="0"/>
                <a:cs typeface="Times New Roman" pitchFamily="18" charset="0"/>
              </a:rPr>
              <a:t>mx</a:t>
            </a:r>
            <a:r>
              <a:rPr lang="en-GB" sz="2800" i="1" dirty="0">
                <a:latin typeface="+mj-lt"/>
                <a:ea typeface="Calibri" pitchFamily="34" charset="0"/>
                <a:cs typeface="Times New Roman" pitchFamily="18" charset="0"/>
              </a:rPr>
              <a:t> + c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+mj-lt"/>
                <a:cs typeface="Times New Roman" pitchFamily="18" charset="0"/>
              </a:rPr>
              <a:t>The gradient is ‘m’ and can be found from the graph</a:t>
            </a:r>
            <a:endParaRPr lang="en-GB" sz="4000" dirty="0">
              <a:latin typeface="+mj-lt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998794" y="3330054"/>
            <a:ext cx="0" cy="3016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83391" y="4681183"/>
            <a:ext cx="4203510" cy="122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47666" y="3138985"/>
            <a:ext cx="2442949" cy="2579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98794" y="4285397"/>
            <a:ext cx="941696" cy="2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54137" y="3275463"/>
            <a:ext cx="27296" cy="1009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72502" y="3261815"/>
            <a:ext cx="13648" cy="9826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094328" y="4462818"/>
            <a:ext cx="846162" cy="272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0740" y="3507473"/>
            <a:ext cx="77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51194" y="4424149"/>
            <a:ext cx="77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Along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57414" y="4506034"/>
            <a:ext cx="77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64592" y="2977485"/>
            <a:ext cx="77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87403" y="3357349"/>
            <a:ext cx="1009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  Up </a:t>
            </a:r>
          </a:p>
          <a:p>
            <a:r>
              <a:rPr lang="en-GB" sz="2000" b="1" dirty="0"/>
              <a:t>Along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477090" y="3466531"/>
            <a:ext cx="766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= 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6564573" y="3316406"/>
            <a:ext cx="1978926" cy="9553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158387" y="391251"/>
            <a:ext cx="7886700" cy="1325563"/>
          </a:xfrm>
        </p:spPr>
        <p:txBody>
          <a:bodyPr/>
          <a:lstStyle/>
          <a:p>
            <a:r>
              <a:rPr lang="en-GB" b="1" dirty="0"/>
              <a:t>Gradient from a linear graph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93964" y="1577522"/>
            <a:ext cx="895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+mj-lt"/>
                <a:ea typeface="Calibri" pitchFamily="34" charset="0"/>
                <a:cs typeface="Times New Roman" pitchFamily="18" charset="0"/>
              </a:rPr>
              <a:t>Find the gradient of this graph</a:t>
            </a:r>
            <a:endParaRPr lang="en-GB" sz="4000" dirty="0">
              <a:latin typeface="+mj-lt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998794" y="3330054"/>
            <a:ext cx="0" cy="3016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83391" y="4681183"/>
            <a:ext cx="4203510" cy="122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47666" y="3138985"/>
            <a:ext cx="2442949" cy="2579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98794" y="4285397"/>
            <a:ext cx="941696" cy="2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54137" y="3275463"/>
            <a:ext cx="27296" cy="1009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172502" y="3261815"/>
            <a:ext cx="13648" cy="9826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094328" y="4462818"/>
            <a:ext cx="846162" cy="272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0740" y="3507473"/>
            <a:ext cx="77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51194" y="4424149"/>
            <a:ext cx="77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57414" y="4506034"/>
            <a:ext cx="77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64592" y="2977485"/>
            <a:ext cx="77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87403" y="3357349"/>
            <a:ext cx="1009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 6 </a:t>
            </a:r>
          </a:p>
          <a:p>
            <a:r>
              <a:rPr lang="en-GB" sz="2000" b="1" dirty="0"/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054009" y="3507474"/>
            <a:ext cx="1434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= 2 =gradient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158387" y="391251"/>
            <a:ext cx="7886700" cy="1325563"/>
          </a:xfrm>
        </p:spPr>
        <p:txBody>
          <a:bodyPr/>
          <a:lstStyle/>
          <a:p>
            <a:r>
              <a:rPr lang="en-GB" b="1" dirty="0"/>
              <a:t>Gradient from a linear equation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93964" y="1577522"/>
            <a:ext cx="8950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+mj-lt"/>
                <a:cs typeface="Times New Roman" pitchFamily="18" charset="0"/>
              </a:rPr>
              <a:t>Rearrange this equation to make y the subject and identify the gradient of this linear graph.</a:t>
            </a:r>
            <a:endParaRPr lang="en-GB" sz="4000" dirty="0">
              <a:latin typeface="+mj-lt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0" name="Group 29"/>
          <p:cNvGrpSpPr/>
          <p:nvPr/>
        </p:nvGrpSpPr>
        <p:grpSpPr>
          <a:xfrm>
            <a:off x="1624084" y="3261815"/>
            <a:ext cx="4558352" cy="1569660"/>
            <a:chOff x="1624084" y="3261815"/>
            <a:chExt cx="4558352" cy="1569660"/>
          </a:xfrm>
        </p:grpSpPr>
        <p:sp>
          <p:nvSpPr>
            <p:cNvPr id="19" name="TextBox 18"/>
            <p:cNvSpPr txBox="1"/>
            <p:nvPr/>
          </p:nvSpPr>
          <p:spPr>
            <a:xfrm>
              <a:off x="1624084" y="3261815"/>
              <a:ext cx="45583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               </a:t>
              </a:r>
            </a:p>
            <a:p>
              <a:r>
                <a:rPr lang="en-GB" sz="3200" dirty="0"/>
                <a:t>               2y = 5x - 8</a:t>
              </a:r>
            </a:p>
            <a:p>
              <a:r>
                <a:rPr lang="en-GB" sz="3200" dirty="0"/>
                <a:t>                y =     x  - 4</a:t>
              </a:r>
            </a:p>
          </p:txBody>
        </p: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75964" y="4251277"/>
              <a:ext cx="133350" cy="561975"/>
            </a:xfrm>
            <a:prstGeom prst="rect">
              <a:avLst/>
            </a:prstGeom>
            <a:noFill/>
          </p:spPr>
        </p:pic>
      </p:grp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 rot="19204298">
            <a:off x="2456597" y="5158854"/>
            <a:ext cx="1528549" cy="341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1937982" y="5793475"/>
            <a:ext cx="2402006" cy="561975"/>
            <a:chOff x="3575713" y="5506872"/>
            <a:chExt cx="2402006" cy="561975"/>
          </a:xfrm>
        </p:grpSpPr>
        <p:sp>
          <p:nvSpPr>
            <p:cNvPr id="27" name="TextBox 26"/>
            <p:cNvSpPr txBox="1"/>
            <p:nvPr/>
          </p:nvSpPr>
          <p:spPr>
            <a:xfrm>
              <a:off x="3575713" y="5636525"/>
              <a:ext cx="24020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Gradient = </a:t>
              </a: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31307" y="5506872"/>
              <a:ext cx="133350" cy="561975"/>
            </a:xfrm>
            <a:prstGeom prst="rect">
              <a:avLst/>
            </a:prstGeom>
            <a:noFill/>
          </p:spPr>
        </p:pic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69743" y="2866030"/>
            <a:ext cx="3862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2y - 5x + 8 = 0</a:t>
            </a:r>
          </a:p>
          <a:p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GB" b="1" dirty="0"/>
              <a:t>Gradient from a linear equation – </a:t>
            </a:r>
            <a:br>
              <a:rPr lang="en-GB" b="1" dirty="0"/>
            </a:br>
            <a:r>
              <a:rPr lang="en-GB" b="1" dirty="0"/>
              <a:t>now you try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93964" y="1577522"/>
            <a:ext cx="8950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+mj-lt"/>
                <a:cs typeface="Times New Roman" pitchFamily="18" charset="0"/>
              </a:rPr>
              <a:t>Rearrange this equation to make y the subject and identify the gradient of this linear graph.</a:t>
            </a:r>
            <a:endParaRPr lang="en-GB" sz="4000" dirty="0">
              <a:latin typeface="+mj-lt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869743" y="2866030"/>
            <a:ext cx="3862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3y + 4x - 9 = 0</a:t>
            </a:r>
          </a:p>
          <a:p>
            <a:endParaRPr lang="en-GB" sz="32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GB" b="1" dirty="0"/>
              <a:t>Gradient from a linear equation – </a:t>
            </a:r>
            <a:br>
              <a:rPr lang="en-GB" b="1" dirty="0"/>
            </a:br>
            <a:r>
              <a:rPr lang="en-GB" b="1" dirty="0"/>
              <a:t>now you try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93964" y="1577522"/>
            <a:ext cx="8950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+mj-lt"/>
                <a:cs typeface="Times New Roman" pitchFamily="18" charset="0"/>
              </a:rPr>
              <a:t>Rearrange this equation to make y the subject and identify the gradient of this linear graph.</a:t>
            </a:r>
            <a:endParaRPr lang="en-GB" sz="4000" dirty="0">
              <a:latin typeface="+mj-lt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 rot="19204298">
            <a:off x="2456597" y="5158854"/>
            <a:ext cx="1528549" cy="341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937982" y="5923128"/>
            <a:ext cx="240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Gradient =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69743" y="2866030"/>
            <a:ext cx="3862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3y + 4x - 9 = 0</a:t>
            </a:r>
          </a:p>
          <a:p>
            <a:endParaRPr lang="en-GB" sz="32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" name="Group 20"/>
          <p:cNvGrpSpPr/>
          <p:nvPr/>
        </p:nvGrpSpPr>
        <p:grpSpPr>
          <a:xfrm>
            <a:off x="1624084" y="3261815"/>
            <a:ext cx="4558352" cy="1569660"/>
            <a:chOff x="1624084" y="3261815"/>
            <a:chExt cx="4558352" cy="1569660"/>
          </a:xfrm>
        </p:grpSpPr>
        <p:sp>
          <p:nvSpPr>
            <p:cNvPr id="19" name="TextBox 18"/>
            <p:cNvSpPr txBox="1"/>
            <p:nvPr/>
          </p:nvSpPr>
          <p:spPr>
            <a:xfrm>
              <a:off x="1624084" y="3261815"/>
              <a:ext cx="45583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               </a:t>
              </a:r>
            </a:p>
            <a:p>
              <a:r>
                <a:rPr lang="en-GB" sz="3200" dirty="0"/>
                <a:t>               3y = -4x + 9</a:t>
              </a:r>
            </a:p>
            <a:p>
              <a:r>
                <a:rPr lang="en-GB" sz="3200" dirty="0"/>
                <a:t>                y =     x  + 3</a:t>
              </a:r>
            </a:p>
          </p:txBody>
        </p:sp>
        <p:pic>
          <p:nvPicPr>
            <p:cNvPr id="28673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66782" y="4251277"/>
              <a:ext cx="304800" cy="552450"/>
            </a:xfrm>
            <a:prstGeom prst="rect">
              <a:avLst/>
            </a:prstGeom>
            <a:noFill/>
          </p:spPr>
        </p:pic>
      </p:grp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8555" y="5850340"/>
            <a:ext cx="304800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GB" b="1" dirty="0"/>
              <a:t>Gradient of a quadratic graph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949931"/>
            <a:ext cx="895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>
                <a:latin typeface="+mj-lt"/>
                <a:ea typeface="Calibri" pitchFamily="34" charset="0"/>
                <a:cs typeface="Times New Roman" pitchFamily="18" charset="0"/>
              </a:rPr>
              <a:t>This is a quadratic graph with equation  </a:t>
            </a:r>
            <a:r>
              <a:rPr lang="en-GB" sz="3200" dirty="0">
                <a:cs typeface="Times New Roman" pitchFamily="18" charset="0"/>
              </a:rPr>
              <a:t>y = x</a:t>
            </a:r>
            <a:r>
              <a:rPr lang="en-GB" sz="3200" baseline="30000" dirty="0">
                <a:cs typeface="Times New Roman" pitchFamily="18" charset="0"/>
              </a:rPr>
              <a:t>2</a:t>
            </a:r>
            <a:r>
              <a:rPr lang="en-GB" sz="3200" dirty="0">
                <a:cs typeface="Times New Roman" pitchFamily="18" charset="0"/>
              </a:rPr>
              <a:t> </a:t>
            </a:r>
            <a:r>
              <a:rPr lang="en-GB" sz="3200" baseline="30000" dirty="0">
                <a:cs typeface="Times New Roman" pitchFamily="18" charset="0"/>
              </a:rPr>
              <a:t>  </a:t>
            </a:r>
            <a:endParaRPr lang="en-GB" sz="4400" dirty="0">
              <a:latin typeface="+mj-lt"/>
              <a:cs typeface="Arial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 l="42352" t="13487" r="26208" b="35526"/>
          <a:stretch>
            <a:fillRect/>
          </a:stretch>
        </p:blipFill>
        <p:spPr bwMode="auto">
          <a:xfrm>
            <a:off x="267569" y="1939777"/>
            <a:ext cx="4045124" cy="368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>
          <a:xfrm>
            <a:off x="3507475" y="2634016"/>
            <a:ext cx="81888" cy="204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 rot="5114167">
            <a:off x="4135272" y="1951631"/>
            <a:ext cx="532263" cy="1473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380931" y="4599295"/>
            <a:ext cx="600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x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36042" y="1612710"/>
            <a:ext cx="600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y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13444" y="1705970"/>
            <a:ext cx="36030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We can estimate the gradient of this graph at the point (2,4) by considering points just above and just below x= 2</a:t>
            </a:r>
          </a:p>
          <a:p>
            <a:r>
              <a:rPr lang="en-GB" sz="2400" dirty="0" err="1"/>
              <a:t>ie</a:t>
            </a:r>
            <a:r>
              <a:rPr lang="en-GB" sz="2400" dirty="0"/>
              <a:t> x = 2.1 and x = 1.9</a:t>
            </a:r>
          </a:p>
          <a:p>
            <a:endParaRPr lang="en-GB" sz="2400" dirty="0"/>
          </a:p>
          <a:p>
            <a:r>
              <a:rPr lang="en-GB" sz="2400" dirty="0"/>
              <a:t>Between x = 2.1 and x = 1.9</a:t>
            </a:r>
          </a:p>
          <a:p>
            <a:r>
              <a:rPr lang="en-GB" sz="2400" dirty="0"/>
              <a:t>Gradient = </a:t>
            </a:r>
            <a:endParaRPr lang="en-GB" sz="2400" u="sng" dirty="0"/>
          </a:p>
          <a:p>
            <a:r>
              <a:rPr lang="en-GB" sz="2400" u="sng" dirty="0"/>
              <a:t>4.41 – 3.61</a:t>
            </a:r>
          </a:p>
          <a:p>
            <a:r>
              <a:rPr lang="en-GB" sz="2400" dirty="0"/>
              <a:t>2.1 – 1.9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905766" y="5145205"/>
            <a:ext cx="1637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 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204953"/>
            <a:ext cx="7886700" cy="8355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Gradient of a quadratic graph – </a:t>
            </a:r>
            <a:br>
              <a:rPr lang="en-GB" b="1" dirty="0"/>
            </a:br>
            <a:r>
              <a:rPr lang="en-GB" b="1" dirty="0"/>
              <a:t>now you try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39117"/>
            <a:ext cx="895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3200" dirty="0">
                <a:latin typeface="+mj-lt"/>
                <a:ea typeface="Calibri" pitchFamily="34" charset="0"/>
                <a:cs typeface="Times New Roman" pitchFamily="18" charset="0"/>
              </a:rPr>
              <a:t>This is a quadratic graph with equation  </a:t>
            </a:r>
            <a:r>
              <a:rPr lang="en-GB" sz="3200" dirty="0">
                <a:cs typeface="Times New Roman" pitchFamily="18" charset="0"/>
              </a:rPr>
              <a:t>y = x</a:t>
            </a:r>
            <a:r>
              <a:rPr lang="en-GB" sz="3200" baseline="30000" dirty="0">
                <a:cs typeface="Times New Roman" pitchFamily="18" charset="0"/>
              </a:rPr>
              <a:t>2</a:t>
            </a:r>
            <a:r>
              <a:rPr lang="en-GB" sz="3200" dirty="0">
                <a:cs typeface="Times New Roman" pitchFamily="18" charset="0"/>
              </a:rPr>
              <a:t>- 3x + 1 </a:t>
            </a:r>
            <a:r>
              <a:rPr lang="en-GB" sz="3200" baseline="30000" dirty="0">
                <a:cs typeface="Times New Roman" pitchFamily="18" charset="0"/>
              </a:rPr>
              <a:t>  </a:t>
            </a:r>
            <a:endParaRPr lang="en-GB" sz="4400" dirty="0">
              <a:latin typeface="+mj-lt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80931" y="4599295"/>
            <a:ext cx="600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x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689655" y="1644241"/>
            <a:ext cx="600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y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103085" y="1958218"/>
            <a:ext cx="4040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Estimate the gradient of this graph at the point (0,1) by considering points just above and just below x= 0</a:t>
            </a:r>
          </a:p>
          <a:p>
            <a:r>
              <a:rPr lang="en-GB" sz="2400" dirty="0" err="1"/>
              <a:t>ie</a:t>
            </a:r>
            <a:r>
              <a:rPr lang="en-GB" sz="2400" dirty="0"/>
              <a:t> x = 0.1 and x = -0.1</a:t>
            </a:r>
          </a:p>
          <a:p>
            <a:endParaRPr lang="en-GB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49801" t="14440" r="21240" b="29526"/>
          <a:stretch>
            <a:fillRect/>
          </a:stretch>
        </p:blipFill>
        <p:spPr bwMode="auto">
          <a:xfrm>
            <a:off x="520263" y="2017987"/>
            <a:ext cx="3767958" cy="40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>
          <a:xfrm>
            <a:off x="1789034" y="4194803"/>
            <a:ext cx="81888" cy="204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 rot="3421815">
            <a:off x="3179863" y="1452667"/>
            <a:ext cx="532263" cy="3631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4925</TotalTime>
  <Words>662</Words>
  <Application>Microsoft Macintosh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Gradient</vt:lpstr>
      <vt:lpstr>Key Vocabulary</vt:lpstr>
      <vt:lpstr>Gradient from a linear graph</vt:lpstr>
      <vt:lpstr>Gradient from a linear graph</vt:lpstr>
      <vt:lpstr>Gradient from a linear equation</vt:lpstr>
      <vt:lpstr>Gradient from a linear equation –  now you try</vt:lpstr>
      <vt:lpstr>Gradient from a linear equation –  now you try</vt:lpstr>
      <vt:lpstr>Gradient of a quadratic graph</vt:lpstr>
      <vt:lpstr>Gradient of a quadratic graph –  now you try</vt:lpstr>
      <vt:lpstr>Gradient of a quadratic graph –  now you try</vt:lpstr>
      <vt:lpstr>Interpreting gradient</vt:lpstr>
      <vt:lpstr>Gradients of zero</vt:lpstr>
      <vt:lpstr>Velocity time graphs and gradient</vt:lpstr>
      <vt:lpstr>Velocity time graphs and area</vt:lpstr>
      <vt:lpstr>Problem Solving and Reasoning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445</cp:revision>
  <dcterms:created xsi:type="dcterms:W3CDTF">2016-01-18T14:56:17Z</dcterms:created>
  <dcterms:modified xsi:type="dcterms:W3CDTF">2018-11-13T15:06:23Z</dcterms:modified>
</cp:coreProperties>
</file>