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6" r:id="rId6"/>
    <p:sldId id="263" r:id="rId7"/>
    <p:sldId id="267" r:id="rId8"/>
    <p:sldId id="269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8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93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8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90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71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55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46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620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17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1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34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30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29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7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3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3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5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1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7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3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DFB5BFB-31C5-4BCE-A275-9F6A028C7FD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13/11/2018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834B555-C9EB-4623-91D5-B1E16899B69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6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172450" cy="2387600"/>
          </a:xfrm>
        </p:spPr>
        <p:txBody>
          <a:bodyPr/>
          <a:lstStyle/>
          <a:p>
            <a:r>
              <a:rPr lang="en-GB" dirty="0"/>
              <a:t>Gradients and the Rate of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14" y="3818346"/>
            <a:ext cx="8153942" cy="169888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dirty="0"/>
              <a:t>Understand that the gradient at a point on a curve is the instantaneous rate of change, and apply the concepts of    average and instantaneous rate of change (gradients of chords and tangents) in contexts (numerical, algebraic and graphical)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b="1">
                <a:solidFill>
                  <a:prstClr val="black"/>
                </a:solidFill>
              </a:rPr>
              <a:t>Grade A/A</a:t>
            </a:r>
            <a:r>
              <a:rPr lang="en-GB" sz="2400" b="1" dirty="0">
                <a:solidFill>
                  <a:prstClr val="black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8880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50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Gradient</a:t>
            </a:r>
          </a:p>
          <a:p>
            <a:pPr marL="0" indent="0">
              <a:buNone/>
            </a:pPr>
            <a:r>
              <a:rPr lang="en-GB" dirty="0"/>
              <a:t>Curve</a:t>
            </a:r>
          </a:p>
          <a:p>
            <a:pPr marL="0" indent="0">
              <a:buNone/>
            </a:pPr>
            <a:r>
              <a:rPr lang="en-GB" dirty="0"/>
              <a:t>Rate of change</a:t>
            </a:r>
          </a:p>
          <a:p>
            <a:pPr marL="0" indent="0">
              <a:buNone/>
            </a:pPr>
            <a:r>
              <a:rPr lang="en-GB" dirty="0"/>
              <a:t>Instantaneous</a:t>
            </a:r>
          </a:p>
          <a:p>
            <a:pPr marL="0" indent="0">
              <a:buNone/>
            </a:pPr>
            <a:r>
              <a:rPr lang="en-GB" dirty="0"/>
              <a:t>Tangent</a:t>
            </a:r>
          </a:p>
          <a:p>
            <a:pPr marL="0" indent="0">
              <a:buNone/>
            </a:pPr>
            <a:r>
              <a:rPr lang="en-GB" dirty="0"/>
              <a:t>Average</a:t>
            </a:r>
          </a:p>
          <a:p>
            <a:pPr marL="0" indent="0">
              <a:buNone/>
            </a:pPr>
            <a:r>
              <a:rPr lang="en-GB" dirty="0"/>
              <a:t>Differentiation</a:t>
            </a:r>
          </a:p>
          <a:p>
            <a:pPr marL="0" indent="0">
              <a:buNone/>
            </a:pPr>
            <a:r>
              <a:rPr lang="en-GB" dirty="0"/>
              <a:t>Derivative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46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179059" y="3134254"/>
            <a:ext cx="3456384" cy="3300139"/>
            <a:chOff x="1979712" y="3451567"/>
            <a:chExt cx="3456384" cy="330013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20" t="22393" r="24813" b="18055"/>
            <a:stretch/>
          </p:blipFill>
          <p:spPr bwMode="auto">
            <a:xfrm>
              <a:off x="1979712" y="3451567"/>
              <a:ext cx="3456384" cy="3300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3671900" y="4149080"/>
              <a:ext cx="1188132" cy="2376264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60032" y="4149080"/>
              <a:ext cx="0" cy="2376264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71900" y="6520735"/>
              <a:ext cx="1188132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calculate instantaneous rate of change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74398" y="1504555"/>
            <a:ext cx="8964488" cy="18524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</a:rPr>
              <a:t>We can calculate the instantaneous rate of change by calculating the gradient of the curve at one point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The gradient of a curve changes at each point so how can we calculate the gradient?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4988" y="4419734"/>
            <a:ext cx="514806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/>
              <a:t>Draw a tangent to the curve at the point (0, 2) </a:t>
            </a:r>
          </a:p>
          <a:p>
            <a:pPr marL="342900" indent="-342900">
              <a:buAutoNum type="arabicParenR"/>
            </a:pPr>
            <a:r>
              <a:rPr lang="en-GB" dirty="0"/>
              <a:t>Calculate the gradient of the tangent</a:t>
            </a:r>
          </a:p>
          <a:p>
            <a:r>
              <a:rPr lang="en-GB" dirty="0"/>
              <a:t>Gradient of tangent = </a:t>
            </a:r>
            <a:r>
              <a:rPr lang="en-US" dirty="0"/>
              <a:t>instantaneous rate of change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14146" y="3332166"/>
            <a:ext cx="3755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e.g. Calculate the instantaneous rate of change of the curve y = x</a:t>
            </a:r>
            <a:r>
              <a:rPr lang="en-GB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+ 2x + 2 when x=0.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9964" y="5734908"/>
            <a:ext cx="441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instantaneous rate of change = 6/3 = </a:t>
            </a:r>
            <a:r>
              <a:rPr lang="en-US" sz="2400" b="1" dirty="0">
                <a:solidFill>
                  <a:srgbClr val="FF0000"/>
                </a:solidFill>
              </a:rPr>
              <a:t>2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2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calculate instantaneous rate of change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74398" y="1504555"/>
            <a:ext cx="8964488" cy="91633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Given the equation y=2x³ + 3x what is the instantaneous rate of change at x = 2?</a:t>
            </a:r>
          </a:p>
        </p:txBody>
      </p:sp>
      <p:sp>
        <p:nvSpPr>
          <p:cNvPr id="3" name="Cloud 2"/>
          <p:cNvSpPr/>
          <p:nvPr/>
        </p:nvSpPr>
        <p:spPr>
          <a:xfrm>
            <a:off x="251520" y="2420888"/>
            <a:ext cx="4176464" cy="2779706"/>
          </a:xfrm>
          <a:prstGeom prst="cloud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We now know that the rate of change refers to the gradient so we can use differentiation to solve the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6016" y="2461383"/>
            <a:ext cx="36724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 = 2x</a:t>
            </a:r>
            <a:r>
              <a:rPr lang="en-GB" sz="2400" baseline="30000" dirty="0"/>
              <a:t>3</a:t>
            </a:r>
            <a:r>
              <a:rPr lang="en-GB" sz="2400" dirty="0"/>
              <a:t> + 3x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err="1"/>
              <a:t>dy</a:t>
            </a:r>
            <a:r>
              <a:rPr lang="en-GB" sz="2400" dirty="0"/>
              <a:t>/dx = 6x</a:t>
            </a:r>
            <a:r>
              <a:rPr lang="en-GB" sz="2400" baseline="30000" dirty="0"/>
              <a:t>2 </a:t>
            </a:r>
            <a:r>
              <a:rPr lang="en-GB" sz="2400" dirty="0"/>
              <a:t>+ 3</a:t>
            </a:r>
          </a:p>
          <a:p>
            <a:endParaRPr lang="en-GB" sz="2400" dirty="0"/>
          </a:p>
          <a:p>
            <a:r>
              <a:rPr lang="en-GB" sz="2400" b="1" dirty="0"/>
              <a:t>When x = 2</a:t>
            </a:r>
            <a:r>
              <a:rPr lang="en-GB" sz="2400" dirty="0"/>
              <a:t>, </a:t>
            </a:r>
          </a:p>
          <a:p>
            <a:endParaRPr lang="en-GB" sz="2400" dirty="0"/>
          </a:p>
          <a:p>
            <a:r>
              <a:rPr lang="en-GB" sz="2400" dirty="0"/>
              <a:t>       </a:t>
            </a:r>
            <a:r>
              <a:rPr lang="en-GB" sz="2400" dirty="0" err="1"/>
              <a:t>dy</a:t>
            </a:r>
            <a:r>
              <a:rPr lang="en-GB" sz="2400" dirty="0"/>
              <a:t>/dx = 6(</a:t>
            </a:r>
            <a:r>
              <a:rPr lang="en-GB" sz="2400" b="1" dirty="0"/>
              <a:t>2</a:t>
            </a:r>
            <a:r>
              <a:rPr lang="en-GB" sz="2400" dirty="0"/>
              <a:t>)</a:t>
            </a:r>
            <a:r>
              <a:rPr lang="en-GB" sz="2400" baseline="30000" dirty="0"/>
              <a:t>2 </a:t>
            </a:r>
            <a:r>
              <a:rPr lang="en-GB" sz="2400" dirty="0"/>
              <a:t>+ 3 = </a:t>
            </a:r>
            <a:r>
              <a:rPr lang="en-GB" sz="2800" b="1" dirty="0">
                <a:solidFill>
                  <a:srgbClr val="C00000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17022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calculate average rate of change  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7504" y="1412777"/>
            <a:ext cx="4752528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e.g. Calculate the average rate of change of the graph of y = 2x</a:t>
            </a:r>
            <a:r>
              <a:rPr lang="en-US" sz="24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2 between x = 1 and x = 3/2   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Here, we need to calculate the average gradient between these two points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We use the formula;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69" t="34863" r="65088" b="20833"/>
          <a:stretch/>
        </p:blipFill>
        <p:spPr bwMode="auto">
          <a:xfrm>
            <a:off x="4860032" y="1412776"/>
            <a:ext cx="4122821" cy="415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8340" y="3645024"/>
            <a:ext cx="4392488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average rate of change = (y</a:t>
            </a:r>
            <a:r>
              <a:rPr lang="en-US" sz="2000" baseline="-25000" dirty="0">
                <a:solidFill>
                  <a:srgbClr val="00B050"/>
                </a:solidFill>
              </a:rPr>
              <a:t>2 </a:t>
            </a:r>
            <a:r>
              <a:rPr lang="en-US" sz="2000" dirty="0">
                <a:solidFill>
                  <a:srgbClr val="00B050"/>
                </a:solidFill>
              </a:rPr>
              <a:t>- y</a:t>
            </a:r>
            <a:r>
              <a:rPr lang="en-US" sz="2000" baseline="-25000" dirty="0">
                <a:solidFill>
                  <a:srgbClr val="00B050"/>
                </a:solidFill>
              </a:rPr>
              <a:t>1</a:t>
            </a:r>
            <a:r>
              <a:rPr lang="en-US" sz="2000" dirty="0">
                <a:solidFill>
                  <a:srgbClr val="00B050"/>
                </a:solidFill>
              </a:rPr>
              <a:t>)/(x</a:t>
            </a:r>
            <a:r>
              <a:rPr lang="en-US" sz="2000" baseline="-25000" dirty="0">
                <a:solidFill>
                  <a:srgbClr val="00B050"/>
                </a:solidFill>
              </a:rPr>
              <a:t>2</a:t>
            </a:r>
            <a:r>
              <a:rPr lang="en-US" sz="2000" dirty="0">
                <a:solidFill>
                  <a:srgbClr val="00B050"/>
                </a:solidFill>
              </a:rPr>
              <a:t> – x</a:t>
            </a:r>
            <a:r>
              <a:rPr lang="en-US" sz="2000" baseline="-25000" dirty="0">
                <a:solidFill>
                  <a:srgbClr val="00B050"/>
                </a:solidFill>
              </a:rPr>
              <a:t>1</a:t>
            </a:r>
            <a:r>
              <a:rPr lang="en-US" sz="2000" dirty="0">
                <a:solidFill>
                  <a:srgbClr val="00B050"/>
                </a:solidFill>
              </a:rPr>
              <a:t>)</a:t>
            </a:r>
          </a:p>
          <a:p>
            <a:endParaRPr lang="en-US" sz="2000" dirty="0"/>
          </a:p>
          <a:p>
            <a:r>
              <a:rPr lang="en-US" sz="2000" dirty="0"/>
              <a:t>Where </a:t>
            </a:r>
            <a:r>
              <a:rPr lang="en-US" sz="2000" dirty="0">
                <a:solidFill>
                  <a:srgbClr val="00B050"/>
                </a:solidFill>
              </a:rPr>
              <a:t>(x</a:t>
            </a:r>
            <a:r>
              <a:rPr lang="en-US" sz="2000" baseline="-25000" dirty="0">
                <a:solidFill>
                  <a:srgbClr val="00B050"/>
                </a:solidFill>
              </a:rPr>
              <a:t>1</a:t>
            </a:r>
            <a:r>
              <a:rPr lang="en-US" sz="2000" dirty="0">
                <a:solidFill>
                  <a:srgbClr val="00B050"/>
                </a:solidFill>
              </a:rPr>
              <a:t>, y</a:t>
            </a:r>
            <a:r>
              <a:rPr lang="en-US" sz="2000" baseline="-25000" dirty="0">
                <a:solidFill>
                  <a:srgbClr val="00B050"/>
                </a:solidFill>
              </a:rPr>
              <a:t>1</a:t>
            </a:r>
            <a:r>
              <a:rPr lang="en-US" sz="2000" dirty="0">
                <a:solidFill>
                  <a:srgbClr val="00B050"/>
                </a:solidFill>
              </a:rPr>
              <a:t>)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00B050"/>
                </a:solidFill>
              </a:rPr>
              <a:t>(x</a:t>
            </a:r>
            <a:r>
              <a:rPr lang="en-US" sz="2000" baseline="-25000" dirty="0">
                <a:solidFill>
                  <a:srgbClr val="00B050"/>
                </a:solidFill>
              </a:rPr>
              <a:t>2</a:t>
            </a:r>
            <a:r>
              <a:rPr lang="en-US" sz="2000" dirty="0">
                <a:solidFill>
                  <a:srgbClr val="00B050"/>
                </a:solidFill>
              </a:rPr>
              <a:t>, y</a:t>
            </a:r>
            <a:r>
              <a:rPr lang="en-US" sz="2000" baseline="-25000" dirty="0">
                <a:solidFill>
                  <a:srgbClr val="00B050"/>
                </a:solidFill>
              </a:rPr>
              <a:t>2</a:t>
            </a:r>
            <a:r>
              <a:rPr lang="en-US" sz="2000" dirty="0">
                <a:solidFill>
                  <a:srgbClr val="00B050"/>
                </a:solidFill>
              </a:rPr>
              <a:t>) </a:t>
            </a:r>
            <a:r>
              <a:rPr lang="en-US" sz="2000" dirty="0"/>
              <a:t>are two points on the curve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98340" y="5445224"/>
            <a:ext cx="5149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Our two points are (1, 0) and (1.5, 2.5)</a:t>
            </a:r>
          </a:p>
          <a:p>
            <a:r>
              <a:rPr lang="en-GB" sz="2000" dirty="0"/>
              <a:t>Average rate of change = (2.5 - 0)/ (1.5 - 1) = </a:t>
            </a:r>
            <a:r>
              <a:rPr lang="en-GB" sz="2000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3944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135370" y="73079"/>
            <a:ext cx="7886700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calculate instantaneous and average rate of change – 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5648" y="1557863"/>
            <a:ext cx="462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graph shown is of y = - 1/(x - 3)</a:t>
            </a:r>
          </a:p>
          <a:p>
            <a:r>
              <a:rPr lang="en-GB" sz="2400" dirty="0"/>
              <a:t>a) Calculate the instant rate of change at x = 0</a:t>
            </a:r>
          </a:p>
          <a:p>
            <a:r>
              <a:rPr lang="en-GB" sz="2400" dirty="0"/>
              <a:t>b) Calculate the average rate of change in the interval [0, 0.5]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688" t="28509" r="24543" b="26535"/>
          <a:stretch/>
        </p:blipFill>
        <p:spPr bwMode="auto">
          <a:xfrm>
            <a:off x="4788024" y="1702950"/>
            <a:ext cx="4111131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3743328"/>
            <a:ext cx="40324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a) </a:t>
            </a:r>
            <a:r>
              <a:rPr lang="en-GB" dirty="0">
                <a:solidFill>
                  <a:srgbClr val="7030A0"/>
                </a:solidFill>
              </a:rPr>
              <a:t>Instant rate of change = (1-0)/(6 - -3) = </a:t>
            </a:r>
            <a:r>
              <a:rPr lang="en-GB" sz="2000" b="1" dirty="0">
                <a:solidFill>
                  <a:srgbClr val="FF0000"/>
                </a:solidFill>
              </a:rPr>
              <a:t>1/9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23614" y="3538158"/>
            <a:ext cx="2880500" cy="3508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5248" y="4781290"/>
            <a:ext cx="44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b) </a:t>
            </a:r>
            <a:r>
              <a:rPr lang="en-GB" dirty="0">
                <a:solidFill>
                  <a:srgbClr val="0070C0"/>
                </a:solidFill>
              </a:rPr>
              <a:t>(0, 1/3) and (0.5, 0.4)</a:t>
            </a:r>
          </a:p>
          <a:p>
            <a:r>
              <a:rPr lang="en-GB" dirty="0">
                <a:solidFill>
                  <a:srgbClr val="0070C0"/>
                </a:solidFill>
              </a:rPr>
              <a:t>Average rate of change = (0.4 – 1/3)/(0.5 - 0) = </a:t>
            </a:r>
            <a:r>
              <a:rPr lang="en-GB" sz="2000" b="1" dirty="0">
                <a:solidFill>
                  <a:srgbClr val="FF0000"/>
                </a:solidFill>
              </a:rPr>
              <a:t>2/15</a:t>
            </a:r>
          </a:p>
        </p:txBody>
      </p:sp>
    </p:spTree>
    <p:extLst>
      <p:ext uri="{BB962C8B-B14F-4D97-AF65-F5344CB8AC3E}">
        <p14:creationId xmlns:p14="http://schemas.microsoft.com/office/powerpoint/2010/main" val="291297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135370" y="73079"/>
            <a:ext cx="7886700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/>
              <a:t>How to calculate instantaneous and average rate of change – Now you try </a:t>
            </a:r>
            <a:r>
              <a:rPr lang="is-IS" sz="3200" b="1" dirty="0"/>
              <a:t>…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5647" y="1557863"/>
            <a:ext cx="83728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400" dirty="0"/>
              <a:t>f(x) = √x ; Find f’(144)</a:t>
            </a:r>
          </a:p>
          <a:p>
            <a:pPr marL="457200" indent="-457200">
              <a:buAutoNum type="arabicParenR"/>
            </a:pPr>
            <a:endParaRPr lang="en-GB" sz="2400" dirty="0"/>
          </a:p>
          <a:p>
            <a:pPr marL="457200" indent="-457200">
              <a:buAutoNum type="arabicParenR"/>
            </a:pPr>
            <a:endParaRPr lang="en-GB" sz="2400" dirty="0"/>
          </a:p>
          <a:p>
            <a:pPr marL="457200" indent="-457200">
              <a:buAutoNum type="arabicParenR"/>
            </a:pPr>
            <a:r>
              <a:rPr lang="en-GB" sz="2400" dirty="0"/>
              <a:t>f(x) = x</a:t>
            </a:r>
            <a:r>
              <a:rPr lang="en-GB" sz="2400" baseline="30000" dirty="0"/>
              <a:t>2 </a:t>
            </a:r>
            <a:r>
              <a:rPr lang="en-GB" sz="2400" dirty="0"/>
              <a:t>– 6x – 2; Find f’(-14)</a:t>
            </a:r>
          </a:p>
          <a:p>
            <a:pPr marL="457200" indent="-457200">
              <a:buAutoNum type="arabicParenR"/>
            </a:pPr>
            <a:endParaRPr lang="en-GB" sz="2400" dirty="0"/>
          </a:p>
          <a:p>
            <a:pPr marL="457200" indent="-457200">
              <a:buAutoNum type="arabicParenR"/>
            </a:pPr>
            <a:endParaRPr lang="en-GB" sz="2400" dirty="0"/>
          </a:p>
          <a:p>
            <a:pPr marL="457200" indent="-457200">
              <a:buAutoNum type="arabicParenR"/>
            </a:pPr>
            <a:r>
              <a:rPr lang="en-GB" sz="2400" dirty="0"/>
              <a:t>Find the equation of the tangent line to the curve f(x) = 3 – 4x</a:t>
            </a:r>
            <a:r>
              <a:rPr lang="en-GB" sz="2400" baseline="30000" dirty="0"/>
              <a:t>2</a:t>
            </a:r>
            <a:r>
              <a:rPr lang="en-GB" sz="2400" dirty="0"/>
              <a:t> at the point where x = 1</a:t>
            </a:r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08701" y="2098898"/>
            <a:ext cx="6522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>
                <a:solidFill>
                  <a:schemeClr val="accent2"/>
                </a:solidFill>
              </a:rPr>
              <a:t>f’(x) = 1/2√x      f’(144) = 1/2√144 = </a:t>
            </a:r>
            <a:r>
              <a:rPr lang="en-GB" sz="2400" b="1" dirty="0">
                <a:solidFill>
                  <a:schemeClr val="accent2"/>
                </a:solidFill>
              </a:rPr>
              <a:t>1/24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8703" y="3212976"/>
            <a:ext cx="4948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>
                <a:solidFill>
                  <a:schemeClr val="accent2"/>
                </a:solidFill>
              </a:rPr>
              <a:t>f’(x) = 2x – 6     f’(-14) = 2(-14) – 6= </a:t>
            </a:r>
            <a:r>
              <a:rPr lang="en-GB" sz="2400" b="1" dirty="0">
                <a:solidFill>
                  <a:schemeClr val="accent2"/>
                </a:solidFill>
              </a:rPr>
              <a:t>-34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9664" y="4549676"/>
            <a:ext cx="70293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>
                <a:solidFill>
                  <a:schemeClr val="accent2"/>
                </a:solidFill>
              </a:rPr>
              <a:t>f’(x) = -8x         f’(1) = 18     </a:t>
            </a:r>
          </a:p>
          <a:p>
            <a:pPr lvl="0" algn="ctr"/>
            <a:r>
              <a:rPr lang="en-GB" sz="2400" dirty="0" err="1">
                <a:solidFill>
                  <a:schemeClr val="accent2"/>
                </a:solidFill>
              </a:rPr>
              <a:t>Eqn</a:t>
            </a:r>
            <a:r>
              <a:rPr lang="en-GB" sz="2400" dirty="0">
                <a:solidFill>
                  <a:schemeClr val="accent2"/>
                </a:solidFill>
              </a:rPr>
              <a:t> of the line with gradient = 18 through (1, -1) is</a:t>
            </a:r>
          </a:p>
          <a:p>
            <a:pPr lvl="0" algn="ctr"/>
            <a:r>
              <a:rPr lang="en-GB" sz="2400" dirty="0">
                <a:solidFill>
                  <a:schemeClr val="accent2"/>
                </a:solidFill>
              </a:rPr>
              <a:t>           y- -1 = 18 (x - 1)</a:t>
            </a:r>
          </a:p>
          <a:p>
            <a:pPr lvl="0" algn="ctr"/>
            <a:r>
              <a:rPr lang="en-GB" sz="2400" dirty="0">
                <a:solidFill>
                  <a:schemeClr val="accent2"/>
                </a:solidFill>
              </a:rPr>
              <a:t>           y + 1 = 18x -18</a:t>
            </a:r>
          </a:p>
          <a:p>
            <a:pPr lvl="0" algn="ctr"/>
            <a:r>
              <a:rPr lang="en-GB" sz="2400" b="1" dirty="0">
                <a:solidFill>
                  <a:schemeClr val="accent2"/>
                </a:solidFill>
              </a:rPr>
              <a:t>           y = 18x - 19</a:t>
            </a:r>
          </a:p>
        </p:txBody>
      </p:sp>
    </p:spTree>
    <p:extLst>
      <p:ext uri="{BB962C8B-B14F-4D97-AF65-F5344CB8AC3E}">
        <p14:creationId xmlns:p14="http://schemas.microsoft.com/office/powerpoint/2010/main" val="420771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" y="111126"/>
            <a:ext cx="7886700" cy="1325563"/>
          </a:xfrm>
        </p:spPr>
        <p:txBody>
          <a:bodyPr/>
          <a:lstStyle/>
          <a:p>
            <a:r>
              <a:rPr lang="en-GB" b="1" dirty="0"/>
              <a:t>Problem Solving and Reasoning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743736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Using the graph, calculate the instantaneous rate of change when the fork compression is 60 mm</a:t>
            </a:r>
          </a:p>
        </p:txBody>
      </p:sp>
      <p:pic>
        <p:nvPicPr>
          <p:cNvPr id="5122" name="Picture 2" descr="Image result for real life curve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820" y="1725190"/>
            <a:ext cx="5598668" cy="4495854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3347864" y="4535099"/>
            <a:ext cx="5526969" cy="79199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486543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Rate of change = 50/120 = </a:t>
            </a:r>
            <a:r>
              <a:rPr lang="en-GB" sz="2400" b="1" dirty="0">
                <a:solidFill>
                  <a:srgbClr val="FF0000"/>
                </a:solidFill>
              </a:rPr>
              <a:t>5/12</a:t>
            </a:r>
          </a:p>
        </p:txBody>
      </p:sp>
    </p:spTree>
    <p:extLst>
      <p:ext uri="{BB962C8B-B14F-4D97-AF65-F5344CB8AC3E}">
        <p14:creationId xmlns:p14="http://schemas.microsoft.com/office/powerpoint/2010/main" val="179746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0"/>
            <a:ext cx="7886700" cy="1325563"/>
          </a:xfrm>
        </p:spPr>
        <p:txBody>
          <a:bodyPr/>
          <a:lstStyle/>
          <a:p>
            <a:r>
              <a:rPr lang="en-GB" b="1" dirty="0"/>
              <a:t>Reason and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79048" cy="5024587"/>
          </a:xfrm>
        </p:spPr>
        <p:txBody>
          <a:bodyPr/>
          <a:lstStyle/>
          <a:p>
            <a:r>
              <a:rPr lang="en-GB" dirty="0"/>
              <a:t>Consider the equation y = 2x</a:t>
            </a:r>
            <a:r>
              <a:rPr lang="en-GB" baseline="30000" dirty="0"/>
              <a:t>3</a:t>
            </a:r>
            <a:r>
              <a:rPr lang="en-GB" dirty="0"/>
              <a:t> + 3x</a:t>
            </a:r>
            <a:r>
              <a:rPr lang="en-GB" baseline="30000" dirty="0"/>
              <a:t>2</a:t>
            </a:r>
            <a:r>
              <a:rPr lang="en-GB" dirty="0"/>
              <a:t> - 1. At what values of x is the instantaneous rate of change equal to zero?</a:t>
            </a:r>
          </a:p>
          <a:p>
            <a:r>
              <a:rPr lang="en-GB" dirty="0"/>
              <a:t>What is the gradient of the line x=-2482?</a:t>
            </a:r>
          </a:p>
          <a:p>
            <a:r>
              <a:rPr lang="en-GB" dirty="0"/>
              <a:t>Find the x-values where the function does not have a derivative.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4" t="33333" r="59333" b="52941"/>
          <a:stretch/>
        </p:blipFill>
        <p:spPr bwMode="auto">
          <a:xfrm>
            <a:off x="2339752" y="3212976"/>
            <a:ext cx="4379342" cy="250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9411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706</Words>
  <Application>Microsoft Macintosh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Office Theme</vt:lpstr>
      <vt:lpstr>Gradients and the Rate of Change</vt:lpstr>
      <vt:lpstr>Key Vocabulary</vt:lpstr>
      <vt:lpstr>How to calculate instantaneous rate of change</vt:lpstr>
      <vt:lpstr>How to calculate instantaneous rate of change</vt:lpstr>
      <vt:lpstr>How to calculate average rate of change  </vt:lpstr>
      <vt:lpstr>PowerPoint Presentation</vt:lpstr>
      <vt:lpstr>PowerPoint Presentation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Gradients and the Rate of Change</dc:title>
  <dc:creator>Ameena</dc:creator>
  <cp:lastModifiedBy>PiXL 1</cp:lastModifiedBy>
  <cp:revision>33</cp:revision>
  <dcterms:created xsi:type="dcterms:W3CDTF">2016-09-05T11:10:13Z</dcterms:created>
  <dcterms:modified xsi:type="dcterms:W3CDTF">2018-11-13T15:09:49Z</dcterms:modified>
</cp:coreProperties>
</file>