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87" r:id="rId4"/>
    <p:sldId id="324" r:id="rId5"/>
    <p:sldId id="318" r:id="rId6"/>
    <p:sldId id="325" r:id="rId7"/>
    <p:sldId id="315" r:id="rId8"/>
    <p:sldId id="32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8360" autoAdjust="0"/>
    <p:restoredTop sz="94660"/>
  </p:normalViewPr>
  <p:slideViewPr>
    <p:cSldViewPr snapToGrid="0">
      <p:cViewPr>
        <p:scale>
          <a:sx n="112" d="100"/>
          <a:sy n="112" d="100"/>
        </p:scale>
        <p:origin x="14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816E-9854-4624-9FCC-2BFE8417AB4A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33D5-DD1B-48A4-8220-07294736B4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68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06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0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4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32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3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0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143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34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5BFB-31C5-4BCE-A275-9F6A028C7FDD}" type="datetimeFigureOut">
              <a:rPr lang="en-GB" smtClean="0"/>
              <a:pPr/>
              <a:t>12/09/2016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4B555-C9EB-4623-91D5-B1E16899B69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0226" y="114491"/>
            <a:ext cx="1503774" cy="109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0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Algebraic Fractions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3026" y="3932647"/>
            <a:ext cx="5735074" cy="1655762"/>
          </a:xfrm>
        </p:spPr>
        <p:txBody>
          <a:bodyPr/>
          <a:lstStyle/>
          <a:p>
            <a:r>
              <a:rPr lang="en-GB" dirty="0" smtClean="0"/>
              <a:t>Simplify algebraic expressions involving algebraic fractions.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514" y="444137"/>
            <a:ext cx="233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+mj-lt"/>
              </a:rPr>
              <a:t>Grade </a:t>
            </a:r>
            <a:r>
              <a:rPr lang="en-GB" sz="2400" b="1" dirty="0">
                <a:latin typeface="+mj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65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Key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Factorise </a:t>
            </a:r>
          </a:p>
          <a:p>
            <a:pPr marL="0" indent="0">
              <a:buNone/>
            </a:pPr>
            <a:r>
              <a:rPr lang="en-GB" dirty="0" smtClean="0"/>
              <a:t>Simplify</a:t>
            </a:r>
          </a:p>
          <a:p>
            <a:pPr marL="0" indent="0">
              <a:buNone/>
            </a:pPr>
            <a:r>
              <a:rPr lang="en-GB" dirty="0" smtClean="0"/>
              <a:t>Quadratic</a:t>
            </a:r>
          </a:p>
          <a:p>
            <a:pPr marL="0" indent="0">
              <a:buNone/>
            </a:pPr>
            <a:r>
              <a:rPr lang="en-GB" dirty="0" smtClean="0"/>
              <a:t>Linear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Collect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5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553607" y="468873"/>
            <a:ext cx="7720148" cy="130894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How to simplify an algebraic fraction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77900" y="1777815"/>
            <a:ext cx="7632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Look for common factors in each of the terms.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Simplify the factors to the lowest possible for each term.</a:t>
            </a:r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4470" y="2983230"/>
                <a:ext cx="2159245" cy="988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320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𝑎𝑏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𝑏𝑐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−12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470" y="2983230"/>
                <a:ext cx="2159245" cy="9883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13681" y="2983230"/>
            <a:ext cx="42845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Each of the 4 terms in the fraction have a multiple of 3.</a:t>
            </a:r>
          </a:p>
          <a:p>
            <a:endParaRPr lang="en-US" sz="2000" dirty="0"/>
          </a:p>
          <a:p>
            <a:r>
              <a:rPr lang="en-US" sz="2000" dirty="0" smtClean="0"/>
              <a:t>They also have a ’b’.</a:t>
            </a:r>
          </a:p>
          <a:p>
            <a:endParaRPr lang="en-US" sz="2000" dirty="0" smtClean="0"/>
          </a:p>
          <a:p>
            <a:r>
              <a:rPr lang="en-US" sz="2000" dirty="0" smtClean="0"/>
              <a:t>So each term can be divided by 3 and b.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There is nothing else common in all 4 terms so this is complete.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74469" y="4194753"/>
                <a:ext cx="2159245" cy="988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320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𝑎𝑏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𝑏𝑐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−12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𝑏𝑑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469" y="4194753"/>
                <a:ext cx="2159245" cy="9883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1600200" y="4194753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765547" y="4254529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495967" y="4808163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78847" y="4808162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765547" y="4869151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003921" y="4219460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199630" y="4217556"/>
            <a:ext cx="251717" cy="283901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3028180" y="4869150"/>
            <a:ext cx="342900" cy="43439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17833" y="4150589"/>
            <a:ext cx="4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674363" y="4119876"/>
            <a:ext cx="4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78428" y="4740012"/>
            <a:ext cx="4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28674" y="4733090"/>
            <a:ext cx="4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864966" y="5547857"/>
                <a:ext cx="1278619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320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𝑎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+2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𝑐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−4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4966" y="5547857"/>
                <a:ext cx="1278619" cy="9351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26" grpId="0"/>
      <p:bldP spid="27" grpId="0"/>
      <p:bldP spid="27" grpId="1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553607" y="468873"/>
            <a:ext cx="7720148" cy="130894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How to simplify an algebraic fraction (2)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977900" y="1777815"/>
            <a:ext cx="7632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Look for multiples of a number of letter in every term –if there </a:t>
            </a:r>
            <a:r>
              <a:rPr lang="en-US" sz="2400" dirty="0" smtClean="0"/>
              <a:t>are not </a:t>
            </a:r>
            <a:r>
              <a:rPr lang="en-US" sz="2400" dirty="0" smtClean="0"/>
              <a:t>any, can you </a:t>
            </a:r>
            <a:r>
              <a:rPr lang="en-US" sz="2400" dirty="0" err="1" smtClean="0"/>
              <a:t>factorise</a:t>
            </a:r>
            <a:r>
              <a:rPr lang="en-US" sz="2400" dirty="0" smtClean="0"/>
              <a:t> the expressions?</a:t>
            </a:r>
            <a:endParaRPr lang="en-US" sz="2400" dirty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Simplify the factors to the lowest possible for each term.</a:t>
            </a:r>
            <a:endParaRPr lang="en-US" dirty="0"/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4470" y="2983230"/>
                <a:ext cx="2180020" cy="10181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320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3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bg-BG" sz="320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GB" sz="3200" b="0" i="1" smtClean="0">
                                  <a:solidFill>
                                    <a:srgbClr val="00B050"/>
                                  </a:solidFill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470" y="2983230"/>
                <a:ext cx="2180020" cy="10181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413681" y="2983230"/>
            <a:ext cx="42845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Both of the terms are quadratic in terms of b.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They can both be </a:t>
            </a:r>
            <a:r>
              <a:rPr lang="en-US" sz="2000" dirty="0" err="1" smtClean="0"/>
              <a:t>factorised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Both have a complete identical bracket so it can be cancelled out in the numerator and denominator. 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233587" y="5405429"/>
                <a:ext cx="1039387" cy="9351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320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+2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32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587" y="5405429"/>
                <a:ext cx="1039387" cy="93519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474470" y="4115532"/>
                <a:ext cx="2333780" cy="897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280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+1)(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+2)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(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−2)(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𝑏</m:t>
                          </m:r>
                          <m:r>
                            <a:rPr lang="en-GB" sz="2800" b="0" i="1" smtClean="0">
                              <a:solidFill>
                                <a:srgbClr val="00B050"/>
                              </a:solidFill>
                              <a:latin typeface="Cambria Math" charset="0"/>
                            </a:rPr>
                            <m:t>+1)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470" y="4115532"/>
                <a:ext cx="2333780" cy="89710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2521" y="5424473"/>
                <a:ext cx="2458622" cy="1078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bg-BG" sz="440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𝑏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+1)(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𝑏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+2)</m:t>
                        </m:r>
                      </m:num>
                      <m:den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(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𝑏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−2)(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𝑏</m:t>
                        </m:r>
                        <m:r>
                          <a:rPr lang="en-GB" sz="4400" b="0" i="1" smtClean="0">
                            <a:solidFill>
                              <a:srgbClr val="00B050"/>
                            </a:solidFill>
                            <a:latin typeface="Cambria Math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50"/>
                    </a:solidFill>
                  </a:rPr>
                  <a:t>=</a:t>
                </a:r>
                <a:endParaRPr lang="en-US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521" y="5424473"/>
                <a:ext cx="2458622" cy="1078565"/>
              </a:xfrm>
              <a:prstGeom prst="rect">
                <a:avLst/>
              </a:prstGeom>
              <a:blipFill rotWithShape="0">
                <a:blip r:embed="rId5"/>
                <a:stretch>
                  <a:fillRect r="-7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24" idx="0"/>
          </p:cNvCxnSpPr>
          <p:nvPr/>
        </p:nvCxnSpPr>
        <p:spPr>
          <a:xfrm flipH="1">
            <a:off x="519319" y="5424473"/>
            <a:ext cx="1242513" cy="44855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562251" y="5987164"/>
            <a:ext cx="1180094" cy="448552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5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/>
      <p:bldP spid="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378190"/>
            <a:ext cx="894805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Practice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0304" y="1519707"/>
            <a:ext cx="856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the algebraic fractions in their simplest terms. 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37970" y="2126640"/>
                <a:ext cx="4554220" cy="4731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charset="0"/>
                          </a:rPr>
                          <m:t>12</m:t>
                        </m:r>
                        <m:r>
                          <a:rPr lang="en-GB" sz="2400" i="1">
                            <a:latin typeface="Cambria Math" charset="0"/>
                          </a:rPr>
                          <m:t>𝑎𝑏</m:t>
                        </m:r>
                      </m:num>
                      <m:den>
                        <m:r>
                          <a:rPr lang="en-GB" sz="2400" i="1">
                            <a:latin typeface="Cambria Math" charset="0"/>
                          </a:rPr>
                          <m:t>4</m:t>
                        </m:r>
                        <m:r>
                          <a:rPr lang="en-GB" sz="2400" i="1">
                            <a:latin typeface="Cambria Math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𝑎𝑏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−8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𝑎𝑏𝑐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GB" sz="2400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charset="0"/>
                          </a:rPr>
                          <m:t>𝑏</m:t>
                        </m:r>
                        <m:r>
                          <a:rPr lang="en-GB" sz="2400" i="1">
                            <a:latin typeface="Cambria Math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𝑎𝑏𝑐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 marL="342900" indent="-342900">
                  <a:buFontTx/>
                  <a:buAutoNum type="arabicParenR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+7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8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+12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+7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charset="0"/>
                          </a:rPr>
                          <m:t>−7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−10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 marL="342900" indent="-342900">
                  <a:buFontTx/>
                  <a:buAutoNum type="arabicParenR"/>
                </a:pPr>
                <a:endParaRPr lang="en-GB" sz="2400" dirty="0" smtClean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3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charset="0"/>
                          </a:rPr>
                          <m:t>+17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+10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3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−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−2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70" y="2126640"/>
                <a:ext cx="4554220" cy="47313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87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0" y="378190"/>
            <a:ext cx="8948057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Practice</a:t>
            </a:r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80304" y="1519707"/>
            <a:ext cx="8564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Write the algebraic fractions in their simplest terms. 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37970" y="2149500"/>
                <a:ext cx="4554220" cy="4731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charset="0"/>
                          </a:rPr>
                          <m:t>12</m:t>
                        </m:r>
                        <m:r>
                          <a:rPr lang="en-GB" sz="2400" i="1">
                            <a:latin typeface="Cambria Math" charset="0"/>
                          </a:rPr>
                          <m:t>𝑎𝑏</m:t>
                        </m:r>
                      </m:num>
                      <m:den>
                        <m:r>
                          <a:rPr lang="en-GB" sz="2400" i="1">
                            <a:latin typeface="Cambria Math" charset="0"/>
                          </a:rPr>
                          <m:t>4</m:t>
                        </m:r>
                        <m:r>
                          <a:rPr lang="en-GB" sz="2400" i="1">
                            <a:latin typeface="Cambria Math" charset="0"/>
                          </a:rPr>
                          <m:t>𝑎</m:t>
                        </m:r>
                      </m:den>
                    </m:f>
                  </m:oMath>
                </a14:m>
                <a:endParaRPr lang="en-GB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𝑎𝑏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−8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𝑎𝑏𝑐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GB" sz="2400" b="0" i="1" smtClean="0">
                                <a:latin typeface="Cambria Math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charset="0"/>
                          </a:rPr>
                          <m:t>𝑏</m:t>
                        </m:r>
                        <m:r>
                          <a:rPr lang="en-GB" sz="2400" i="1">
                            <a:latin typeface="Cambria Math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𝑎𝑏𝑐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 marL="342900" indent="-342900">
                  <a:buFontTx/>
                  <a:buAutoNum type="arabicParenR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+7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+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8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+12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+7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+6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7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−10</m:t>
                        </m:r>
                      </m:den>
                    </m:f>
                  </m:oMath>
                </a14:m>
                <a:endParaRPr lang="en-GB" sz="2400" dirty="0" smtClean="0"/>
              </a:p>
              <a:p>
                <a:pPr marL="342900" indent="-342900">
                  <a:buFontTx/>
                  <a:buAutoNum type="arabicParenR"/>
                </a:pPr>
                <a:endParaRPr lang="en-GB" sz="2400" dirty="0" smtClean="0"/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3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b="0" i="1" smtClean="0">
                            <a:latin typeface="Cambria Math" charset="0"/>
                          </a:rPr>
                          <m:t>+17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𝑥</m:t>
                        </m:r>
                        <m:r>
                          <a:rPr lang="en-GB" sz="2400" b="0" i="1" smtClean="0">
                            <a:latin typeface="Cambria Math" charset="0"/>
                          </a:rPr>
                          <m:t>+10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400" i="1">
                                <a:latin typeface="Cambria Math" charset="0"/>
                              </a:rPr>
                              <m:t>3</m:t>
                            </m:r>
                            <m:r>
                              <a:rPr lang="en-GB" sz="2400" i="1"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4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400" i="1">
                            <a:latin typeface="Cambria Math" charset="0"/>
                          </a:rPr>
                          <m:t>−</m:t>
                        </m:r>
                        <m:r>
                          <a:rPr lang="en-GB" sz="2400" i="1">
                            <a:latin typeface="Cambria Math" charset="0"/>
                          </a:rPr>
                          <m:t>𝑥</m:t>
                        </m:r>
                        <m:r>
                          <a:rPr lang="en-GB" sz="2400" i="1">
                            <a:latin typeface="Cambria Math" charset="0"/>
                          </a:rPr>
                          <m:t>−2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den>
                    </m:f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970" y="2149500"/>
                <a:ext cx="4554220" cy="473136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875020" y="2070512"/>
                <a:ext cx="1874520" cy="4598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en-GB" sz="2800" b="0" dirty="0" smtClean="0">
                    <a:solidFill>
                      <a:srgbClr val="FF0000"/>
                    </a:solidFill>
                  </a:rPr>
                  <a:t>3b</a:t>
                </a:r>
              </a:p>
              <a:p>
                <a:pPr marL="514350" indent="-514350">
                  <a:buAutoNum type="arabicParenR"/>
                </a:pPr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1−4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𝑐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𝑎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+2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𝑐</m:t>
                        </m:r>
                      </m:den>
                    </m:f>
                  </m:oMath>
                </a14:m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+1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−5</m:t>
                        </m:r>
                      </m:den>
                    </m:f>
                  </m:oMath>
                </a14:m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:endParaRPr lang="en-GB" sz="2800" b="0" dirty="0" smtClean="0">
                  <a:solidFill>
                    <a:srgbClr val="FF0000"/>
                  </a:solidFill>
                </a:endParaRPr>
              </a:p>
              <a:p>
                <a:pPr marL="514350" indent="-51435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bg-BG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+5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28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−1</m:t>
                        </m:r>
                      </m:den>
                    </m:f>
                  </m:oMath>
                </a14:m>
                <a:endParaRPr lang="en-GB" sz="2800" b="0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020" y="2070512"/>
                <a:ext cx="1874520" cy="4598823"/>
              </a:xfrm>
              <a:prstGeom prst="rect">
                <a:avLst/>
              </a:prstGeom>
              <a:blipFill rotWithShape="0">
                <a:blip r:embed="rId3"/>
                <a:stretch>
                  <a:fillRect l="-11726" t="-2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58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56035" y="2366010"/>
                <a:ext cx="7886700" cy="2954745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dirty="0" smtClean="0">
                    <a:latin typeface="+mn-lt"/>
                  </a:rPr>
                  <a:t/>
                </a:r>
                <a:br>
                  <a:rPr lang="en-GB" dirty="0" smtClean="0">
                    <a:latin typeface="+mn-lt"/>
                  </a:rPr>
                </a:br>
                <a:r>
                  <a:rPr lang="en-GB" dirty="0">
                    <a:latin typeface="+mn-lt"/>
                  </a:rPr>
                  <a:t>Reasoning</a:t>
                </a:r>
                <a:r>
                  <a:rPr lang="en-GB" dirty="0" smtClean="0">
                    <a:latin typeface="+mn-lt"/>
                  </a:rPr>
                  <a:t>.</a:t>
                </a:r>
                <a:br>
                  <a:rPr lang="en-GB" dirty="0" smtClean="0">
                    <a:latin typeface="+mn-lt"/>
                  </a:rPr>
                </a:br>
                <a:r>
                  <a:rPr lang="en-GB" dirty="0" smtClean="0">
                    <a:latin typeface="+mn-lt"/>
                  </a:rPr>
                  <a:t/>
                </a:r>
                <a:br>
                  <a:rPr lang="en-GB" dirty="0" smtClean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>A  rectangle has an area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charset="0"/>
                          </a:rPr>
                          <m:t>4</m:t>
                        </m:r>
                        <m:r>
                          <a:rPr lang="en-GB" sz="36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36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latin typeface="Cambria Math" charset="0"/>
                      </a:rPr>
                      <m:t>−7</m:t>
                    </m:r>
                    <m:r>
                      <a:rPr lang="en-GB" sz="3600" b="0" i="1" smtClean="0">
                        <a:latin typeface="Cambria Math" charset="0"/>
                      </a:rPr>
                      <m:t>𝑥</m:t>
                    </m:r>
                    <m:r>
                      <a:rPr lang="en-GB" sz="3600" b="0" i="1" smtClean="0">
                        <a:latin typeface="Cambria Math" charset="0"/>
                      </a:rPr>
                      <m:t>−15 </m:t>
                    </m:r>
                  </m:oMath>
                </a14:m>
                <a:r>
                  <a:rPr lang="en-GB" sz="3600" dirty="0" smtClean="0">
                    <a:latin typeface="+mn-lt"/>
                  </a:rPr>
                  <a:t>square units, its width is x-3 units. What is the length of the rectangle?</a:t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>
                    <a:latin typeface="+mn-lt"/>
                  </a:rPr>
                  <a:t/>
                </a:r>
                <a:br>
                  <a:rPr lang="en-GB" sz="3600" dirty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/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/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> </a:t>
                </a:r>
                <a:r>
                  <a:rPr lang="en-GB" sz="4000" dirty="0" smtClean="0">
                    <a:latin typeface="+mn-lt"/>
                  </a:rPr>
                  <a:t/>
                </a:r>
                <a:br>
                  <a:rPr lang="en-GB" sz="4000" dirty="0" smtClean="0">
                    <a:latin typeface="+mn-lt"/>
                  </a:rPr>
                </a:br>
                <a:r>
                  <a:rPr lang="en-GB" sz="4000" dirty="0">
                    <a:latin typeface="+mn-lt"/>
                  </a:rPr>
                  <a:t/>
                </a:r>
                <a:br>
                  <a:rPr lang="en-GB" sz="4000" dirty="0">
                    <a:latin typeface="+mn-lt"/>
                  </a:rPr>
                </a:br>
                <a:r>
                  <a:rPr lang="en-GB" sz="4000" dirty="0" smtClean="0">
                    <a:latin typeface="+mn-lt"/>
                  </a:rPr>
                  <a:t/>
                </a:r>
                <a:br>
                  <a:rPr lang="en-GB" sz="4000" dirty="0" smtClean="0">
                    <a:latin typeface="+mn-lt"/>
                  </a:rPr>
                </a:br>
                <a:r>
                  <a:rPr lang="en-GB" sz="4000" dirty="0">
                    <a:latin typeface="+mn-lt"/>
                  </a:rPr>
                  <a:t/>
                </a:r>
                <a:br>
                  <a:rPr lang="en-GB" sz="4000" dirty="0">
                    <a:latin typeface="+mn-lt"/>
                  </a:rPr>
                </a:br>
                <a:r>
                  <a:rPr lang="en-GB" sz="4000" dirty="0">
                    <a:latin typeface="+mn-lt"/>
                  </a:rPr>
                  <a:t/>
                </a:r>
                <a:br>
                  <a:rPr lang="en-GB" sz="4000" dirty="0">
                    <a:latin typeface="+mn-lt"/>
                  </a:rPr>
                </a:br>
                <a:r>
                  <a:rPr lang="en-GB" sz="4000" dirty="0" smtClean="0">
                    <a:latin typeface="+mn-lt"/>
                  </a:rPr>
                  <a:t/>
                </a:r>
                <a:br>
                  <a:rPr lang="en-GB" sz="4000" dirty="0" smtClean="0">
                    <a:latin typeface="+mn-lt"/>
                  </a:rPr>
                </a:br>
                <a:endParaRPr lang="en-GB" sz="40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430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6035" y="2366010"/>
                <a:ext cx="7886700" cy="2954745"/>
              </a:xfrm>
              <a:blipFill rotWithShape="0">
                <a:blip r:embed="rId2"/>
                <a:stretch>
                  <a:fillRect l="-2705" t="-68660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2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3010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256035" y="4482554"/>
                <a:ext cx="7886700" cy="838201"/>
              </a:xfrm>
            </p:spPr>
            <p:txBody>
              <a:bodyPr>
                <a:normAutofit fontScale="90000"/>
              </a:bodyPr>
              <a:lstStyle/>
              <a:p>
                <a:r>
                  <a:rPr lang="en-GB" dirty="0" smtClean="0">
                    <a:latin typeface="+mn-lt"/>
                  </a:rPr>
                  <a:t/>
                </a:r>
                <a:br>
                  <a:rPr lang="en-GB" dirty="0" smtClean="0">
                    <a:latin typeface="+mn-lt"/>
                  </a:rPr>
                </a:br>
                <a:r>
                  <a:rPr lang="en-GB" dirty="0">
                    <a:latin typeface="+mn-lt"/>
                  </a:rPr>
                  <a:t>Reasoning</a:t>
                </a:r>
                <a:r>
                  <a:rPr lang="en-GB" dirty="0" smtClean="0">
                    <a:latin typeface="+mn-lt"/>
                  </a:rPr>
                  <a:t>.</a:t>
                </a:r>
                <a:br>
                  <a:rPr lang="en-GB" dirty="0" smtClean="0">
                    <a:latin typeface="+mn-lt"/>
                  </a:rPr>
                </a:br>
                <a:r>
                  <a:rPr lang="en-GB" dirty="0" smtClean="0">
                    <a:latin typeface="+mn-lt"/>
                  </a:rPr>
                  <a:t/>
                </a:r>
                <a:br>
                  <a:rPr lang="en-GB" dirty="0" smtClean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>A  rectangle has an area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6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3600" b="0" i="1" smtClean="0">
                            <a:latin typeface="Cambria Math" charset="0"/>
                          </a:rPr>
                          <m:t>4</m:t>
                        </m:r>
                        <m:r>
                          <a:rPr lang="en-GB" sz="3600" b="0" i="1" smtClean="0">
                            <a:latin typeface="Cambria Math" charset="0"/>
                          </a:rPr>
                          <m:t>𝑥</m:t>
                        </m:r>
                      </m:e>
                      <m:sup>
                        <m:r>
                          <a:rPr lang="en-GB" sz="36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3600" b="0" i="1" smtClean="0">
                        <a:latin typeface="Cambria Math" charset="0"/>
                      </a:rPr>
                      <m:t>−7</m:t>
                    </m:r>
                    <m:r>
                      <a:rPr lang="en-GB" sz="3600" b="0" i="1" smtClean="0">
                        <a:latin typeface="Cambria Math" charset="0"/>
                      </a:rPr>
                      <m:t>𝑥</m:t>
                    </m:r>
                    <m:r>
                      <a:rPr lang="en-GB" sz="3600" b="0" i="1" smtClean="0">
                        <a:latin typeface="Cambria Math" charset="0"/>
                      </a:rPr>
                      <m:t>−15 </m:t>
                    </m:r>
                  </m:oMath>
                </a14:m>
                <a:r>
                  <a:rPr lang="en-GB" sz="3600" dirty="0" smtClean="0">
                    <a:latin typeface="+mn-lt"/>
                  </a:rPr>
                  <a:t>square units, its width is x-3 units. What is the length of the rectangle?</a:t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>
                    <a:latin typeface="+mn-lt"/>
                  </a:rPr>
                  <a:t/>
                </a:r>
                <a:br>
                  <a:rPr lang="en-GB" sz="3600" dirty="0">
                    <a:latin typeface="+mn-lt"/>
                  </a:rPr>
                </a:br>
                <a: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  <a:t>Area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÷</m:t>
                    </m:r>
                  </m:oMath>
                </a14:m>
                <a: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  <a:t>width = length so: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4</m:t>
                            </m:r>
                            <m: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3600" i="1">
                                <a:solidFill>
                                  <a:srgbClr val="FF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−7</m:t>
                        </m:r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−15</m:t>
                        </m:r>
                      </m:num>
                      <m:den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  <a:t/>
                </a:r>
                <a:b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  <a:t/>
                </a:r>
                <a:b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</a:br>
                <a: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  <a:t>Factorise and simplify: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(4</m:t>
                        </m:r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+5)(</m:t>
                        </m:r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3600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−3)</m:t>
                        </m:r>
                      </m:num>
                      <m:den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𝑥</m:t>
                        </m:r>
                        <m:r>
                          <a:rPr lang="en-GB" sz="3600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−3</m:t>
                        </m:r>
                      </m:den>
                    </m:f>
                  </m:oMath>
                </a14:m>
                <a:r>
                  <a:rPr lang="en-GB" sz="3600" dirty="0" smtClean="0">
                    <a:latin typeface="+mn-lt"/>
                  </a:rPr>
                  <a:t/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>
                    <a:latin typeface="+mn-lt"/>
                  </a:rPr>
                  <a:t/>
                </a:r>
                <a:br>
                  <a:rPr lang="en-GB" sz="3600" dirty="0">
                    <a:latin typeface="+mn-lt"/>
                  </a:rPr>
                </a:br>
                <a:r>
                  <a:rPr lang="en-GB" sz="3600" dirty="0" smtClean="0">
                    <a:solidFill>
                      <a:srgbClr val="FF0000"/>
                    </a:solidFill>
                    <a:latin typeface="+mn-lt"/>
                  </a:rPr>
                  <a:t>The length is 4x+5 units.</a:t>
                </a:r>
                <a:r>
                  <a:rPr lang="en-GB" sz="3600" dirty="0" smtClean="0">
                    <a:latin typeface="+mn-lt"/>
                  </a:rPr>
                  <a:t/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/>
                </a:r>
                <a:br>
                  <a:rPr lang="en-GB" sz="3600" dirty="0" smtClean="0">
                    <a:latin typeface="+mn-lt"/>
                  </a:rPr>
                </a:br>
                <a:r>
                  <a:rPr lang="en-GB" sz="3600" dirty="0" smtClean="0">
                    <a:latin typeface="+mn-lt"/>
                  </a:rPr>
                  <a:t> </a:t>
                </a:r>
                <a:r>
                  <a:rPr lang="en-GB" sz="4000" dirty="0" smtClean="0">
                    <a:latin typeface="+mn-lt"/>
                  </a:rPr>
                  <a:t/>
                </a:r>
                <a:br>
                  <a:rPr lang="en-GB" sz="4000" dirty="0" smtClean="0">
                    <a:latin typeface="+mn-lt"/>
                  </a:rPr>
                </a:br>
                <a:r>
                  <a:rPr lang="en-GB" sz="4000" dirty="0">
                    <a:latin typeface="+mn-lt"/>
                  </a:rPr>
                  <a:t/>
                </a:r>
                <a:br>
                  <a:rPr lang="en-GB" sz="4000" dirty="0">
                    <a:latin typeface="+mn-lt"/>
                  </a:rPr>
                </a:br>
                <a:r>
                  <a:rPr lang="en-GB" sz="4000" dirty="0" smtClean="0">
                    <a:latin typeface="+mn-lt"/>
                  </a:rPr>
                  <a:t/>
                </a:r>
                <a:br>
                  <a:rPr lang="en-GB" sz="4000" dirty="0" smtClean="0">
                    <a:latin typeface="+mn-lt"/>
                  </a:rPr>
                </a:br>
                <a:r>
                  <a:rPr lang="en-GB" sz="4000" dirty="0">
                    <a:latin typeface="+mn-lt"/>
                  </a:rPr>
                  <a:t/>
                </a:r>
                <a:br>
                  <a:rPr lang="en-GB" sz="4000" dirty="0">
                    <a:latin typeface="+mn-lt"/>
                  </a:rPr>
                </a:br>
                <a:r>
                  <a:rPr lang="en-GB" sz="4000" dirty="0">
                    <a:latin typeface="+mn-lt"/>
                  </a:rPr>
                  <a:t/>
                </a:r>
                <a:br>
                  <a:rPr lang="en-GB" sz="4000" dirty="0">
                    <a:latin typeface="+mn-lt"/>
                  </a:rPr>
                </a:br>
                <a:r>
                  <a:rPr lang="en-GB" sz="4000" dirty="0" smtClean="0">
                    <a:latin typeface="+mn-lt"/>
                  </a:rPr>
                  <a:t/>
                </a:r>
                <a:br>
                  <a:rPr lang="en-GB" sz="4000" dirty="0" smtClean="0">
                    <a:latin typeface="+mn-lt"/>
                  </a:rPr>
                </a:br>
                <a:endParaRPr lang="en-GB" sz="40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43010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6035" y="4482554"/>
                <a:ext cx="7886700" cy="838201"/>
              </a:xfrm>
              <a:blipFill rotWithShape="0">
                <a:blip r:embed="rId2"/>
                <a:stretch>
                  <a:fillRect l="-2705" t="-497826" r="-232" b="-1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988450" y="4450079"/>
            <a:ext cx="863710" cy="325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556595" y="4901655"/>
            <a:ext cx="863710" cy="325666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60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8815</TotalTime>
  <Words>194</Words>
  <Application>Microsoft Macintosh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Cambria Math</vt:lpstr>
      <vt:lpstr>Arial</vt:lpstr>
      <vt:lpstr>Office Theme</vt:lpstr>
      <vt:lpstr>Algebraic Fractions</vt:lpstr>
      <vt:lpstr>Key Vocabulary</vt:lpstr>
      <vt:lpstr>How to simplify an algebraic fraction</vt:lpstr>
      <vt:lpstr>How to simplify an algebraic fraction (2)</vt:lpstr>
      <vt:lpstr>Practice</vt:lpstr>
      <vt:lpstr>Practice</vt:lpstr>
      <vt:lpstr> Reasoning.  A  rectangle has an area of 〖4x〗^2-7x-15 square units, its width is x-3 units. What is the length of the rectangle?           </vt:lpstr>
      <vt:lpstr> Reasoning.  A  rectangle has an area of 〖4x〗^2-7x-15 square units, its width is x-3 units. What is the length of the rectangle?  Area ÷width = length so:(〖4x〗^2-7x-15)/(x-3)  Factorise and simplify:((4x+5)(x-3))/(x-3)  The length is 4x+5 units.        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Moody</dc:creator>
  <cp:lastModifiedBy>Katie James</cp:lastModifiedBy>
  <cp:revision>376</cp:revision>
  <dcterms:created xsi:type="dcterms:W3CDTF">2016-01-18T14:56:17Z</dcterms:created>
  <dcterms:modified xsi:type="dcterms:W3CDTF">2016-09-12T11:33:13Z</dcterms:modified>
</cp:coreProperties>
</file>