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87" r:id="rId4"/>
    <p:sldId id="314" r:id="rId5"/>
    <p:sldId id="323" r:id="rId6"/>
    <p:sldId id="321" r:id="rId7"/>
    <p:sldId id="318" r:id="rId8"/>
    <p:sldId id="304" r:id="rId9"/>
    <p:sldId id="315" r:id="rId10"/>
    <p:sldId id="32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61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5816E-9854-4624-9FCC-2BFE8417AB4A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33D5-DD1B-48A4-8220-07294736B4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6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06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3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76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4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2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73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08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40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7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14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3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Factorising Quadratics where a&gt;1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923026" y="3932647"/>
                <a:ext cx="5735074" cy="1655762"/>
              </a:xfrm>
            </p:spPr>
            <p:txBody>
              <a:bodyPr/>
              <a:lstStyle/>
              <a:p>
                <a:r>
                  <a:rPr lang="en-GB" dirty="0"/>
                  <a:t>Factorise a quadratic expression of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charset="0"/>
                          </a:rPr>
                          <m:t>𝑎𝑥</m:t>
                        </m:r>
                      </m:e>
                      <m:sup>
                        <m:r>
                          <a:rPr lang="en-GB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charset="0"/>
                      </a:rPr>
                      <m:t>+</m:t>
                    </m:r>
                    <m:r>
                      <a:rPr lang="en-GB" b="0" i="1" smtClean="0">
                        <a:latin typeface="Cambria Math" charset="0"/>
                      </a:rPr>
                      <m:t>𝑏𝑥</m:t>
                    </m:r>
                    <m:r>
                      <a:rPr lang="en-GB" b="0" i="1" smtClean="0">
                        <a:latin typeface="Cambria Math" charset="0"/>
                      </a:rPr>
                      <m:t>+</m:t>
                    </m:r>
                    <m:r>
                      <a:rPr lang="en-GB" b="0" i="1" smtClean="0">
                        <a:latin typeface="Cambria Math" charset="0"/>
                      </a:rPr>
                      <m:t>𝑐</m:t>
                    </m:r>
                  </m:oMath>
                </a14:m>
                <a:r>
                  <a:rPr lang="en-GB" dirty="0"/>
                  <a:t> , including the difference of two squares.</a:t>
                </a: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923026" y="3932647"/>
                <a:ext cx="5735074" cy="1655762"/>
              </a:xfrm>
              <a:blipFill rotWithShape="0">
                <a:blip r:embed="rId2"/>
                <a:stretch>
                  <a:fillRect l="-531" t="-5147" r="-1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22514" y="444137"/>
            <a:ext cx="233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>
                <a:latin typeface="+mj-lt"/>
              </a:rPr>
              <a:t>Grade </a:t>
            </a:r>
            <a:r>
              <a:rPr lang="en-GB" sz="2400" b="1" dirty="0">
                <a:latin typeface="+mj-lt"/>
              </a:rPr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2650004" y="5104721"/>
            <a:ext cx="428111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If you have any questions regarding these resources or come across any errors, please contact </a:t>
            </a:r>
          </a:p>
          <a:p>
            <a:pPr algn="ctr"/>
            <a:r>
              <a:rPr lang="en-US" sz="2000" b="1" dirty="0"/>
              <a:t>helpful-report@pixl.org.uk</a:t>
            </a:r>
          </a:p>
        </p:txBody>
      </p:sp>
    </p:spTree>
    <p:extLst>
      <p:ext uri="{BB962C8B-B14F-4D97-AF65-F5344CB8AC3E}">
        <p14:creationId xmlns:p14="http://schemas.microsoft.com/office/powerpoint/2010/main" val="386565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3010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38915" y="3143250"/>
                <a:ext cx="7886700" cy="1211580"/>
              </a:xfrm>
            </p:spPr>
            <p:txBody>
              <a:bodyPr>
                <a:normAutofit fontScale="90000"/>
              </a:bodyPr>
              <a:lstStyle/>
              <a:p>
                <a:br>
                  <a:rPr lang="en-GB" dirty="0">
                    <a:latin typeface="+mn-lt"/>
                  </a:rPr>
                </a:br>
                <a:r>
                  <a:rPr lang="en-GB" dirty="0">
                    <a:latin typeface="+mn-lt"/>
                  </a:rPr>
                  <a:t>Reasoning.</a:t>
                </a:r>
                <a:br>
                  <a:rPr lang="en-GB" dirty="0">
                    <a:latin typeface="+mn-lt"/>
                  </a:rPr>
                </a:br>
                <a:br>
                  <a:rPr lang="en-GB" dirty="0">
                    <a:latin typeface="+mn-lt"/>
                  </a:rPr>
                </a:br>
                <a:r>
                  <a:rPr lang="en-GB" sz="3600" dirty="0"/>
                  <a:t> A  dining table has area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>
                            <a:latin typeface="Cambria Math" charset="0"/>
                          </a:rPr>
                          <m:t>8</m:t>
                        </m:r>
                        <m:r>
                          <a:rPr lang="en-GB" sz="3600" i="1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3600" i="1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3600" i="1">
                        <a:latin typeface="Cambria Math" charset="0"/>
                      </a:rPr>
                      <m:t>+2</m:t>
                    </m:r>
                    <m:r>
                      <a:rPr lang="en-GB" sz="3600" i="1">
                        <a:latin typeface="Cambria Math" charset="0"/>
                      </a:rPr>
                      <m:t>𝑥</m:t>
                    </m:r>
                    <m:r>
                      <a:rPr lang="en-GB" sz="3600" i="1">
                        <a:latin typeface="Cambria Math" charset="0"/>
                      </a:rPr>
                      <m:t>−3</m:t>
                    </m:r>
                  </m:oMath>
                </a14:m>
                <a:r>
                  <a:rPr lang="en-GB" sz="3600" dirty="0"/>
                  <a:t>. What are the dimensions of the table and what shape is it? </a:t>
                </a:r>
                <a:br>
                  <a:rPr lang="en-GB" sz="4000" dirty="0">
                    <a:latin typeface="+mn-lt"/>
                  </a:rPr>
                </a:br>
                <a:br>
                  <a:rPr lang="en-GB" sz="4000" dirty="0">
                    <a:latin typeface="+mn-lt"/>
                  </a:rPr>
                </a:br>
                <a:r>
                  <a:rPr lang="en-GB" sz="4000" dirty="0">
                    <a:solidFill>
                      <a:srgbClr val="FF0000"/>
                    </a:solidFill>
                    <a:latin typeface="+mn-lt"/>
                  </a:rPr>
                  <a:t>(8x    )(8x     )  </a:t>
                </a:r>
                <a:br>
                  <a:rPr lang="en-GB" sz="4000" dirty="0">
                    <a:solidFill>
                      <a:srgbClr val="FF0000"/>
                    </a:solidFill>
                    <a:latin typeface="+mn-lt"/>
                  </a:rPr>
                </a:br>
                <a:r>
                  <a:rPr lang="en-GB" sz="4000" dirty="0">
                    <a:solidFill>
                      <a:srgbClr val="FF0000"/>
                    </a:solidFill>
                    <a:latin typeface="+mn-lt"/>
                  </a:rPr>
                  <a:t>8</a:t>
                </a:r>
                <a:r>
                  <a:rPr lang="en-US" sz="4000" dirty="0">
                    <a:solidFill>
                      <a:srgbClr val="FF0000"/>
                    </a:solidFill>
                    <a:latin typeface="+mn-lt"/>
                  </a:rPr>
                  <a:t>x-</a:t>
                </a:r>
                <a:r>
                  <a:rPr lang="en-GB" sz="4000" dirty="0">
                    <a:solidFill>
                      <a:srgbClr val="FF0000"/>
                    </a:solidFill>
                    <a:latin typeface="+mn-lt"/>
                  </a:rPr>
                  <a:t>3=-24 so </a:t>
                </a:r>
                <a:br>
                  <a:rPr lang="en-GB" sz="4000" dirty="0">
                    <a:solidFill>
                      <a:srgbClr val="FF0000"/>
                    </a:solidFill>
                    <a:latin typeface="+mn-lt"/>
                  </a:rPr>
                </a:br>
                <a:r>
                  <a:rPr lang="en-GB" sz="4000" dirty="0">
                    <a:solidFill>
                      <a:srgbClr val="FF0000"/>
                    </a:solidFill>
                    <a:latin typeface="+mn-lt"/>
                  </a:rPr>
                  <a:t>1,24   2, 12   3, 8   4, 6 can be the pairs</a:t>
                </a:r>
                <a:br>
                  <a:rPr lang="en-GB" sz="4000" dirty="0">
                    <a:solidFill>
                      <a:srgbClr val="FF0000"/>
                    </a:solidFill>
                    <a:latin typeface="+mn-lt"/>
                  </a:rPr>
                </a:br>
                <a:r>
                  <a:rPr lang="en-GB" sz="4000" dirty="0">
                    <a:solidFill>
                      <a:srgbClr val="FF0000"/>
                    </a:solidFill>
                    <a:latin typeface="+mn-lt"/>
                  </a:rPr>
                  <a:t>6-4=2</a:t>
                </a:r>
                <a:br>
                  <a:rPr lang="en-GB" sz="4000" dirty="0">
                    <a:solidFill>
                      <a:srgbClr val="FF0000"/>
                    </a:solidFill>
                    <a:latin typeface="+mn-lt"/>
                  </a:rPr>
                </a:br>
                <a:r>
                  <a:rPr lang="en-GB" sz="4000" dirty="0">
                    <a:solidFill>
                      <a:srgbClr val="FF0000"/>
                    </a:solidFill>
                    <a:latin typeface="+mn-lt"/>
                  </a:rPr>
                  <a:t>(8x+6)(8x-4) </a:t>
                </a:r>
                <a:br>
                  <a:rPr lang="en-GB" sz="4000" dirty="0">
                    <a:solidFill>
                      <a:srgbClr val="FF0000"/>
                    </a:solidFill>
                    <a:latin typeface="+mn-lt"/>
                  </a:rPr>
                </a:br>
                <a:r>
                  <a:rPr lang="en-GB" sz="4000" dirty="0">
                    <a:solidFill>
                      <a:srgbClr val="FF0000"/>
                    </a:solidFill>
                    <a:latin typeface="+mn-lt"/>
                  </a:rPr>
                  <a:t>(4x+3)(2x-1)</a:t>
                </a:r>
                <a:br>
                  <a:rPr lang="en-GB" sz="4000" dirty="0">
                    <a:solidFill>
                      <a:srgbClr val="FF0000"/>
                    </a:solidFill>
                    <a:latin typeface="+mn-lt"/>
                  </a:rPr>
                </a:br>
                <a:r>
                  <a:rPr lang="en-GB" sz="4000" dirty="0">
                    <a:solidFill>
                      <a:srgbClr val="FF0000"/>
                    </a:solidFill>
                    <a:latin typeface="+mn-lt"/>
                  </a:rPr>
                  <a:t>The sides are different so it</a:t>
                </a:r>
                <a:r>
                  <a:rPr lang="uk-UA" sz="4000" dirty="0">
                    <a:solidFill>
                      <a:srgbClr val="FF0000"/>
                    </a:solidFill>
                    <a:latin typeface="+mn-lt"/>
                  </a:rPr>
                  <a:t>’</a:t>
                </a:r>
                <a:r>
                  <a:rPr lang="en-GB" sz="4000" dirty="0">
                    <a:solidFill>
                      <a:srgbClr val="FF0000"/>
                    </a:solidFill>
                    <a:latin typeface="+mn-lt"/>
                  </a:rPr>
                  <a:t>s a rectangle.</a:t>
                </a:r>
                <a:br>
                  <a:rPr lang="en-GB" sz="4000" dirty="0">
                    <a:latin typeface="+mn-lt"/>
                  </a:rPr>
                </a:br>
                <a:br>
                  <a:rPr lang="en-GB" sz="4000" dirty="0">
                    <a:latin typeface="+mn-lt"/>
                  </a:rPr>
                </a:br>
                <a:br>
                  <a:rPr lang="en-GB" sz="4000" dirty="0">
                    <a:latin typeface="+mn-lt"/>
                  </a:rPr>
                </a:br>
                <a:endParaRPr lang="en-GB" sz="4000" dirty="0">
                  <a:latin typeface="+mn-lt"/>
                </a:endParaRPr>
              </a:p>
            </p:txBody>
          </p:sp>
        </mc:Choice>
        <mc:Fallback xmlns="">
          <p:sp>
            <p:nvSpPr>
              <p:cNvPr id="43010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38915" y="3143250"/>
                <a:ext cx="7886700" cy="1211580"/>
              </a:xfrm>
              <a:blipFill rotWithShape="0">
                <a:blip r:embed="rId2"/>
                <a:stretch>
                  <a:fillRect l="-2705" t="-270202" r="-464" b="-198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1866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726180" y="3840480"/>
            <a:ext cx="925830" cy="708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0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Key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Factorise </a:t>
            </a:r>
          </a:p>
          <a:p>
            <a:pPr marL="0" indent="0">
              <a:buNone/>
            </a:pPr>
            <a:r>
              <a:rPr lang="en-GB" dirty="0"/>
              <a:t>Binomial</a:t>
            </a:r>
          </a:p>
          <a:p>
            <a:pPr marL="0" indent="0">
              <a:buNone/>
            </a:pPr>
            <a:r>
              <a:rPr lang="en-GB" dirty="0"/>
              <a:t>Quadratic</a:t>
            </a:r>
          </a:p>
          <a:p>
            <a:pPr marL="0" indent="0">
              <a:buNone/>
            </a:pPr>
            <a:r>
              <a:rPr lang="en-GB" dirty="0"/>
              <a:t>Linear</a:t>
            </a:r>
          </a:p>
          <a:p>
            <a:pPr marL="0" indent="0">
              <a:buNone/>
            </a:pPr>
            <a:r>
              <a:rPr lang="en-GB" dirty="0"/>
              <a:t>Collect</a:t>
            </a:r>
          </a:p>
          <a:p>
            <a:pPr marL="0" indent="0">
              <a:buNone/>
            </a:pPr>
            <a:r>
              <a:rPr lang="en-GB" dirty="0"/>
              <a:t>Constant </a:t>
            </a:r>
          </a:p>
          <a:p>
            <a:pPr marL="0" indent="0">
              <a:buNone/>
            </a:pPr>
            <a:r>
              <a:rPr lang="en-GB" dirty="0"/>
              <a:t>Negative</a:t>
            </a:r>
          </a:p>
          <a:p>
            <a:pPr marL="0" indent="0">
              <a:buNone/>
            </a:pPr>
            <a:r>
              <a:rPr lang="en-GB" dirty="0"/>
              <a:t>Product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52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xfrm>
            <a:off x="553607" y="468873"/>
            <a:ext cx="7720148" cy="1308942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How to Factorise a quadratic expression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977900" y="1777815"/>
            <a:ext cx="76327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err="1"/>
              <a:t>Factorising</a:t>
            </a:r>
            <a:r>
              <a:rPr lang="en-US" sz="2400" dirty="0"/>
              <a:t> means to see what is a common multiple and put in brackets.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/>
              <a:t>To </a:t>
            </a:r>
            <a:r>
              <a:rPr lang="en-US" sz="2400" dirty="0" err="1"/>
              <a:t>factorise</a:t>
            </a:r>
            <a:r>
              <a:rPr lang="en-US" sz="2400" dirty="0"/>
              <a:t> quadratics you need to start with your brackets and x terms.</a:t>
            </a: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329494" y="3579490"/>
                <a:ext cx="4570011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GB" sz="40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GB" sz="40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+10</m:t>
                      </m:r>
                      <m:r>
                        <a:rPr lang="en-GB" sz="40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𝑥</m:t>
                      </m:r>
                      <m:r>
                        <a:rPr lang="en-GB" sz="40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+24</m:t>
                      </m:r>
                    </m:oMath>
                  </m:oMathPara>
                </a14:m>
                <a:endParaRPr lang="en-US" sz="4000" dirty="0">
                  <a:solidFill>
                    <a:srgbClr val="00B05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GB" sz="40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𝑥</m:t>
                      </m:r>
                      <m:r>
                        <a:rPr lang="en-GB" sz="40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     )(</m:t>
                      </m:r>
                      <m:r>
                        <a:rPr lang="en-GB" sz="40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𝑥</m:t>
                      </m:r>
                      <m:r>
                        <a:rPr lang="en-GB" sz="40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      )</m:t>
                      </m:r>
                    </m:oMath>
                  </m:oMathPara>
                </a14:m>
                <a:endParaRPr lang="en-US" sz="4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494" y="3579490"/>
                <a:ext cx="4570011" cy="132343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5547911" y="3477908"/>
            <a:ext cx="37110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complete the brackets:</a:t>
            </a:r>
          </a:p>
          <a:p>
            <a:pPr marL="342900" indent="-342900">
              <a:buAutoNum type="arabicParenR"/>
            </a:pPr>
            <a:r>
              <a:rPr lang="en-US" sz="2400" dirty="0"/>
              <a:t>List the factors of 24</a:t>
            </a:r>
          </a:p>
          <a:p>
            <a:pPr marL="342900" indent="-342900">
              <a:buAutoNum type="arabicParenR"/>
            </a:pPr>
            <a:r>
              <a:rPr lang="en-US" sz="2400" dirty="0"/>
              <a:t>Find the ones that sum            to 10</a:t>
            </a:r>
          </a:p>
          <a:p>
            <a:pPr marL="342900" indent="-342900">
              <a:buAutoNum type="arabicParenR"/>
            </a:pPr>
            <a:r>
              <a:rPr lang="en-US" sz="2400" dirty="0"/>
              <a:t>Put them in the brackets               with + in the middle.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45344" y="3837945"/>
            <a:ext cx="111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and 24</a:t>
            </a:r>
          </a:p>
          <a:p>
            <a:r>
              <a:rPr lang="en-US" dirty="0"/>
              <a:t>2 and 12</a:t>
            </a:r>
          </a:p>
          <a:p>
            <a:r>
              <a:rPr lang="en-US" dirty="0"/>
              <a:t>3 and 8</a:t>
            </a:r>
          </a:p>
          <a:p>
            <a:r>
              <a:rPr lang="en-US" dirty="0"/>
              <a:t>4 and 6</a:t>
            </a:r>
          </a:p>
        </p:txBody>
      </p:sp>
      <p:sp>
        <p:nvSpPr>
          <p:cNvPr id="4" name="Oval 3"/>
          <p:cNvSpPr/>
          <p:nvPr/>
        </p:nvSpPr>
        <p:spPr>
          <a:xfrm>
            <a:off x="4413681" y="4694884"/>
            <a:ext cx="1181100" cy="3651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77900" y="5455322"/>
                <a:ext cx="4838439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GB" sz="540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𝑥</m:t>
                      </m:r>
                      <m:r>
                        <a:rPr lang="en-GB" sz="54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+4</m:t>
                      </m:r>
                      <m:r>
                        <a:rPr lang="en-GB" sz="5400" i="1">
                          <a:solidFill>
                            <a:srgbClr val="00B050"/>
                          </a:solidFill>
                          <a:latin typeface="Cambria Math" charset="0"/>
                        </a:rPr>
                        <m:t> )(</m:t>
                      </m:r>
                      <m:r>
                        <a:rPr lang="en-GB" sz="5400" i="1">
                          <a:solidFill>
                            <a:srgbClr val="00B050"/>
                          </a:solidFill>
                          <a:latin typeface="Cambria Math" charset="0"/>
                        </a:rPr>
                        <m:t>𝑥</m:t>
                      </m:r>
                      <m:r>
                        <a:rPr lang="en-GB" sz="54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+6</m:t>
                      </m:r>
                      <m:r>
                        <a:rPr lang="en-GB" sz="5400" i="1">
                          <a:solidFill>
                            <a:srgbClr val="00B050"/>
                          </a:solidFill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5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900" y="5455322"/>
                <a:ext cx="4838439" cy="92333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3" grpId="0"/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itle 38"/>
              <p:cNvSpPr>
                <a:spLocks noGrp="1"/>
              </p:cNvSpPr>
              <p:nvPr>
                <p:ph type="title"/>
              </p:nvPr>
            </p:nvSpPr>
            <p:spPr>
              <a:xfrm>
                <a:off x="211529" y="452321"/>
                <a:ext cx="7720148" cy="1308942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GB" b="1" dirty="0"/>
                  <a:t>When the co-efficient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latin typeface="Cambria Math" charset="0"/>
                          </a:rPr>
                          <m:t>𝒙</m:t>
                        </m:r>
                      </m:e>
                      <m:sup>
                        <m:r>
                          <a:rPr lang="en-GB" b="1" i="1" smtClean="0">
                            <a:latin typeface="Cambria Math" charset="0"/>
                          </a:rPr>
                          <m:t>𝟐</m:t>
                        </m:r>
                      </m:sup>
                    </m:sSup>
                    <m:r>
                      <a:rPr lang="en-GB" b="1" i="1" smtClean="0">
                        <a:latin typeface="Cambria Math" charset="0"/>
                      </a:rPr>
                      <m:t>&gt;</m:t>
                    </m:r>
                    <m:r>
                      <a:rPr lang="en-GB" b="1" i="1" smtClean="0">
                        <a:latin typeface="Cambria Math" charset="0"/>
                      </a:rPr>
                      <m:t>𝟏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9" name="Title 3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1529" y="452321"/>
                <a:ext cx="7720148" cy="1308942"/>
              </a:xfrm>
              <a:blipFill rotWithShape="0">
                <a:blip r:embed="rId2"/>
                <a:stretch>
                  <a:fillRect l="-13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248806" y="1607584"/>
            <a:ext cx="8145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60146" y="4200034"/>
                <a:ext cx="351128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(2</m:t>
                      </m:r>
                      <m:r>
                        <a:rPr lang="en-GB" sz="36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𝑥</m:t>
                      </m:r>
                      <m:r>
                        <a:rPr lang="en-GB" sz="36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+3)(2</m:t>
                      </m:r>
                      <m:r>
                        <a:rPr lang="en-GB" sz="36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𝑥</m:t>
                      </m:r>
                      <m:r>
                        <a:rPr lang="en-GB" sz="36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+4)</m:t>
                      </m:r>
                    </m:oMath>
                  </m:oMathPara>
                </a14:m>
                <a:endParaRPr lang="en-US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146" y="4200034"/>
                <a:ext cx="3511282" cy="5539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2036746" y="1494559"/>
                <a:ext cx="4570011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2</m:t>
                          </m:r>
                          <m:r>
                            <a:rPr lang="en-GB" sz="40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GB" sz="40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GB" sz="40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+7</m:t>
                      </m:r>
                      <m:r>
                        <a:rPr lang="en-GB" sz="40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𝑥</m:t>
                      </m:r>
                      <m:r>
                        <a:rPr lang="en-GB" sz="40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+6</m:t>
                      </m:r>
                    </m:oMath>
                  </m:oMathPara>
                </a14:m>
                <a:endParaRPr lang="en-US" sz="4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6746" y="1494559"/>
                <a:ext cx="4570011" cy="70788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1529" y="2371005"/>
                <a:ext cx="530352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To complete the brackets:</a:t>
                </a:r>
              </a:p>
              <a:p>
                <a:pPr marL="342900" indent="-342900">
                  <a:buAutoNum type="arabicParenR"/>
                </a:pPr>
                <a:r>
                  <a:rPr lang="en-US" sz="2400" dirty="0"/>
                  <a:t>Multiply the first and last numbers:   </a:t>
                </a:r>
              </a:p>
              <a:p>
                <a:pPr marL="342900" indent="-342900">
                  <a:buAutoNum type="arabicParenR"/>
                </a:pPr>
                <a:r>
                  <a:rPr lang="en-US" sz="2400" dirty="0"/>
                  <a:t>Find a pair whose product is 12 and sum is 7.</a:t>
                </a:r>
              </a:p>
              <a:p>
                <a:pPr marL="342900" indent="-342900">
                  <a:buAutoNum type="arabicParenR"/>
                </a:pPr>
                <a:r>
                  <a:rPr lang="en-US" sz="2400" dirty="0"/>
                  <a:t>Put them in the brackets, both with a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charset="0"/>
                      </a:rPr>
                      <m:t>2</m:t>
                    </m:r>
                    <m:r>
                      <a:rPr lang="en-GB" sz="2400" b="0" i="1" smtClean="0">
                        <a:latin typeface="Cambria Math" charset="0"/>
                      </a:rPr>
                      <m:t>𝑥</m:t>
                    </m:r>
                  </m:oMath>
                </a14:m>
                <a:endParaRPr lang="en-US" sz="2400" dirty="0"/>
              </a:p>
              <a:p>
                <a:pPr marL="342900" indent="-342900">
                  <a:buAutoNum type="arabicParenR"/>
                </a:pPr>
                <a:r>
                  <a:rPr lang="en-US" sz="2400" dirty="0"/>
                  <a:t>Can one of the brackets be simplified?               </a:t>
                </a:r>
              </a:p>
              <a:p>
                <a:pPr marL="342900" indent="-342900">
                  <a:buAutoNum type="arabicParenR"/>
                </a:pPr>
                <a:r>
                  <a:rPr lang="en-US" sz="2400" dirty="0"/>
                  <a:t>Cancel it down!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29" y="2371005"/>
                <a:ext cx="5303520" cy="3046988"/>
              </a:xfrm>
              <a:prstGeom prst="rect">
                <a:avLst/>
              </a:prstGeom>
              <a:blipFill rotWithShape="0">
                <a:blip r:embed="rId5"/>
                <a:stretch>
                  <a:fillRect l="-1839" t="-1600" r="-19885" b="-3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942734" y="2253856"/>
            <a:ext cx="13310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2x6=12</a:t>
            </a:r>
          </a:p>
          <a:p>
            <a:endParaRPr lang="en-US" sz="2400" dirty="0"/>
          </a:p>
          <a:p>
            <a:r>
              <a:rPr lang="en-US" sz="2400" dirty="0"/>
              <a:t>1 and 12</a:t>
            </a:r>
          </a:p>
          <a:p>
            <a:r>
              <a:rPr lang="en-US" sz="2400" dirty="0"/>
              <a:t>2 and 6</a:t>
            </a:r>
          </a:p>
          <a:p>
            <a:r>
              <a:rPr lang="en-US" sz="2400" dirty="0"/>
              <a:t>3 and 4</a:t>
            </a:r>
          </a:p>
        </p:txBody>
      </p:sp>
      <p:sp>
        <p:nvSpPr>
          <p:cNvPr id="13" name="Oval 12"/>
          <p:cNvSpPr/>
          <p:nvPr/>
        </p:nvSpPr>
        <p:spPr>
          <a:xfrm>
            <a:off x="6925237" y="3798069"/>
            <a:ext cx="1181100" cy="3651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420536" y="4229649"/>
            <a:ext cx="1850891" cy="561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800713" y="4863995"/>
                <a:ext cx="325640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(2</m:t>
                      </m:r>
                      <m:r>
                        <a:rPr lang="en-GB" sz="36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𝑥</m:t>
                      </m:r>
                      <m:r>
                        <a:rPr lang="en-GB" sz="36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+3)(</m:t>
                      </m:r>
                      <m:r>
                        <a:rPr lang="en-GB" sz="36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𝑥</m:t>
                      </m:r>
                      <m:r>
                        <a:rPr lang="en-GB" sz="36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+2)</m:t>
                      </m:r>
                    </m:oMath>
                  </m:oMathPara>
                </a14:m>
                <a:endParaRPr lang="en-US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0713" y="4863995"/>
                <a:ext cx="3256404" cy="55399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933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/>
          <p:nvPr/>
        </p:nvSpPr>
        <p:spPr>
          <a:xfrm>
            <a:off x="248806" y="1607584"/>
            <a:ext cx="8145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50796" y="4213455"/>
                <a:ext cx="351128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(3</m:t>
                      </m:r>
                      <m:r>
                        <a:rPr lang="en-GB" sz="36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𝑥</m:t>
                      </m:r>
                      <m:r>
                        <a:rPr lang="en-GB" sz="36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−3)(3</m:t>
                      </m:r>
                      <m:r>
                        <a:rPr lang="en-GB" sz="36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𝑥</m:t>
                      </m:r>
                      <m:r>
                        <a:rPr lang="en-GB" sz="36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+2)</m:t>
                      </m:r>
                    </m:oMath>
                  </m:oMathPara>
                </a14:m>
                <a:endParaRPr lang="en-US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0796" y="4213455"/>
                <a:ext cx="3511282" cy="55399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1529" y="2371005"/>
                <a:ext cx="530352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To complete the brackets:</a:t>
                </a:r>
              </a:p>
              <a:p>
                <a:pPr marL="342900" indent="-342900">
                  <a:buAutoNum type="arabicParenR"/>
                </a:pPr>
                <a:r>
                  <a:rPr lang="en-US" sz="2400" dirty="0"/>
                  <a:t>Multiply the first and last numbers:   </a:t>
                </a:r>
              </a:p>
              <a:p>
                <a:pPr marL="342900" indent="-342900">
                  <a:buAutoNum type="arabicParenR"/>
                </a:pPr>
                <a:r>
                  <a:rPr lang="en-US" sz="2400" dirty="0"/>
                  <a:t>Find a pair whose product is 6 and sum is -1.</a:t>
                </a:r>
              </a:p>
              <a:p>
                <a:pPr marL="342900" indent="-342900">
                  <a:buAutoNum type="arabicParenR"/>
                </a:pPr>
                <a:r>
                  <a:rPr lang="en-US" sz="2400" dirty="0"/>
                  <a:t>Put them in the brackets, both with a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charset="0"/>
                      </a:rPr>
                      <m:t>3</m:t>
                    </m:r>
                    <m:r>
                      <a:rPr lang="en-GB" sz="2400" b="0" i="1" smtClean="0">
                        <a:latin typeface="Cambria Math" charset="0"/>
                      </a:rPr>
                      <m:t>𝑥</m:t>
                    </m:r>
                  </m:oMath>
                </a14:m>
                <a:endParaRPr lang="en-US" sz="2400" dirty="0"/>
              </a:p>
              <a:p>
                <a:pPr marL="342900" indent="-342900">
                  <a:buAutoNum type="arabicParenR"/>
                </a:pPr>
                <a:r>
                  <a:rPr lang="en-US" sz="2400" dirty="0"/>
                  <a:t>Can one of the brackets be simplified?               </a:t>
                </a:r>
              </a:p>
              <a:p>
                <a:pPr marL="342900" indent="-342900">
                  <a:buAutoNum type="arabicParenR"/>
                </a:pPr>
                <a:r>
                  <a:rPr lang="en-US" sz="2400" dirty="0"/>
                  <a:t>Cancel it down!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29" y="2371005"/>
                <a:ext cx="5303520" cy="3046988"/>
              </a:xfrm>
              <a:prstGeom prst="rect">
                <a:avLst/>
              </a:prstGeom>
              <a:blipFill rotWithShape="0">
                <a:blip r:embed="rId3"/>
                <a:stretch>
                  <a:fillRect l="-1839" t="-1600" r="-19885" b="-3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942734" y="2253856"/>
            <a:ext cx="13310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3x2=6</a:t>
            </a:r>
          </a:p>
          <a:p>
            <a:endParaRPr lang="en-US" sz="2400" dirty="0"/>
          </a:p>
          <a:p>
            <a:r>
              <a:rPr lang="en-US" sz="2400" dirty="0"/>
              <a:t>1 and 6</a:t>
            </a:r>
          </a:p>
          <a:p>
            <a:r>
              <a:rPr lang="en-US" sz="2400" dirty="0"/>
              <a:t>2 and -3</a:t>
            </a:r>
          </a:p>
        </p:txBody>
      </p:sp>
      <p:sp>
        <p:nvSpPr>
          <p:cNvPr id="13" name="Oval 12"/>
          <p:cNvSpPr/>
          <p:nvPr/>
        </p:nvSpPr>
        <p:spPr>
          <a:xfrm>
            <a:off x="6925237" y="3412632"/>
            <a:ext cx="1181100" cy="3651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750796" y="4213455"/>
            <a:ext cx="1850891" cy="561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800713" y="4863995"/>
                <a:ext cx="325640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GB" sz="36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𝑥</m:t>
                      </m:r>
                      <m:r>
                        <a:rPr lang="en-GB" sz="36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−1)(3</m:t>
                      </m:r>
                      <m:r>
                        <a:rPr lang="en-GB" sz="36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𝑥</m:t>
                      </m:r>
                      <m:r>
                        <a:rPr lang="en-GB" sz="36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+2)</m:t>
                      </m:r>
                    </m:oMath>
                  </m:oMathPara>
                </a14:m>
                <a:endParaRPr lang="en-US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0713" y="4863995"/>
                <a:ext cx="3256404" cy="55399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38"/>
          <p:cNvSpPr txBox="1">
            <a:spLocks/>
          </p:cNvSpPr>
          <p:nvPr/>
        </p:nvSpPr>
        <p:spPr>
          <a:xfrm>
            <a:off x="248806" y="462619"/>
            <a:ext cx="7720148" cy="1308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/>
              <a:t>What about  a mixture of positive and negative numbers?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235641" y="1714215"/>
                <a:ext cx="4570011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3</m:t>
                          </m:r>
                          <m:r>
                            <a:rPr lang="en-GB" sz="40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GB" sz="40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GB" sz="40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−</m:t>
                      </m:r>
                      <m:r>
                        <a:rPr lang="en-GB" sz="40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𝑥</m:t>
                      </m:r>
                      <m:r>
                        <a:rPr lang="en-GB" sz="40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−2</m:t>
                      </m:r>
                    </m:oMath>
                  </m:oMathPara>
                </a14:m>
                <a:endParaRPr lang="en-US" sz="4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5641" y="1714215"/>
                <a:ext cx="4570011" cy="70788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84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 animBg="1"/>
      <p:bldP spid="17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/>
          <p:nvPr/>
        </p:nvSpPr>
        <p:spPr>
          <a:xfrm>
            <a:off x="248806" y="1607584"/>
            <a:ext cx="8145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2303011" y="1470934"/>
                <a:ext cx="4570011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4</m:t>
                          </m:r>
                          <m:r>
                            <a:rPr lang="en-GB" sz="40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GB" sz="40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GB" sz="40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−16</m:t>
                      </m:r>
                    </m:oMath>
                  </m:oMathPara>
                </a14:m>
                <a:endParaRPr lang="en-US" sz="4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3011" y="1470934"/>
                <a:ext cx="4570011" cy="70788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38"/>
          <p:cNvSpPr txBox="1">
            <a:spLocks/>
          </p:cNvSpPr>
          <p:nvPr/>
        </p:nvSpPr>
        <p:spPr>
          <a:xfrm>
            <a:off x="248806" y="462619"/>
            <a:ext cx="7720148" cy="1308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/>
              <a:t>The difference of two squares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75607" y="2071097"/>
                <a:ext cx="689229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When it looks like the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charset="0"/>
                      </a:rPr>
                      <m:t>𝑥</m:t>
                    </m:r>
                  </m:oMath>
                </a14:m>
                <a:r>
                  <a:rPr lang="en-US" sz="2800" dirty="0"/>
                  <a:t> term is missing from the middle and both the firs and last term are squares and there is less work to do!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607" y="2071097"/>
                <a:ext cx="6892290" cy="1384995"/>
              </a:xfrm>
              <a:prstGeom prst="rect">
                <a:avLst/>
              </a:prstGeom>
              <a:blipFill rotWithShape="0">
                <a:blip r:embed="rId3"/>
                <a:stretch>
                  <a:fillRect l="-1858" t="-4405" r="-1062" b="-1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385186" y="3463240"/>
                <a:ext cx="286091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GB" sz="32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GB" sz="3200" i="1">
                          <a:solidFill>
                            <a:srgbClr val="00B050"/>
                          </a:solidFill>
                          <a:latin typeface="Cambria Math" charset="0"/>
                        </a:rPr>
                        <m:t>𝑥</m:t>
                      </m:r>
                      <m:r>
                        <a:rPr lang="en-GB" sz="3200" i="1">
                          <a:solidFill>
                            <a:srgbClr val="00B050"/>
                          </a:solidFill>
                          <a:latin typeface="Cambria Math" charset="0"/>
                        </a:rPr>
                        <m:t>     )(2</m:t>
                      </m:r>
                      <m:r>
                        <a:rPr lang="en-GB" sz="3200" i="1">
                          <a:solidFill>
                            <a:srgbClr val="00B050"/>
                          </a:solidFill>
                          <a:latin typeface="Cambria Math" charset="0"/>
                        </a:rPr>
                        <m:t>𝑥</m:t>
                      </m:r>
                      <m:r>
                        <a:rPr lang="en-GB" sz="3200" i="1">
                          <a:solidFill>
                            <a:srgbClr val="00B050"/>
                          </a:solidFill>
                          <a:latin typeface="Cambria Math" charset="0"/>
                        </a:rPr>
                        <m:t>      )</m:t>
                      </m:r>
                    </m:oMath>
                  </m:oMathPara>
                </a14:m>
                <a:endParaRPr lang="en-US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186" y="3463240"/>
                <a:ext cx="2860911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75607" y="4055163"/>
                <a:ext cx="6734514" cy="1856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To decide the number that goes in the brackets (it will be the same in each one), take the square root of the constant term (</a:t>
                </a:r>
                <a:r>
                  <a:rPr lang="en-US" sz="2800" dirty="0" err="1"/>
                  <a:t>ie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b="0" i="1" smtClean="0">
                            <a:latin typeface="Cambria Math" charset="0"/>
                          </a:rPr>
                          <m:t>16</m:t>
                        </m:r>
                      </m:e>
                    </m:rad>
                    <m:r>
                      <a:rPr lang="en-GB" sz="2800" b="0" i="1" smtClean="0">
                        <a:latin typeface="Cambria Math" charset="0"/>
                      </a:rPr>
                      <m:t>=4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607" y="4055163"/>
                <a:ext cx="6734514" cy="1856406"/>
              </a:xfrm>
              <a:prstGeom prst="rect">
                <a:avLst/>
              </a:prstGeom>
              <a:blipFill rotWithShape="0">
                <a:blip r:embed="rId5"/>
                <a:stretch>
                  <a:fillRect l="-1902" t="-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420327" y="5759947"/>
                <a:ext cx="339554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GB" sz="32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GB" sz="320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+4</m:t>
                      </m:r>
                      <m:r>
                        <a:rPr lang="en-GB" sz="3200" i="1">
                          <a:solidFill>
                            <a:srgbClr val="00B050"/>
                          </a:solidFill>
                          <a:latin typeface="Cambria Math" charset="0"/>
                        </a:rPr>
                        <m:t>)(</m:t>
                      </m:r>
                      <m:r>
                        <a:rPr lang="en-GB" sz="3200" b="0" i="1" smtClean="0">
                          <a:solidFill>
                            <a:srgbClr val="00B050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GB" sz="3200" i="1">
                          <a:solidFill>
                            <a:srgbClr val="00B050"/>
                          </a:solidFill>
                          <a:latin typeface="Cambria Math" charset="0"/>
                        </a:rPr>
                        <m:t>𝑥</m:t>
                      </m:r>
                      <m:r>
                        <a:rPr lang="en-GB" sz="3200" i="1">
                          <a:solidFill>
                            <a:srgbClr val="00B050"/>
                          </a:solidFill>
                          <a:latin typeface="Cambria Math" charset="0"/>
                        </a:rPr>
                        <m:t> −4)</m:t>
                      </m:r>
                    </m:oMath>
                  </m:oMathPara>
                </a14:m>
                <a:endParaRPr lang="en-US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327" y="5759947"/>
                <a:ext cx="3395545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/>
          <p:nvPr/>
        </p:nvSpPr>
        <p:spPr>
          <a:xfrm>
            <a:off x="4216746" y="5753050"/>
            <a:ext cx="371270" cy="6934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800930" y="5687680"/>
            <a:ext cx="371270" cy="6934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72200" y="5669280"/>
            <a:ext cx="1165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+ and one -</a:t>
            </a:r>
          </a:p>
        </p:txBody>
      </p:sp>
    </p:spTree>
    <p:extLst>
      <p:ext uri="{BB962C8B-B14F-4D97-AF65-F5344CB8AC3E}">
        <p14:creationId xmlns:p14="http://schemas.microsoft.com/office/powerpoint/2010/main" val="88064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5" grpId="0"/>
      <p:bldP spid="7" grpId="0" animBg="1"/>
      <p:bldP spid="1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xfrm>
            <a:off x="0" y="378190"/>
            <a:ext cx="8948057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Practice</a:t>
            </a:r>
            <a:endParaRPr lang="en-GB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80304" y="1519707"/>
            <a:ext cx="8564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Expand the product of the 2 binomials in each of the following questions.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37820" y="2430714"/>
                <a:ext cx="5130800" cy="4505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+7</m:t>
                    </m:r>
                    <m:r>
                      <a:rPr lang="en-GB" sz="2800" i="1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+6</m:t>
                    </m:r>
                  </m:oMath>
                </a14:m>
                <a:endParaRPr lang="en-GB" sz="2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−3</m:t>
                    </m:r>
                    <m:r>
                      <a:rPr lang="en-GB" sz="2800" i="1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2800" i="1">
                        <a:solidFill>
                          <a:schemeClr val="tx1"/>
                        </a:solidFill>
                        <a:latin typeface="Cambria Math" charset="0"/>
                      </a:rPr>
                      <m:t>−2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3</m:t>
                        </m:r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−</m:t>
                    </m:r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−1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−5</m:t>
                    </m:r>
                    <m:r>
                      <a:rPr lang="en-GB" sz="2800" i="1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2800" i="1">
                        <a:solidFill>
                          <a:schemeClr val="tx1"/>
                        </a:solidFill>
                        <a:latin typeface="Cambria Math" charset="0"/>
                      </a:rPr>
                      <m:t>−3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5</m:t>
                        </m:r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−19</m:t>
                    </m:r>
                    <m:r>
                      <a:rPr lang="en-GB" sz="2800" i="1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2800" i="1">
                        <a:solidFill>
                          <a:schemeClr val="tx1"/>
                        </a:solidFill>
                        <a:latin typeface="Cambria Math" charset="0"/>
                      </a:rPr>
                      <m:t>−4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16</m:t>
                        </m:r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−4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solidFill>
                          <a:schemeClr val="tx1"/>
                        </a:solidFill>
                        <a:latin typeface="Cambria Math" charset="0"/>
                      </a:rPr>
                      <m:t>+</m:t>
                    </m:r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9</m:t>
                    </m:r>
                    <m:r>
                      <a:rPr lang="en-GB" sz="2800" i="1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+4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3</m:t>
                        </m:r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−</m:t>
                    </m:r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−2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12</m:t>
                        </m:r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−11</m:t>
                    </m:r>
                    <m:r>
                      <a:rPr lang="en-GB" sz="2800" i="1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+2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solidFill>
                          <a:schemeClr val="tx1"/>
                        </a:solidFill>
                        <a:latin typeface="Cambria Math" charset="0"/>
                      </a:rPr>
                      <m:t>−</m:t>
                    </m:r>
                    <m:sSup>
                      <m:sSup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3</m:t>
                        </m:r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𝑦</m:t>
                        </m:r>
                      </m:e>
                      <m:sup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20" y="2430714"/>
                <a:ext cx="5130800" cy="450520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8723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xfrm>
            <a:off x="0" y="378190"/>
            <a:ext cx="8948057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Practice</a:t>
            </a:r>
            <a:endParaRPr lang="en-GB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80304" y="1519707"/>
            <a:ext cx="8564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Factorise each of the quadratic expressions.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011930" y="2081942"/>
                <a:ext cx="3764749" cy="52111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2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+3</m:t>
                        </m:r>
                      </m:e>
                    </m:d>
                  </m:oMath>
                </a14:m>
                <a:endParaRPr lang="en-GB" sz="2800" b="0" dirty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2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−2</m:t>
                        </m:r>
                      </m:e>
                    </m:d>
                  </m:oMath>
                </a14:m>
                <a:endParaRPr lang="en-GB" sz="2800" b="0" dirty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charset="0"/>
                      </a:rPr>
                      <m:t>(3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charset="0"/>
                      </a:rPr>
                      <m:t>+2)(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charset="0"/>
                      </a:rPr>
                      <m:t>−1)</m:t>
                    </m:r>
                  </m:oMath>
                </a14:m>
                <a:endParaRPr lang="en-GB" sz="2800" b="0" dirty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2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+1</m:t>
                        </m:r>
                      </m:e>
                    </m:d>
                  </m:oMath>
                </a14:m>
                <a:endParaRPr lang="en-GB" sz="2800" b="0" dirty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−4</m:t>
                        </m:r>
                      </m:e>
                    </m:d>
                    <m:d>
                      <m:d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5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+1</m:t>
                        </m:r>
                      </m:e>
                    </m:d>
                  </m:oMath>
                </a14:m>
                <a:endParaRPr lang="en-GB" sz="2800" b="0" dirty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4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4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+2</m:t>
                        </m:r>
                      </m:e>
                    </m:d>
                  </m:oMath>
                </a14:m>
                <a:endParaRPr lang="en-GB" sz="2800" b="0" dirty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2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+4</m:t>
                        </m:r>
                      </m:e>
                    </m:d>
                  </m:oMath>
                </a14:m>
                <a:endParaRPr lang="en-GB" sz="2800" b="0" dirty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3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−1</m:t>
                        </m:r>
                      </m:e>
                    </m:d>
                  </m:oMath>
                </a14:m>
                <a:endParaRPr lang="en-GB" sz="2800" b="0" dirty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:r>
                  <a:rPr lang="en-GB" sz="2800" b="0" dirty="0">
                    <a:solidFill>
                      <a:srgbClr val="FF0000"/>
                    </a:solidFill>
                  </a:rPr>
                  <a:t>(4x-1)(3x-2)</a:t>
                </a:r>
              </a:p>
              <a:p>
                <a:pPr marL="514350" indent="-51435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charset="0"/>
                      </a:rPr>
                      <m:t>(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charset="0"/>
                      </a:rPr>
                      <m:t>+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charset="0"/>
                      </a:rPr>
                      <m:t>𝑦</m:t>
                    </m:r>
                    <m:rad>
                      <m:radPr>
                        <m:degHide m:val="on"/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3</m:t>
                        </m:r>
                      </m:e>
                    </m:rad>
                    <m:r>
                      <a:rPr lang="en-GB" sz="2800" i="1">
                        <a:solidFill>
                          <a:srgbClr val="FF0000"/>
                        </a:solidFill>
                        <a:latin typeface="Cambria Math" charset="0"/>
                      </a:rPr>
                      <m:t>)</m:t>
                    </m:r>
                  </m:oMath>
                </a14:m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charset="0"/>
                      </a:rPr>
                      <m:t>(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charset="0"/>
                      </a:rPr>
                      <m:t>−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charset="0"/>
                      </a:rPr>
                      <m:t>𝑦</m:t>
                    </m:r>
                    <m:rad>
                      <m:radPr>
                        <m:degHide m:val="on"/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3</m:t>
                        </m:r>
                      </m:e>
                    </m:rad>
                    <m:r>
                      <a:rPr lang="en-GB" sz="2800" i="1">
                        <a:solidFill>
                          <a:srgbClr val="FF0000"/>
                        </a:solidFill>
                        <a:latin typeface="Cambria Math" charset="0"/>
                      </a:rPr>
                      <m:t>)</m:t>
                    </m:r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:endParaRPr lang="en-GB" sz="2800" b="0" dirty="0">
                  <a:solidFill>
                    <a:schemeClr val="tx1"/>
                  </a:solidFill>
                </a:endParaRPr>
              </a:p>
              <a:p>
                <a:pPr marL="514350" indent="-514350">
                  <a:buAutoNum type="arabicParenR"/>
                </a:pP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930" y="2081942"/>
                <a:ext cx="3764749" cy="5211170"/>
              </a:xfrm>
              <a:prstGeom prst="rect">
                <a:avLst/>
              </a:prstGeom>
              <a:blipFill rotWithShape="0">
                <a:blip r:embed="rId2"/>
                <a:stretch>
                  <a:fillRect l="-5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37820" y="2081942"/>
                <a:ext cx="5130800" cy="4505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+7</m:t>
                    </m:r>
                    <m:r>
                      <a:rPr lang="en-GB" sz="2800" i="1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+6</m:t>
                    </m:r>
                  </m:oMath>
                </a14:m>
                <a:endParaRPr lang="en-GB" sz="2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−3</m:t>
                    </m:r>
                    <m:r>
                      <a:rPr lang="en-GB" sz="2800" i="1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2800" i="1">
                        <a:solidFill>
                          <a:schemeClr val="tx1"/>
                        </a:solidFill>
                        <a:latin typeface="Cambria Math" charset="0"/>
                      </a:rPr>
                      <m:t>−2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3</m:t>
                        </m:r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−</m:t>
                    </m:r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−1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−5</m:t>
                    </m:r>
                    <m:r>
                      <a:rPr lang="en-GB" sz="2800" i="1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2800" i="1">
                        <a:solidFill>
                          <a:schemeClr val="tx1"/>
                        </a:solidFill>
                        <a:latin typeface="Cambria Math" charset="0"/>
                      </a:rPr>
                      <m:t>−3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5</m:t>
                        </m:r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−19</m:t>
                    </m:r>
                    <m:r>
                      <a:rPr lang="en-GB" sz="2800" i="1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2800" i="1">
                        <a:solidFill>
                          <a:schemeClr val="tx1"/>
                        </a:solidFill>
                        <a:latin typeface="Cambria Math" charset="0"/>
                      </a:rPr>
                      <m:t>−4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16</m:t>
                        </m:r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−4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solidFill>
                          <a:schemeClr val="tx1"/>
                        </a:solidFill>
                        <a:latin typeface="Cambria Math" charset="0"/>
                      </a:rPr>
                      <m:t>+</m:t>
                    </m:r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9</m:t>
                    </m:r>
                    <m:r>
                      <a:rPr lang="en-GB" sz="2800" i="1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+4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3</m:t>
                        </m:r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−</m:t>
                    </m:r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−2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12</m:t>
                        </m:r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−11</m:t>
                    </m:r>
                    <m:r>
                      <a:rPr lang="en-GB" sz="2800" i="1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+2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solidFill>
                          <a:schemeClr val="tx1"/>
                        </a:solidFill>
                        <a:latin typeface="Cambria Math" charset="0"/>
                      </a:rPr>
                      <m:t>−</m:t>
                    </m:r>
                    <m:sSup>
                      <m:sSup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3</m:t>
                        </m:r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𝑦</m:t>
                        </m:r>
                      </m:e>
                      <m:sup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20" y="2081942"/>
                <a:ext cx="5130800" cy="45052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3010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38915" y="2476499"/>
                <a:ext cx="7886700" cy="838201"/>
              </a:xfrm>
            </p:spPr>
            <p:txBody>
              <a:bodyPr>
                <a:normAutofit fontScale="90000"/>
              </a:bodyPr>
              <a:lstStyle/>
              <a:p>
                <a:br>
                  <a:rPr lang="en-GB" dirty="0">
                    <a:latin typeface="+mn-lt"/>
                  </a:rPr>
                </a:br>
                <a:r>
                  <a:rPr lang="en-GB" dirty="0">
                    <a:latin typeface="+mn-lt"/>
                  </a:rPr>
                  <a:t>Reasoning.</a:t>
                </a:r>
                <a:br>
                  <a:rPr lang="en-GB" dirty="0">
                    <a:latin typeface="+mn-lt"/>
                  </a:rPr>
                </a:br>
                <a:br>
                  <a:rPr lang="en-GB" dirty="0">
                    <a:latin typeface="+mn-lt"/>
                  </a:rPr>
                </a:br>
                <a:r>
                  <a:rPr lang="en-GB" sz="3600" dirty="0">
                    <a:latin typeface="+mn-lt"/>
                  </a:rPr>
                  <a:t>A  dining table has area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latin typeface="Cambria Math" charset="0"/>
                          </a:rPr>
                          <m:t>8</m:t>
                        </m:r>
                        <m:r>
                          <a:rPr lang="en-GB" sz="3600" b="0" i="1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36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3600" b="0" i="1" smtClean="0">
                        <a:latin typeface="Cambria Math" charset="0"/>
                      </a:rPr>
                      <m:t>+2</m:t>
                    </m:r>
                    <m:r>
                      <a:rPr lang="en-GB" sz="3600" b="0" i="1" smtClean="0">
                        <a:latin typeface="Cambria Math" charset="0"/>
                      </a:rPr>
                      <m:t>𝑥</m:t>
                    </m:r>
                    <m:r>
                      <a:rPr lang="en-GB" sz="3600" b="0" i="1" smtClean="0">
                        <a:latin typeface="Cambria Math" charset="0"/>
                      </a:rPr>
                      <m:t>−3</m:t>
                    </m:r>
                  </m:oMath>
                </a14:m>
                <a:r>
                  <a:rPr lang="en-GB" sz="3600" dirty="0">
                    <a:latin typeface="+mn-lt"/>
                  </a:rPr>
                  <a:t>. What are the dimensions of the table and what shape is it? </a:t>
                </a:r>
                <a:br>
                  <a:rPr lang="en-GB" sz="4000" dirty="0">
                    <a:latin typeface="+mn-lt"/>
                  </a:rPr>
                </a:br>
                <a:br>
                  <a:rPr lang="en-GB" sz="4000" dirty="0">
                    <a:latin typeface="+mn-lt"/>
                  </a:rPr>
                </a:br>
                <a:br>
                  <a:rPr lang="en-GB" sz="4000" dirty="0">
                    <a:latin typeface="+mn-lt"/>
                  </a:rPr>
                </a:br>
                <a:br>
                  <a:rPr lang="en-GB" sz="4000" dirty="0">
                    <a:latin typeface="+mn-lt"/>
                  </a:rPr>
                </a:br>
                <a:br>
                  <a:rPr lang="en-GB" sz="4000" dirty="0">
                    <a:latin typeface="+mn-lt"/>
                  </a:rPr>
                </a:br>
                <a:br>
                  <a:rPr lang="en-GB" sz="4000" dirty="0">
                    <a:latin typeface="+mn-lt"/>
                  </a:rPr>
                </a:br>
                <a:endParaRPr lang="en-GB" sz="4000" dirty="0">
                  <a:latin typeface="+mn-lt"/>
                </a:endParaRPr>
              </a:p>
            </p:txBody>
          </p:sp>
        </mc:Choice>
        <mc:Fallback xmlns="">
          <p:sp>
            <p:nvSpPr>
              <p:cNvPr id="43010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38915" y="2476499"/>
                <a:ext cx="7886700" cy="838201"/>
              </a:xfrm>
              <a:blipFill rotWithShape="0">
                <a:blip r:embed="rId2"/>
                <a:stretch>
                  <a:fillRect l="-2705" t="-262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1866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2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8715</TotalTime>
  <Words>598</Words>
  <Application>Microsoft Macintosh PowerPoint</Application>
  <PresentationFormat>On-screen Show (4:3)</PresentationFormat>
  <Paragraphs>100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Factorising Quadratics where a&gt;1</vt:lpstr>
      <vt:lpstr>Key Vocabulary</vt:lpstr>
      <vt:lpstr>How to Factorise a quadratic expression</vt:lpstr>
      <vt:lpstr>When the co-efficient of x^2&gt;1</vt:lpstr>
      <vt:lpstr>PowerPoint Presentation</vt:lpstr>
      <vt:lpstr>PowerPoint Presentation</vt:lpstr>
      <vt:lpstr>Practice</vt:lpstr>
      <vt:lpstr>Practice</vt:lpstr>
      <vt:lpstr> Reasoning.  A  dining table has area 〖8x〗^2+2x-3. What are the dimensions of the table and what shape is it?       </vt:lpstr>
      <vt:lpstr> Reasoning.   A  dining table has area 〖8x〗^2+2x-3. What are the dimensions of the table and what shape is it?   (8x    )(8x     )   8x-3=-24 so  1,24   2, 12   3, 8   4, 6 can be the pairs 6-4=2 (8x+6)(8x-4)  (4x+3)(2x-1) The sides are different so it’s a rectangle.   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Moody</dc:creator>
  <cp:lastModifiedBy>PiXL 1</cp:lastModifiedBy>
  <cp:revision>369</cp:revision>
  <dcterms:created xsi:type="dcterms:W3CDTF">2016-01-18T14:56:17Z</dcterms:created>
  <dcterms:modified xsi:type="dcterms:W3CDTF">2018-11-13T15:25:45Z</dcterms:modified>
</cp:coreProperties>
</file>