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93" r:id="rId4"/>
    <p:sldId id="298" r:id="rId5"/>
    <p:sldId id="301" r:id="rId6"/>
    <p:sldId id="302" r:id="rId7"/>
    <p:sldId id="304" r:id="rId8"/>
    <p:sldId id="294" r:id="rId9"/>
    <p:sldId id="305" r:id="rId10"/>
    <p:sldId id="303" r:id="rId11"/>
    <p:sldId id="30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42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202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B5816E-9854-4624-9FCC-2BFE8417AB4A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2C33D5-DD1B-48A4-8220-07294736B45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968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069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302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766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446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323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738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085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406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737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143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9349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0226" y="114491"/>
            <a:ext cx="1503774" cy="1092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806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/>
              <a:t>Upper and Lower Bounds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1826" y="3818347"/>
            <a:ext cx="6858000" cy="1655762"/>
          </a:xfrm>
        </p:spPr>
        <p:txBody>
          <a:bodyPr/>
          <a:lstStyle/>
          <a:p>
            <a:r>
              <a:rPr lang="en-GB" dirty="0"/>
              <a:t>Calculate upper and lower bounds.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2514" y="444137"/>
            <a:ext cx="2338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/>
              <a:t>Grade A</a:t>
            </a:r>
            <a:endParaRPr lang="en-GB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2471684" y="4624661"/>
            <a:ext cx="4281118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dirty="0"/>
              <a:t>If you have any questions regarding these resources or come across any errors, please contact </a:t>
            </a:r>
          </a:p>
          <a:p>
            <a:pPr algn="ctr"/>
            <a:r>
              <a:rPr lang="en-US" sz="2000" b="1" dirty="0"/>
              <a:t>helpful-report@pixl.org.uk</a:t>
            </a:r>
          </a:p>
        </p:txBody>
      </p:sp>
    </p:spTree>
    <p:extLst>
      <p:ext uri="{BB962C8B-B14F-4D97-AF65-F5344CB8AC3E}">
        <p14:creationId xmlns:p14="http://schemas.microsoft.com/office/powerpoint/2010/main" val="386565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2995" y="197707"/>
            <a:ext cx="72534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/>
              <a:t>Reason and Explain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34777" y="1112107"/>
            <a:ext cx="862501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cs typeface="Arial" charset="0"/>
              </a:rPr>
              <a:t>A car is driving a distance of 160 miles correct to the nearest 10 miles. The car is travelling for 4 hours correct to the nearest hour. </a:t>
            </a:r>
          </a:p>
          <a:p>
            <a:r>
              <a:rPr lang="en-GB" sz="2800" dirty="0">
                <a:cs typeface="Arial" charset="0"/>
              </a:rPr>
              <a:t>Calculate the maximum speed of the car.</a:t>
            </a:r>
          </a:p>
          <a:p>
            <a:endParaRPr lang="en-GB" sz="2800" dirty="0">
              <a:cs typeface="Arial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2995" y="197707"/>
            <a:ext cx="72534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/>
              <a:t>Reason and Explain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34777" y="1112107"/>
            <a:ext cx="862501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cs typeface="Arial" charset="0"/>
              </a:rPr>
              <a:t>A car is driving a distance of 160 miles correct to the nearest 10 miles. The car is travelling for 4 hours correct to the nearest hour. </a:t>
            </a:r>
          </a:p>
          <a:p>
            <a:r>
              <a:rPr lang="en-GB" sz="2800" dirty="0">
                <a:cs typeface="Arial" charset="0"/>
              </a:rPr>
              <a:t>Calculate the maximum speed of the car.</a:t>
            </a:r>
          </a:p>
          <a:p>
            <a:endParaRPr lang="en-GB" sz="2800" dirty="0">
              <a:cs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9490" y="2879124"/>
            <a:ext cx="866208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GB" sz="2800" b="1" dirty="0">
                <a:solidFill>
                  <a:srgbClr val="FF0000"/>
                </a:solidFill>
              </a:rPr>
              <a:t>Distance:	 </a:t>
            </a:r>
          </a:p>
          <a:p>
            <a:pPr marL="514350" indent="-514350"/>
            <a:r>
              <a:rPr lang="en-GB" sz="2800" b="1" dirty="0">
                <a:solidFill>
                  <a:srgbClr val="FF0000"/>
                </a:solidFill>
              </a:rPr>
              <a:t>Upper Bound = 165 miles	Lower Bound = 155 miles	</a:t>
            </a:r>
          </a:p>
          <a:p>
            <a:pPr marL="514350" indent="-514350"/>
            <a:r>
              <a:rPr lang="en-GB" sz="2800" b="1" dirty="0">
                <a:solidFill>
                  <a:srgbClr val="FF0000"/>
                </a:solidFill>
              </a:rPr>
              <a:t>Time:</a:t>
            </a:r>
          </a:p>
          <a:p>
            <a:pPr marL="514350" indent="-514350"/>
            <a:r>
              <a:rPr lang="en-GB" sz="2800" b="1" dirty="0">
                <a:solidFill>
                  <a:srgbClr val="FF0000"/>
                </a:solidFill>
              </a:rPr>
              <a:t>Upper Bound = 4.5 hours	Lower Bound = 3.5 hours</a:t>
            </a:r>
          </a:p>
          <a:p>
            <a:pPr marL="514350" indent="-514350"/>
            <a:r>
              <a:rPr lang="en-GB" sz="2800" b="1" dirty="0">
                <a:solidFill>
                  <a:srgbClr val="FF0000"/>
                </a:solidFill>
              </a:rPr>
              <a:t>Speed = Distance ÷ Time</a:t>
            </a:r>
          </a:p>
          <a:p>
            <a:pPr marL="514350" indent="-514350"/>
            <a:r>
              <a:rPr lang="en-GB" sz="2800" b="1" dirty="0">
                <a:solidFill>
                  <a:srgbClr val="FF0000"/>
                </a:solidFill>
              </a:rPr>
              <a:t>With division, we get the largest answer when we divide </a:t>
            </a:r>
          </a:p>
          <a:p>
            <a:pPr marL="514350" indent="-514350"/>
            <a:r>
              <a:rPr lang="en-GB" sz="2800" b="1" dirty="0">
                <a:solidFill>
                  <a:srgbClr val="FF0000"/>
                </a:solidFill>
              </a:rPr>
              <a:t>the biggest number by the smallest number. </a:t>
            </a:r>
          </a:p>
          <a:p>
            <a:pPr marL="514350" indent="-514350"/>
            <a:r>
              <a:rPr lang="en-GB" sz="2800" b="1" dirty="0">
                <a:solidFill>
                  <a:srgbClr val="FF0000"/>
                </a:solidFill>
              </a:rPr>
              <a:t>Maximum speed = 165 ÷ 3.5 = 47.1m.p.h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Key 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Error Interval</a:t>
            </a:r>
          </a:p>
          <a:p>
            <a:pPr marL="0" indent="0">
              <a:buNone/>
            </a:pPr>
            <a:r>
              <a:rPr lang="en-GB" dirty="0"/>
              <a:t>1 Significant Figure</a:t>
            </a:r>
          </a:p>
          <a:p>
            <a:pPr marL="0" indent="0">
              <a:buNone/>
            </a:pPr>
            <a:r>
              <a:rPr lang="en-GB" dirty="0"/>
              <a:t>Limits of Accuracy</a:t>
            </a:r>
          </a:p>
          <a:p>
            <a:pPr marL="0" indent="0">
              <a:buNone/>
            </a:pPr>
            <a:r>
              <a:rPr lang="en-GB" dirty="0"/>
              <a:t>Upper Bound</a:t>
            </a:r>
          </a:p>
          <a:p>
            <a:pPr marL="0" indent="0">
              <a:buNone/>
            </a:pPr>
            <a:r>
              <a:rPr lang="en-GB" dirty="0"/>
              <a:t>Lower Bound</a:t>
            </a:r>
          </a:p>
        </p:txBody>
      </p:sp>
    </p:spTree>
    <p:extLst>
      <p:ext uri="{BB962C8B-B14F-4D97-AF65-F5344CB8AC3E}">
        <p14:creationId xmlns:p14="http://schemas.microsoft.com/office/powerpoint/2010/main" val="433527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2995" y="333632"/>
            <a:ext cx="72534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/>
              <a:t>Limits of Accuracy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9492" y="1260389"/>
            <a:ext cx="862501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cs typeface="Arial" charset="0"/>
              </a:rPr>
              <a:t>Nothing that is measured can be 100% accurate. Whether you are using a ruler, a protractor, a thermometer or a set of kitchen scales, there will always be an error of ± half the unit of accuracy used.</a:t>
            </a:r>
            <a:endParaRPr lang="en-US" sz="2800" dirty="0">
              <a:cs typeface="Arial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97960" y="3344305"/>
          <a:ext cx="8136903" cy="222504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36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4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Quantity given to the nearest...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Minimum value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Maximum Value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Arial" pitchFamily="34" charset="0"/>
                          <a:cs typeface="Arial" pitchFamily="34" charset="0"/>
                        </a:rPr>
                        <a:t>0.1 (to 1 decimal place)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Arial" pitchFamily="34" charset="0"/>
                          <a:cs typeface="Arial" pitchFamily="34" charset="0"/>
                        </a:rPr>
                        <a:t>Given value – 0.05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>
                          <a:latin typeface="Arial" pitchFamily="34" charset="0"/>
                          <a:cs typeface="Arial" pitchFamily="34" charset="0"/>
                        </a:rPr>
                        <a:t>Given value + 0.05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Arial" pitchFamily="34" charset="0"/>
                          <a:cs typeface="Arial" pitchFamily="34" charset="0"/>
                        </a:rPr>
                        <a:t>Whole Number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Arial" pitchFamily="34" charset="0"/>
                          <a:cs typeface="Arial" pitchFamily="34" charset="0"/>
                        </a:rPr>
                        <a:t>Given value – 0.5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>
                          <a:latin typeface="Arial" pitchFamily="34" charset="0"/>
                          <a:cs typeface="Arial" pitchFamily="34" charset="0"/>
                        </a:rPr>
                        <a:t>Given value + 0.5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Arial" pitchFamily="34" charset="0"/>
                          <a:cs typeface="Arial" pitchFamily="34" charset="0"/>
                        </a:rPr>
                        <a:t>Ten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Arial" pitchFamily="34" charset="0"/>
                          <a:cs typeface="Arial" pitchFamily="34" charset="0"/>
                        </a:rPr>
                        <a:t>Given value – 5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>
                          <a:latin typeface="Arial" pitchFamily="34" charset="0"/>
                          <a:cs typeface="Arial" pitchFamily="34" charset="0"/>
                        </a:rPr>
                        <a:t>Given value + 5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Arial" pitchFamily="34" charset="0"/>
                          <a:cs typeface="Arial" pitchFamily="34" charset="0"/>
                        </a:rPr>
                        <a:t>Hundred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Arial" pitchFamily="34" charset="0"/>
                          <a:cs typeface="Arial" pitchFamily="34" charset="0"/>
                        </a:rPr>
                        <a:t>Given value – 50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>
                          <a:latin typeface="Arial" pitchFamily="34" charset="0"/>
                          <a:cs typeface="Arial" pitchFamily="34" charset="0"/>
                        </a:rPr>
                        <a:t>Given value + 50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Arial" pitchFamily="34" charset="0"/>
                          <a:cs typeface="Arial" pitchFamily="34" charset="0"/>
                        </a:rPr>
                        <a:t>Thousand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Arial" pitchFamily="34" charset="0"/>
                          <a:cs typeface="Arial" pitchFamily="34" charset="0"/>
                        </a:rPr>
                        <a:t>Given value – 500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>
                          <a:latin typeface="Arial" pitchFamily="34" charset="0"/>
                          <a:cs typeface="Arial" pitchFamily="34" charset="0"/>
                        </a:rPr>
                        <a:t>Given value + 500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2995" y="172994"/>
            <a:ext cx="72534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/>
              <a:t>Upper &amp; Lower Bounds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9492" y="1099751"/>
            <a:ext cx="862501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The following numbers have been rounded to </a:t>
            </a:r>
            <a:r>
              <a:rPr lang="en-GB" sz="2800" b="1" dirty="0"/>
              <a:t>two significant figures</a:t>
            </a:r>
            <a:r>
              <a:rPr lang="en-GB" sz="2800" dirty="0"/>
              <a:t>. Find the upper and lower bounds for each value.</a:t>
            </a:r>
          </a:p>
          <a:p>
            <a:pPr marL="514350" indent="-514350"/>
            <a:r>
              <a:rPr lang="en-GB" sz="2800" dirty="0">
                <a:cs typeface="Arial" charset="0"/>
              </a:rPr>
              <a:t>(a) 23</a:t>
            </a:r>
          </a:p>
          <a:p>
            <a:pPr marL="514350" indent="-514350"/>
            <a:r>
              <a:rPr lang="en-GB" sz="2800" dirty="0">
                <a:cs typeface="Arial" charset="0"/>
              </a:rPr>
              <a:t>(b) 0.56</a:t>
            </a:r>
          </a:p>
          <a:p>
            <a:pPr marL="514350" indent="-514350"/>
            <a:r>
              <a:rPr lang="en-GB" sz="2800" dirty="0">
                <a:cs typeface="Arial" charset="0"/>
              </a:rPr>
              <a:t>(c) 830</a:t>
            </a:r>
          </a:p>
          <a:p>
            <a:pPr marL="514350" indent="-514350"/>
            <a:r>
              <a:rPr lang="en-GB" sz="2800" dirty="0">
                <a:cs typeface="Arial" charset="0"/>
              </a:rPr>
              <a:t>(d) 200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41157" y="2409567"/>
            <a:ext cx="31534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Upper Bound = 23.5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55741" y="2413686"/>
            <a:ext cx="31434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Lower Bound = 22.5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57632" y="2809102"/>
            <a:ext cx="3254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Upper Bound =0.565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72216" y="2813221"/>
            <a:ext cx="3326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Lower Bound = 0.555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57632" y="3216875"/>
            <a:ext cx="30572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Upper Bound = 835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72216" y="3220994"/>
            <a:ext cx="30473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Lower Bound = 825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869990" y="3612292"/>
            <a:ext cx="30572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Upper Bound = 205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284574" y="3616411"/>
            <a:ext cx="30473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Lower Bound = 195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2995" y="172994"/>
            <a:ext cx="72534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/>
              <a:t>Upper &amp; Lower Bounds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9492" y="1099751"/>
            <a:ext cx="862501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The following numbers have been rounded to </a:t>
            </a:r>
            <a:r>
              <a:rPr lang="en-GB" sz="2800" b="1" dirty="0"/>
              <a:t>two decimal places</a:t>
            </a:r>
            <a:r>
              <a:rPr lang="en-GB" sz="2800" dirty="0"/>
              <a:t>. Find the upper and lower bounds for each value.</a:t>
            </a:r>
          </a:p>
          <a:p>
            <a:pPr marL="514350" indent="-514350"/>
            <a:r>
              <a:rPr lang="en-GB" sz="2800" dirty="0">
                <a:cs typeface="Arial" charset="0"/>
              </a:rPr>
              <a:t>(a) 6.17</a:t>
            </a:r>
          </a:p>
          <a:p>
            <a:pPr marL="514350" indent="-514350"/>
            <a:r>
              <a:rPr lang="en-GB" sz="2800" dirty="0">
                <a:cs typeface="Arial" charset="0"/>
              </a:rPr>
              <a:t>(b) 0.40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41157" y="2409567"/>
            <a:ext cx="33361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Upper Bound = 6.175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55741" y="2413686"/>
            <a:ext cx="3326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Lower Bound = 6.165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57632" y="2809102"/>
            <a:ext cx="3254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Upper Bound =0.405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72216" y="2813221"/>
            <a:ext cx="3326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Lower Bound = 0.395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2995" y="172994"/>
            <a:ext cx="72534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/>
              <a:t>Now you try: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9492" y="1099751"/>
            <a:ext cx="862501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The following numbers have been rounded to </a:t>
            </a:r>
            <a:r>
              <a:rPr lang="en-GB" sz="2800" b="1" dirty="0"/>
              <a:t>two significant figures</a:t>
            </a:r>
            <a:r>
              <a:rPr lang="en-GB" sz="2800" dirty="0"/>
              <a:t>. Find the upper and lower bounds for each value.</a:t>
            </a:r>
          </a:p>
          <a:p>
            <a:pPr marL="514350" indent="-514350"/>
            <a:r>
              <a:rPr lang="en-GB" sz="2800" dirty="0">
                <a:cs typeface="Arial" charset="0"/>
              </a:rPr>
              <a:t>(a) 78</a:t>
            </a:r>
          </a:p>
          <a:p>
            <a:pPr marL="514350" indent="-514350"/>
            <a:r>
              <a:rPr lang="en-GB" sz="2800" dirty="0">
                <a:cs typeface="Arial" charset="0"/>
              </a:rPr>
              <a:t>(b) 0.91</a:t>
            </a:r>
          </a:p>
          <a:p>
            <a:pPr marL="514350" indent="-514350"/>
            <a:r>
              <a:rPr lang="en-GB" sz="2800" dirty="0">
                <a:cs typeface="Arial" charset="0"/>
              </a:rPr>
              <a:t>(c) 0.011</a:t>
            </a:r>
          </a:p>
          <a:p>
            <a:pPr marL="514350" indent="-514350"/>
            <a:r>
              <a:rPr lang="en-GB" sz="2800" dirty="0">
                <a:cs typeface="Arial" charset="0"/>
              </a:rPr>
              <a:t>(d) 6000</a:t>
            </a:r>
          </a:p>
          <a:p>
            <a:pPr marL="514350" indent="-514350"/>
            <a:r>
              <a:rPr lang="en-GB" sz="2800" dirty="0"/>
              <a:t>The following numbers have been rounded to </a:t>
            </a:r>
            <a:r>
              <a:rPr lang="en-GB" sz="2800" b="1" dirty="0"/>
              <a:t>two </a:t>
            </a:r>
          </a:p>
          <a:p>
            <a:pPr marL="514350" indent="-514350"/>
            <a:r>
              <a:rPr lang="en-GB" sz="2800" b="1" dirty="0"/>
              <a:t>decimal places</a:t>
            </a:r>
            <a:r>
              <a:rPr lang="en-GB" sz="2800" dirty="0"/>
              <a:t>. Find the upper and lower bounds for each </a:t>
            </a:r>
          </a:p>
          <a:p>
            <a:pPr marL="514350" indent="-514350"/>
            <a:r>
              <a:rPr lang="en-GB" sz="2800" dirty="0"/>
              <a:t>value.</a:t>
            </a:r>
          </a:p>
          <a:p>
            <a:pPr marL="514350" indent="-514350"/>
            <a:r>
              <a:rPr lang="en-GB" sz="2800" dirty="0">
                <a:cs typeface="Arial" charset="0"/>
              </a:rPr>
              <a:t>(e) 23.55</a:t>
            </a:r>
          </a:p>
          <a:p>
            <a:pPr marL="514350" indent="-514350"/>
            <a:r>
              <a:rPr lang="en-GB" sz="2800" dirty="0">
                <a:cs typeface="Arial" charset="0"/>
              </a:rPr>
              <a:t>(f) 0.82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2995" y="172994"/>
            <a:ext cx="72534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/>
              <a:t>Now you try: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9492" y="1099751"/>
            <a:ext cx="862501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The following numbers have been rounded to </a:t>
            </a:r>
            <a:r>
              <a:rPr lang="en-GB" sz="2800" b="1" dirty="0"/>
              <a:t>two significant figures</a:t>
            </a:r>
            <a:r>
              <a:rPr lang="en-GB" sz="2800" dirty="0"/>
              <a:t>. Find the upper and lower bounds for each value.</a:t>
            </a:r>
          </a:p>
          <a:p>
            <a:pPr marL="514350" indent="-514350"/>
            <a:r>
              <a:rPr lang="en-GB" sz="2800" dirty="0">
                <a:cs typeface="Arial" charset="0"/>
              </a:rPr>
              <a:t>(a) 78</a:t>
            </a:r>
          </a:p>
          <a:p>
            <a:pPr marL="514350" indent="-514350"/>
            <a:r>
              <a:rPr lang="en-GB" sz="2800" dirty="0">
                <a:cs typeface="Arial" charset="0"/>
              </a:rPr>
              <a:t>(b) 0.91</a:t>
            </a:r>
          </a:p>
          <a:p>
            <a:pPr marL="514350" indent="-514350"/>
            <a:r>
              <a:rPr lang="en-GB" sz="2800" dirty="0">
                <a:cs typeface="Arial" charset="0"/>
              </a:rPr>
              <a:t>(c) 0.011</a:t>
            </a:r>
          </a:p>
          <a:p>
            <a:pPr marL="514350" indent="-514350"/>
            <a:r>
              <a:rPr lang="en-GB" sz="2800" dirty="0">
                <a:cs typeface="Arial" charset="0"/>
              </a:rPr>
              <a:t>(d) 6000</a:t>
            </a:r>
          </a:p>
          <a:p>
            <a:pPr marL="514350" indent="-514350"/>
            <a:r>
              <a:rPr lang="en-GB" sz="2800" dirty="0"/>
              <a:t>The following numbers have been rounded to </a:t>
            </a:r>
            <a:r>
              <a:rPr lang="en-GB" sz="2800" b="1" dirty="0"/>
              <a:t>two </a:t>
            </a:r>
          </a:p>
          <a:p>
            <a:pPr marL="514350" indent="-514350"/>
            <a:r>
              <a:rPr lang="en-GB" sz="2800" b="1" dirty="0"/>
              <a:t>decimal places</a:t>
            </a:r>
            <a:r>
              <a:rPr lang="en-GB" sz="2800" dirty="0"/>
              <a:t>. Find the upper and lower bounds for each </a:t>
            </a:r>
          </a:p>
          <a:p>
            <a:pPr marL="514350" indent="-514350"/>
            <a:r>
              <a:rPr lang="en-GB" sz="2800" dirty="0"/>
              <a:t>value.</a:t>
            </a:r>
          </a:p>
          <a:p>
            <a:pPr marL="514350" indent="-514350"/>
            <a:r>
              <a:rPr lang="en-GB" sz="2800" dirty="0">
                <a:cs typeface="Arial" charset="0"/>
              </a:rPr>
              <a:t>(e) 23.55</a:t>
            </a:r>
          </a:p>
          <a:p>
            <a:pPr marL="514350" indent="-514350"/>
            <a:r>
              <a:rPr lang="en-GB" sz="2800" dirty="0">
                <a:cs typeface="Arial" charset="0"/>
              </a:rPr>
              <a:t>(f) 0.82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53514" y="2458994"/>
            <a:ext cx="31534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Upper Bound = 78.5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68098" y="2463113"/>
            <a:ext cx="31434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Lower Bound = 77.5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69989" y="2858529"/>
            <a:ext cx="3254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Upper Bound =0.915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84573" y="2862648"/>
            <a:ext cx="3326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Lower Bound = 0.905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882347" y="3303373"/>
            <a:ext cx="35189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Upper Bound = 0.0115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296931" y="3307492"/>
            <a:ext cx="35089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Lower Bound = 0.0105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898822" y="3665837"/>
            <a:ext cx="32399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Upper Bound = 6050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13406" y="3669956"/>
            <a:ext cx="32300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Lower Bound = 5950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804087" y="5387545"/>
            <a:ext cx="35189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Upper Bound = 23.555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17525" y="5391664"/>
            <a:ext cx="35089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Lower Bound = 23.545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795849" y="5787080"/>
            <a:ext cx="33361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Upper Bound = 0.825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309287" y="5791199"/>
            <a:ext cx="3326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Lower Bound = 0.815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4" grpId="0"/>
      <p:bldP spid="15" grpId="0"/>
      <p:bldP spid="12" grpId="0"/>
      <p:bldP spid="13" grpId="0"/>
      <p:bldP spid="16" grpId="0"/>
      <p:bldP spid="17" grpId="0"/>
      <p:bldP spid="1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2995" y="197707"/>
            <a:ext cx="72534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/>
              <a:t>Reason and Explain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34777" y="1112107"/>
            <a:ext cx="862501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cs typeface="Arial" charset="0"/>
              </a:rPr>
              <a:t>The radius of a circle is 6.5cm to one decimal place.</a:t>
            </a:r>
          </a:p>
          <a:p>
            <a:r>
              <a:rPr lang="en-GB" sz="2800" dirty="0">
                <a:cs typeface="Arial" charset="0"/>
              </a:rPr>
              <a:t>(a) Calculate the minimum perimeter of the circle.</a:t>
            </a:r>
          </a:p>
          <a:p>
            <a:r>
              <a:rPr lang="en-GB" sz="2800" dirty="0">
                <a:cs typeface="Arial" charset="0"/>
              </a:rPr>
              <a:t>(b) Calculate the maximum area of the circle.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2995" y="197707"/>
            <a:ext cx="72534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/>
              <a:t>Reason and Explain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34777" y="1112107"/>
            <a:ext cx="862501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cs typeface="Arial" charset="0"/>
              </a:rPr>
              <a:t>The radius of a circle is 6.5cm to one decimal place.</a:t>
            </a:r>
          </a:p>
          <a:p>
            <a:r>
              <a:rPr lang="en-GB" sz="2800" dirty="0">
                <a:cs typeface="Arial" charset="0"/>
              </a:rPr>
              <a:t>(a) Calculate the minimum perimeter of the circle.</a:t>
            </a:r>
          </a:p>
          <a:p>
            <a:r>
              <a:rPr lang="en-GB" sz="2800" dirty="0">
                <a:cs typeface="Arial" charset="0"/>
              </a:rPr>
              <a:t>(b) Calculate the maximum area of the circle.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84204" y="2533135"/>
            <a:ext cx="86620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GB" sz="2800" b="1" dirty="0">
                <a:solidFill>
                  <a:srgbClr val="FF0000"/>
                </a:solidFill>
              </a:rPr>
              <a:t>Upper Bound 6.55cm		Lower Bound 6.45cm	</a:t>
            </a:r>
          </a:p>
          <a:p>
            <a:pPr marL="514350" indent="-514350"/>
            <a:r>
              <a:rPr lang="en-GB" sz="2800" b="1" dirty="0">
                <a:solidFill>
                  <a:srgbClr val="FF0000"/>
                </a:solidFill>
              </a:rPr>
              <a:t>(a) Minimum diameter = 2 x 6.45cm = 12.9cm</a:t>
            </a:r>
          </a:p>
          <a:p>
            <a:pPr marL="514350" indent="-514350"/>
            <a:r>
              <a:rPr lang="en-GB" sz="2800" b="1" dirty="0">
                <a:solidFill>
                  <a:srgbClr val="FF0000"/>
                </a:solidFill>
              </a:rPr>
              <a:t>Circumference = </a:t>
            </a:r>
            <a:r>
              <a:rPr lang="el-GR" sz="2800" b="1" dirty="0">
                <a:solidFill>
                  <a:srgbClr val="FF0000"/>
                </a:solidFill>
              </a:rPr>
              <a:t>π</a:t>
            </a:r>
            <a:r>
              <a:rPr lang="en-GB" sz="2800" b="1" dirty="0">
                <a:solidFill>
                  <a:srgbClr val="FF0000"/>
                </a:solidFill>
              </a:rPr>
              <a:t> x 12.9 = 40.53cm</a:t>
            </a:r>
          </a:p>
          <a:p>
            <a:pPr marL="514350" indent="-514350"/>
            <a:r>
              <a:rPr lang="en-GB" sz="2800" b="1" dirty="0">
                <a:solidFill>
                  <a:srgbClr val="FF0000"/>
                </a:solidFill>
              </a:rPr>
              <a:t>Minimum perimeter = 40.53cm</a:t>
            </a:r>
          </a:p>
          <a:p>
            <a:pPr marL="514350" indent="-514350"/>
            <a:r>
              <a:rPr lang="en-GB" sz="2800" b="1" dirty="0">
                <a:solidFill>
                  <a:srgbClr val="FF0000"/>
                </a:solidFill>
              </a:rPr>
              <a:t>(b) Maximum radius = 6.55cm</a:t>
            </a:r>
          </a:p>
          <a:p>
            <a:pPr marL="514350" indent="-514350"/>
            <a:r>
              <a:rPr lang="en-GB" sz="2800" b="1" dirty="0">
                <a:solidFill>
                  <a:srgbClr val="FF0000"/>
                </a:solidFill>
              </a:rPr>
              <a:t>Maximum Area = </a:t>
            </a:r>
            <a:r>
              <a:rPr lang="el-GR" sz="2800" b="1" dirty="0">
                <a:solidFill>
                  <a:srgbClr val="FF0000"/>
                </a:solidFill>
              </a:rPr>
              <a:t>π</a:t>
            </a:r>
            <a:r>
              <a:rPr lang="en-GB" sz="2800" b="1" dirty="0">
                <a:solidFill>
                  <a:srgbClr val="FF0000"/>
                </a:solidFill>
              </a:rPr>
              <a:t> x 6.55² = 134.78cm²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662</TotalTime>
  <Words>627</Words>
  <Application>Microsoft Macintosh PowerPoint</Application>
  <PresentationFormat>On-screen Show (4:3)</PresentationFormat>
  <Paragraphs>115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Upper and Lower Bounds</vt:lpstr>
      <vt:lpstr>Key Vocabulary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 Moody</dc:creator>
  <cp:lastModifiedBy>PiXL 1</cp:lastModifiedBy>
  <cp:revision>136</cp:revision>
  <dcterms:created xsi:type="dcterms:W3CDTF">2016-01-18T14:56:17Z</dcterms:created>
  <dcterms:modified xsi:type="dcterms:W3CDTF">2018-11-13T15:39:45Z</dcterms:modified>
</cp:coreProperties>
</file>