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32" r:id="rId4"/>
    <p:sldId id="333" r:id="rId5"/>
    <p:sldId id="334" r:id="rId6"/>
    <p:sldId id="335" r:id="rId7"/>
    <p:sldId id="336" r:id="rId8"/>
    <p:sldId id="310" r:id="rId9"/>
    <p:sldId id="339" r:id="rId10"/>
    <p:sldId id="299" r:id="rId11"/>
    <p:sldId id="338" r:id="rId12"/>
    <p:sldId id="33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50000" autoAdjust="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>
            <a:normAutofit/>
          </a:bodyPr>
          <a:lstStyle/>
          <a:p>
            <a:r>
              <a:rPr lang="en-GB" dirty="0"/>
              <a:t>Compare lengths, areas, volumes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Compare lengths, areas, and volumes using ratio notation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B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360" y="4448865"/>
            <a:ext cx="88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320</a:t>
            </a:r>
            <a:r>
              <a:rPr lang="en-US" sz="2400" baseline="300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÷ 20 = 16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8955" y="3147180"/>
            <a:ext cx="46370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Shape A has area of 20m</a:t>
            </a:r>
            <a:r>
              <a:rPr lang="en-US" sz="2800" baseline="30000" dirty="0"/>
              <a:t>2</a:t>
            </a:r>
            <a:r>
              <a:rPr lang="en-US" sz="2800" dirty="0"/>
              <a:t>. </a:t>
            </a:r>
          </a:p>
          <a:p>
            <a:r>
              <a:rPr lang="en-US" sz="2800" dirty="0"/>
              <a:t>Shape B has an area of 320m</a:t>
            </a:r>
            <a:r>
              <a:rPr lang="en-US" sz="2800" baseline="30000" dirty="0"/>
              <a:t>2</a:t>
            </a:r>
            <a:r>
              <a:rPr lang="en-US" sz="2800" dirty="0"/>
              <a:t>. </a:t>
            </a:r>
          </a:p>
          <a:p>
            <a:r>
              <a:rPr lang="en-US" sz="2800" dirty="0"/>
              <a:t>Find the scale factor. </a:t>
            </a:r>
            <a:endParaRPr lang="en-US" sz="28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6917" y="2086471"/>
            <a:ext cx="62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US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99827" y="1705143"/>
            <a:ext cx="62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endParaRPr lang="en-US" sz="28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360" y="4940929"/>
            <a:ext cx="8874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Scale factor squared = 16</a:t>
            </a:r>
          </a:p>
          <a:p>
            <a:endParaRPr lang="en-GB" sz="24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Scale factor is =&gt; √16 = 4 </a:t>
            </a:r>
          </a:p>
        </p:txBody>
      </p:sp>
      <p:sp>
        <p:nvSpPr>
          <p:cNvPr id="4" name="Regular Pentagon 3"/>
          <p:cNvSpPr/>
          <p:nvPr/>
        </p:nvSpPr>
        <p:spPr>
          <a:xfrm>
            <a:off x="441784" y="1509174"/>
            <a:ext cx="1711911" cy="1638006"/>
          </a:xfrm>
          <a:prstGeom prst="pentagon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gular Pentagon 15"/>
          <p:cNvSpPr/>
          <p:nvPr/>
        </p:nvSpPr>
        <p:spPr>
          <a:xfrm>
            <a:off x="5251319" y="625755"/>
            <a:ext cx="2756009" cy="2539829"/>
          </a:xfrm>
          <a:prstGeom prst="pentagon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970" y="4541570"/>
            <a:ext cx="88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729</a:t>
            </a:r>
            <a:r>
              <a:rPr lang="en-US" sz="2400" baseline="300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÷ 216 = 3.375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4277" y="3099246"/>
            <a:ext cx="61102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Cube A has volume of 216 cm</a:t>
            </a:r>
            <a:r>
              <a:rPr lang="en-US" sz="2800" baseline="30000" dirty="0"/>
              <a:t>3</a:t>
            </a:r>
            <a:r>
              <a:rPr lang="en-US" sz="2800" dirty="0"/>
              <a:t>. </a:t>
            </a:r>
          </a:p>
          <a:p>
            <a:r>
              <a:rPr lang="en-US" sz="2800" dirty="0"/>
              <a:t>Cube B has volume of 729m</a:t>
            </a:r>
            <a:r>
              <a:rPr lang="en-US" sz="2800" baseline="30000" dirty="0"/>
              <a:t>2</a:t>
            </a:r>
            <a:r>
              <a:rPr lang="en-US" sz="2800" dirty="0"/>
              <a:t>. </a:t>
            </a:r>
          </a:p>
          <a:p>
            <a:r>
              <a:rPr lang="en-US" sz="2800" dirty="0"/>
              <a:t>Find the scale factor and area of cube B. </a:t>
            </a:r>
            <a:endParaRPr lang="en-US" sz="28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6917" y="2086471"/>
            <a:ext cx="62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US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23713" y="1907594"/>
            <a:ext cx="62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endParaRPr lang="en-US" sz="28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360" y="4951826"/>
            <a:ext cx="88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Scale factor cubed = 3.375</a:t>
            </a:r>
          </a:p>
          <a:p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3" name="Cube 2"/>
          <p:cNvSpPr/>
          <p:nvPr/>
        </p:nvSpPr>
        <p:spPr>
          <a:xfrm>
            <a:off x="736306" y="1748433"/>
            <a:ext cx="1141274" cy="1030656"/>
          </a:xfrm>
          <a:prstGeom prst="cube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5490619" y="975442"/>
            <a:ext cx="2130148" cy="2066475"/>
          </a:xfrm>
          <a:prstGeom prst="cube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19387" y="5235746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472C4"/>
                </a:solidFill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360" y="5521842"/>
            <a:ext cx="3884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Scale factor is =&gt; √3.375 = 1.5 </a:t>
            </a:r>
          </a:p>
        </p:txBody>
      </p:sp>
    </p:spTree>
    <p:extLst>
      <p:ext uri="{BB962C8B-B14F-4D97-AF65-F5344CB8AC3E}">
        <p14:creationId xmlns:p14="http://schemas.microsoft.com/office/powerpoint/2010/main" val="33805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7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360" y="4122506"/>
            <a:ext cx="8874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Circle </a:t>
            </a:r>
            <a:r>
              <a:rPr lang="en-US" sz="2400" dirty="0">
                <a:solidFill>
                  <a:schemeClr val="accent5"/>
                </a:solidFill>
              </a:rPr>
              <a:t>A area =&gt; 20m</a:t>
            </a:r>
            <a:r>
              <a:rPr lang="en-US" sz="2400" baseline="30000" dirty="0">
                <a:solidFill>
                  <a:schemeClr val="accent5"/>
                </a:solidFill>
              </a:rPr>
              <a:t>2 </a:t>
            </a:r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>
                <a:solidFill>
                  <a:schemeClr val="accent5"/>
                </a:solidFill>
              </a:rPr>
              <a:t>Scale factor 3 for area means =&gt; 3 x 3 = 9</a:t>
            </a:r>
          </a:p>
          <a:p>
            <a:r>
              <a:rPr lang="en-US" sz="2400" dirty="0">
                <a:solidFill>
                  <a:schemeClr val="accent5"/>
                </a:solidFill>
              </a:rPr>
              <a:t>Circle B area =&gt; 20 x 9 = 180m</a:t>
            </a:r>
            <a:r>
              <a:rPr lang="en-US" sz="2400" baseline="30000" dirty="0">
                <a:solidFill>
                  <a:schemeClr val="accent5"/>
                </a:solidFill>
              </a:rPr>
              <a:t>2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2391" y="3216004"/>
            <a:ext cx="7957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Circle A has area of 20m</a:t>
            </a:r>
            <a:r>
              <a:rPr lang="en-US" sz="2800" baseline="30000" dirty="0"/>
              <a:t>2</a:t>
            </a:r>
            <a:r>
              <a:rPr lang="en-US" sz="2800"/>
              <a:t>. </a:t>
            </a:r>
            <a:r>
              <a:rPr lang="en-US" sz="2800" dirty="0"/>
              <a:t>Circle B is an enlargement of circle A by scale factor of 3. Find the radius of B.</a:t>
            </a:r>
            <a:endParaRPr lang="en-US" sz="2800" baseline="30000" dirty="0"/>
          </a:p>
        </p:txBody>
      </p:sp>
      <p:sp>
        <p:nvSpPr>
          <p:cNvPr id="3" name="Oval 2"/>
          <p:cNvSpPr/>
          <p:nvPr/>
        </p:nvSpPr>
        <p:spPr>
          <a:xfrm>
            <a:off x="717898" y="1748429"/>
            <a:ext cx="1398981" cy="1306724"/>
          </a:xfrm>
          <a:prstGeom prst="ellips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77688" y="957037"/>
            <a:ext cx="2461486" cy="2232115"/>
          </a:xfrm>
          <a:prstGeom prst="ellips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6917" y="2086471"/>
            <a:ext cx="62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US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50082" y="1723547"/>
            <a:ext cx="626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endParaRPr lang="en-US" sz="28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4314" y="5344787"/>
            <a:ext cx="8874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Circle B area = 180m</a:t>
            </a:r>
            <a:r>
              <a:rPr lang="en-US" sz="2400" baseline="30000" dirty="0">
                <a:solidFill>
                  <a:schemeClr val="accent5"/>
                </a:solidFill>
              </a:rPr>
              <a:t>2</a:t>
            </a:r>
          </a:p>
          <a:p>
            <a:r>
              <a:rPr lang="en-GB" sz="2400" dirty="0">
                <a:solidFill>
                  <a:schemeClr val="accent5"/>
                </a:solidFill>
              </a:rPr>
              <a:t>Πr</a:t>
            </a:r>
            <a:r>
              <a:rPr lang="en-GB" sz="2400" baseline="30000" dirty="0">
                <a:solidFill>
                  <a:schemeClr val="accent5"/>
                </a:solidFill>
              </a:rPr>
              <a:t>2 </a:t>
            </a:r>
            <a:r>
              <a:rPr lang="en-GB" sz="2400" dirty="0">
                <a:solidFill>
                  <a:schemeClr val="accent5"/>
                </a:solidFill>
              </a:rPr>
              <a:t>= 180</a:t>
            </a:r>
          </a:p>
          <a:p>
            <a:r>
              <a:rPr lang="en-GB" sz="2400" dirty="0">
                <a:solidFill>
                  <a:schemeClr val="accent5"/>
                </a:solidFill>
              </a:rPr>
              <a:t>r</a:t>
            </a:r>
            <a:r>
              <a:rPr lang="en-GB" sz="2400" baseline="30000" dirty="0">
                <a:solidFill>
                  <a:schemeClr val="accent5"/>
                </a:solidFill>
              </a:rPr>
              <a:t>2 </a:t>
            </a:r>
            <a:r>
              <a:rPr lang="en-GB" sz="2400" dirty="0">
                <a:solidFill>
                  <a:schemeClr val="accent5"/>
                </a:solidFill>
              </a:rPr>
              <a:t>= 57.3       =&gt;      r = 7.6 m </a:t>
            </a:r>
          </a:p>
        </p:txBody>
      </p:sp>
    </p:spTree>
    <p:extLst>
      <p:ext uri="{BB962C8B-B14F-4D97-AF65-F5344CB8AC3E}">
        <p14:creationId xmlns:p14="http://schemas.microsoft.com/office/powerpoint/2010/main" val="21890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7886700" cy="1325563"/>
          </a:xfrm>
        </p:spPr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203" y="1089822"/>
            <a:ext cx="8533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True or false:</a:t>
            </a:r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987718" y="1808226"/>
            <a:ext cx="3369734" cy="1811867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96328" y="3528560"/>
            <a:ext cx="886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9 cm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4521" y="1987687"/>
            <a:ext cx="2037642" cy="1006650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29811" y="2170130"/>
            <a:ext cx="1183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8 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3427" y="3135330"/>
            <a:ext cx="1128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6 cm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7115" y="2175293"/>
            <a:ext cx="1183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85313" y="2364503"/>
            <a:ext cx="1183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4522" y="4002508"/>
            <a:ext cx="78968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A is enlargement of B.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Scale factor is 1.5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Width of B is 11 cm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Area of B is 3 times the area of A.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Perimeter of B is 1.5x1.5 times the perimeter of A.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We can fit 48 2x2 squares into shape A.</a:t>
            </a:r>
          </a:p>
        </p:txBody>
      </p:sp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016125"/>
            <a:ext cx="35782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Length</a:t>
            </a:r>
          </a:p>
          <a:p>
            <a:pPr marL="0" indent="0">
              <a:buNone/>
            </a:pPr>
            <a:r>
              <a:rPr lang="en-GB" dirty="0"/>
              <a:t>Area</a:t>
            </a:r>
          </a:p>
          <a:p>
            <a:pPr marL="0" indent="0">
              <a:buNone/>
            </a:pPr>
            <a:r>
              <a:rPr lang="en-GB" dirty="0"/>
              <a:t>Volume</a:t>
            </a:r>
          </a:p>
          <a:p>
            <a:pPr marL="0" indent="0">
              <a:buNone/>
            </a:pPr>
            <a:r>
              <a:rPr lang="en-GB" dirty="0"/>
              <a:t>Scale factor</a:t>
            </a:r>
          </a:p>
          <a:p>
            <a:pPr marL="0" indent="0">
              <a:buNone/>
            </a:pPr>
            <a:r>
              <a:rPr lang="en-GB" dirty="0"/>
              <a:t>Enlarge</a:t>
            </a:r>
          </a:p>
          <a:p>
            <a:pPr marL="0" indent="0">
              <a:buNone/>
            </a:pPr>
            <a:r>
              <a:rPr lang="en-GB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8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compare lengths, areas, volumes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 Share £42 into the ratio 1 : 5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141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+ 5 = 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912" y="3142841"/>
            <a:ext cx="482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To find each part, we divide £42 by 6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382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We add the parts of the ratio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0889" y="3693603"/>
            <a:ext cx="1776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42 ÷ 6 = £7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294585" y="1426871"/>
            <a:ext cx="2849415" cy="1959989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can you check your answer?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512" y="4206642"/>
            <a:ext cx="5145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This means one part is equivalent to £7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6458" y="4719680"/>
            <a:ext cx="4487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Since one gets 1 part = 1 x £7 = £7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6404" y="5264078"/>
            <a:ext cx="5460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Since the other gets 5 parts = 5 x £7 = £35 </a:t>
            </a:r>
          </a:p>
        </p:txBody>
      </p:sp>
    </p:spTree>
    <p:extLst>
      <p:ext uri="{BB962C8B-B14F-4D97-AF65-F5344CB8AC3E}">
        <p14:creationId xmlns:p14="http://schemas.microsoft.com/office/powerpoint/2010/main" val="37913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  <p:bldP spid="46" grpId="0"/>
      <p:bldP spid="4" grpId="0" animBg="1"/>
      <p:bldP spid="11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8" y="-20804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compare lengths, areas, volumes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117600"/>
            <a:ext cx="8118475" cy="5059363"/>
          </a:xfrm>
        </p:spPr>
        <p:txBody>
          <a:bodyPr/>
          <a:lstStyle/>
          <a:p>
            <a:pPr marL="514350" indent="-514350">
              <a:buAutoNum type="arabicParenR" startAt="2"/>
            </a:pPr>
            <a:r>
              <a:rPr lang="en-US" dirty="0"/>
              <a:t>Below shape is enlarged by scale factor of </a:t>
            </a:r>
            <a:r>
              <a:rPr lang="en-US" dirty="0">
                <a:solidFill>
                  <a:srgbClr val="FFC000"/>
                </a:solidFill>
              </a:rPr>
              <a:t>3      </a:t>
            </a:r>
            <a:r>
              <a:rPr lang="en-US" dirty="0"/>
              <a:t>Write down the new width and length.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34533" y="4675125"/>
            <a:ext cx="369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New length = 12 x </a:t>
            </a:r>
            <a:r>
              <a:rPr lang="en-US" sz="2400" dirty="0">
                <a:solidFill>
                  <a:srgbClr val="ED7D31"/>
                </a:solidFill>
              </a:rPr>
              <a:t>3</a:t>
            </a:r>
            <a:r>
              <a:rPr lang="en-US" sz="2400" dirty="0">
                <a:solidFill>
                  <a:srgbClr val="4472C4"/>
                </a:solidFill>
              </a:rPr>
              <a:t> = 36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4849" y="3305889"/>
            <a:ext cx="346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New width = 6 x </a:t>
            </a:r>
            <a:r>
              <a:rPr lang="en-US" sz="2400" dirty="0">
                <a:solidFill>
                  <a:srgbClr val="ED7D31"/>
                </a:solidFill>
              </a:rPr>
              <a:t>3</a:t>
            </a:r>
            <a:r>
              <a:rPr lang="en-US" sz="2400" dirty="0">
                <a:solidFill>
                  <a:srgbClr val="4472C4"/>
                </a:solidFill>
              </a:rPr>
              <a:t> = 18 cm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4533" y="2489200"/>
            <a:ext cx="3369734" cy="1811867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8343" y="3244334"/>
            <a:ext cx="886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6 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43143" y="4209534"/>
            <a:ext cx="1068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12 cm</a:t>
            </a:r>
          </a:p>
        </p:txBody>
      </p:sp>
    </p:spTree>
    <p:extLst>
      <p:ext uri="{BB962C8B-B14F-4D97-AF65-F5344CB8AC3E}">
        <p14:creationId xmlns:p14="http://schemas.microsoft.com/office/powerpoint/2010/main" val="35161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8" y="-2399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compare lengths, areas, volumes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117600"/>
            <a:ext cx="8118475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 The triangle below is enlarged by scale factor of    .  	Write down the </a:t>
            </a:r>
            <a:r>
              <a:rPr lang="en-US" u="sng" dirty="0"/>
              <a:t>area </a:t>
            </a:r>
            <a:r>
              <a:rPr lang="en-US" dirty="0"/>
              <a:t>of the new triangle.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2535" y="5019988"/>
            <a:ext cx="2514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Area factor = </a:t>
            </a:r>
            <a:r>
              <a:rPr lang="en-US" sz="2400" dirty="0">
                <a:solidFill>
                  <a:srgbClr val="ED7D31"/>
                </a:solidFill>
              </a:rPr>
              <a:t>2 x 2 </a:t>
            </a:r>
            <a:endParaRPr lang="en-US" sz="2400" baseline="30000" dirty="0">
              <a:solidFill>
                <a:srgbClr val="ED7D3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535" y="4505721"/>
            <a:ext cx="5092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Area of the triangle = (8 x 5)/2 = 20 cm</a:t>
            </a:r>
            <a:r>
              <a:rPr lang="en-US" sz="2400" baseline="30000" dirty="0">
                <a:solidFill>
                  <a:srgbClr val="4472C4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3010" y="3972467"/>
            <a:ext cx="886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8 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9810" y="2854867"/>
            <a:ext cx="886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5 cm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1693333" y="2099733"/>
            <a:ext cx="2269067" cy="1913467"/>
          </a:xfrm>
          <a:prstGeom prst="rtTriangle">
            <a:avLst/>
          </a:prstGeom>
          <a:solidFill>
            <a:srgbClr val="FFFFFF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9810" y="5655101"/>
            <a:ext cx="357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472C4"/>
                </a:solidFill>
              </a:rPr>
              <a:t>New</a:t>
            </a:r>
            <a:r>
              <a:rPr lang="en-US" sz="2400" dirty="0">
                <a:solidFill>
                  <a:srgbClr val="4472C4"/>
                </a:solidFill>
              </a:rPr>
              <a:t> area = 20 x </a:t>
            </a:r>
            <a:r>
              <a:rPr lang="en-US" sz="2400" dirty="0">
                <a:solidFill>
                  <a:srgbClr val="ED7D31"/>
                </a:solidFill>
              </a:rPr>
              <a:t>4</a:t>
            </a:r>
            <a:r>
              <a:rPr lang="en-US" sz="2400" dirty="0">
                <a:solidFill>
                  <a:srgbClr val="4472C4"/>
                </a:solidFill>
              </a:rPr>
              <a:t> = 80 cm</a:t>
            </a:r>
            <a:r>
              <a:rPr lang="en-US" sz="2400" baseline="30000" dirty="0">
                <a:solidFill>
                  <a:srgbClr val="4472C4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1362" y="1072594"/>
            <a:ext cx="447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ED7D3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511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8" y="5281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compare lengths, areas, volumes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117600"/>
            <a:ext cx="8118475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4)  The rectangle below is enlarged by scale factor of   . 	Write down the </a:t>
            </a:r>
            <a:r>
              <a:rPr lang="en-US" u="sng" dirty="0"/>
              <a:t>area </a:t>
            </a:r>
            <a:r>
              <a:rPr lang="en-US" dirty="0"/>
              <a:t>of the new rectangle.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2535" y="4967386"/>
            <a:ext cx="2514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Area factor = </a:t>
            </a:r>
            <a:r>
              <a:rPr lang="en-US" sz="2400" dirty="0">
                <a:solidFill>
                  <a:srgbClr val="ED7D31"/>
                </a:solidFill>
              </a:rPr>
              <a:t>4 x 4 </a:t>
            </a:r>
            <a:endParaRPr lang="en-US" sz="2400" baseline="30000" dirty="0">
              <a:solidFill>
                <a:srgbClr val="ED7D3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535" y="4505721"/>
            <a:ext cx="4993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Area of the rectangle = 10 x 6 = 60 cm</a:t>
            </a:r>
            <a:r>
              <a:rPr lang="en-US" sz="2400" baseline="30000" dirty="0">
                <a:solidFill>
                  <a:srgbClr val="4472C4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2535" y="5538361"/>
            <a:ext cx="3882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472C4"/>
                </a:solidFill>
              </a:rPr>
              <a:t>New</a:t>
            </a:r>
            <a:r>
              <a:rPr lang="en-US" sz="2400" dirty="0">
                <a:solidFill>
                  <a:srgbClr val="4472C4"/>
                </a:solidFill>
              </a:rPr>
              <a:t> area = 60 x </a:t>
            </a:r>
            <a:r>
              <a:rPr lang="en-US" sz="2400" dirty="0">
                <a:solidFill>
                  <a:srgbClr val="ED7D31"/>
                </a:solidFill>
              </a:rPr>
              <a:t>16</a:t>
            </a:r>
            <a:r>
              <a:rPr lang="en-US" sz="2400" dirty="0">
                <a:solidFill>
                  <a:srgbClr val="4472C4"/>
                </a:solidFill>
              </a:rPr>
              <a:t> = 960 cm</a:t>
            </a:r>
            <a:r>
              <a:rPr lang="en-US" sz="2400" baseline="30000" dirty="0">
                <a:solidFill>
                  <a:srgbClr val="4472C4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7955439" y="1072594"/>
            <a:ext cx="447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ED7D31"/>
                </a:solidFill>
              </a:rPr>
              <a:t> 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1794" y="2194727"/>
            <a:ext cx="3369734" cy="1811867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25604" y="2949861"/>
            <a:ext cx="886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6 cm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90404" y="3915061"/>
            <a:ext cx="1068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41075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8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compare lengths, areas, volumes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117600"/>
            <a:ext cx="8118475" cy="5059363"/>
          </a:xfrm>
        </p:spPr>
        <p:txBody>
          <a:bodyPr/>
          <a:lstStyle/>
          <a:p>
            <a:pPr marL="514350" indent="-514350">
              <a:buAutoNum type="arabicParenR" startAt="5"/>
            </a:pPr>
            <a:r>
              <a:rPr lang="en-US" dirty="0"/>
              <a:t>A cuboid has volume of 80 cm</a:t>
            </a:r>
            <a:r>
              <a:rPr lang="en-US" baseline="30000" dirty="0"/>
              <a:t>3</a:t>
            </a:r>
            <a:r>
              <a:rPr lang="en-US" dirty="0"/>
              <a:t>. If it is enlarged by scale factor of   .					Calculate the </a:t>
            </a:r>
            <a:r>
              <a:rPr lang="en-US" u="sng" dirty="0"/>
              <a:t>volume</a:t>
            </a:r>
            <a:r>
              <a:rPr lang="en-US" dirty="0"/>
              <a:t> of the new cuboid.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6819" y="3213164"/>
            <a:ext cx="331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Volume factor = </a:t>
            </a:r>
            <a:r>
              <a:rPr lang="en-US" sz="2400" dirty="0">
                <a:solidFill>
                  <a:srgbClr val="ED7D31"/>
                </a:solidFill>
              </a:rPr>
              <a:t>3 x 3 x 3 </a:t>
            </a:r>
            <a:endParaRPr lang="en-US" sz="2400" baseline="30000" dirty="0">
              <a:solidFill>
                <a:srgbClr val="ED7D3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7758" y="2591646"/>
            <a:ext cx="4020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</a:rPr>
              <a:t>Volume of the cuboid = 80 cm</a:t>
            </a:r>
            <a:r>
              <a:rPr lang="en-US" sz="2400" baseline="30000" dirty="0">
                <a:solidFill>
                  <a:srgbClr val="4472C4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7758" y="3922639"/>
            <a:ext cx="441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472C4"/>
                </a:solidFill>
              </a:rPr>
              <a:t>New</a:t>
            </a:r>
            <a:r>
              <a:rPr lang="en-US" sz="2400" dirty="0">
                <a:solidFill>
                  <a:srgbClr val="4472C4"/>
                </a:solidFill>
              </a:rPr>
              <a:t> volume = 80 x </a:t>
            </a:r>
            <a:r>
              <a:rPr lang="en-US" sz="2400" dirty="0">
                <a:solidFill>
                  <a:srgbClr val="ED7D31"/>
                </a:solidFill>
              </a:rPr>
              <a:t>27</a:t>
            </a:r>
            <a:r>
              <a:rPr lang="en-US" sz="2400" dirty="0">
                <a:solidFill>
                  <a:srgbClr val="4472C4"/>
                </a:solidFill>
              </a:rPr>
              <a:t> = 2160 cm</a:t>
            </a:r>
            <a:r>
              <a:rPr lang="en-US" sz="2400" baseline="30000" dirty="0">
                <a:solidFill>
                  <a:srgbClr val="4472C4"/>
                </a:solidFill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8442" y="1455608"/>
            <a:ext cx="447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ED7D31"/>
                </a:solidFill>
              </a:rPr>
              <a:t> 3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6294585" y="2255076"/>
            <a:ext cx="2849415" cy="1959989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Do we always have to enlarge?</a:t>
            </a:r>
          </a:p>
        </p:txBody>
      </p:sp>
    </p:spTree>
    <p:extLst>
      <p:ext uri="{BB962C8B-B14F-4D97-AF65-F5344CB8AC3E}">
        <p14:creationId xmlns:p14="http://schemas.microsoft.com/office/powerpoint/2010/main" val="6062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3" grpId="0"/>
      <p:bldP spid="11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257707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compare lengths, areas, volumes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8657" y="1455551"/>
            <a:ext cx="7957970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/>
              <a:t>A rectangle is 14 cm long and 7cm wide. It is enlarged by scale factor of 3. Find the new length and width. </a:t>
            </a:r>
          </a:p>
          <a:p>
            <a:pPr marL="514350" indent="-514350">
              <a:buFont typeface="+mj-lt"/>
              <a:buAutoNum type="arabicParenR"/>
            </a:pPr>
            <a:endParaRPr lang="en-US" sz="2800" dirty="0"/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Shape A has area of 15cm</a:t>
            </a:r>
            <a:r>
              <a:rPr lang="en-US" sz="2800" baseline="30000" dirty="0"/>
              <a:t>2</a:t>
            </a:r>
            <a:r>
              <a:rPr lang="en-US" sz="2800" dirty="0"/>
              <a:t>. Shape B is an enlargement of shape A by scale factor of 2. Find the area of shape B.</a:t>
            </a:r>
          </a:p>
          <a:p>
            <a:pPr marL="514350" indent="-514350">
              <a:buFont typeface="+mj-lt"/>
              <a:buAutoNum type="arabicParenR"/>
            </a:pPr>
            <a:endParaRPr lang="en-US" sz="2800" baseline="30000" dirty="0"/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The cube below is enlarged by scale factor of 3. Find the volume of the enlarged cube.</a:t>
            </a:r>
          </a:p>
        </p:txBody>
      </p:sp>
      <p:sp>
        <p:nvSpPr>
          <p:cNvPr id="7" name="Cube 6"/>
          <p:cNvSpPr/>
          <p:nvPr/>
        </p:nvSpPr>
        <p:spPr>
          <a:xfrm>
            <a:off x="6737200" y="5245305"/>
            <a:ext cx="1141274" cy="1030656"/>
          </a:xfrm>
          <a:prstGeom prst="cube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91696" y="6117070"/>
            <a:ext cx="103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4cm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58511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257707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compare lengths, areas, volumes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8657" y="1455551"/>
            <a:ext cx="7957970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1) A rectangle is 14 cm long and 7cm wide. It is enlarged by scale factor of 3. Find the new length and width. </a:t>
            </a:r>
          </a:p>
          <a:p>
            <a:endParaRPr lang="en-US" sz="2800" dirty="0"/>
          </a:p>
          <a:p>
            <a:r>
              <a:rPr lang="en-US" sz="2800" dirty="0"/>
              <a:t>2) Shape A has area of 15cm</a:t>
            </a:r>
            <a:r>
              <a:rPr lang="en-US" sz="2800" baseline="30000" dirty="0"/>
              <a:t>2</a:t>
            </a:r>
            <a:r>
              <a:rPr lang="en-US" sz="2800" dirty="0"/>
              <a:t>. Shape B is an enlargement of shape A by scale factor of 2. Find the area of shape B.</a:t>
            </a:r>
          </a:p>
          <a:p>
            <a:endParaRPr lang="en-US" sz="2800" baseline="30000" dirty="0"/>
          </a:p>
          <a:p>
            <a:r>
              <a:rPr lang="en-US" sz="2800" dirty="0"/>
              <a:t>3) The cube below is enlarged by scale factor of 3. Find the volume of the enlarged cube.</a:t>
            </a:r>
          </a:p>
        </p:txBody>
      </p:sp>
      <p:sp>
        <p:nvSpPr>
          <p:cNvPr id="7" name="Cube 6"/>
          <p:cNvSpPr/>
          <p:nvPr/>
        </p:nvSpPr>
        <p:spPr>
          <a:xfrm>
            <a:off x="6461085" y="5226900"/>
            <a:ext cx="1141274" cy="1030656"/>
          </a:xfrm>
          <a:prstGeom prst="cube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15581" y="6098665"/>
            <a:ext cx="103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4m</a:t>
            </a:r>
            <a:endParaRPr lang="en-US" sz="28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097484" y="2643990"/>
            <a:ext cx="4248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1) length </a:t>
            </a:r>
            <a:r>
              <a:rPr lang="en-US" sz="2400" dirty="0">
                <a:solidFill>
                  <a:srgbClr val="4472C4"/>
                </a:solidFill>
              </a:rPr>
              <a:t>= 42 cm, width = 21 cm</a:t>
            </a:r>
            <a:endParaRPr lang="en-US" sz="2400" baseline="30000" dirty="0">
              <a:solidFill>
                <a:srgbClr val="4472C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7484" y="4063261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2) 60 </a:t>
            </a:r>
            <a:r>
              <a:rPr lang="en-US" sz="2400" dirty="0">
                <a:solidFill>
                  <a:srgbClr val="4472C4"/>
                </a:solidFill>
              </a:rPr>
              <a:t>cm</a:t>
            </a:r>
            <a:r>
              <a:rPr lang="en-US" sz="2400" baseline="30000" dirty="0">
                <a:solidFill>
                  <a:srgbClr val="4472C4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7484" y="5828579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3) 1728 m</a:t>
            </a:r>
            <a:r>
              <a:rPr lang="en-US" sz="2400" baseline="30000">
                <a:solidFill>
                  <a:srgbClr val="4472C4"/>
                </a:solidFill>
              </a:rPr>
              <a:t>3</a:t>
            </a:r>
            <a:endParaRPr lang="en-US" sz="2400" baseline="30000" dirty="0">
              <a:solidFill>
                <a:srgbClr val="4472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1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4177</TotalTime>
  <Words>790</Words>
  <Application>Microsoft Macintosh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Grande</vt:lpstr>
      <vt:lpstr>Office Theme</vt:lpstr>
      <vt:lpstr>Compare lengths, areas, volumes</vt:lpstr>
      <vt:lpstr>Key Vocabulary</vt:lpstr>
      <vt:lpstr>How to compare lengths, areas, volumes</vt:lpstr>
      <vt:lpstr>How to compare lengths, areas, volumes</vt:lpstr>
      <vt:lpstr>How to compare lengths, areas, volumes</vt:lpstr>
      <vt:lpstr>How to compare lengths, areas, volumes</vt:lpstr>
      <vt:lpstr>How to compare lengths, areas, volumes</vt:lpstr>
      <vt:lpstr>PowerPoint Presentation</vt:lpstr>
      <vt:lpstr>PowerPoint Presentation</vt:lpstr>
      <vt:lpstr>Problem Solving and Reasoning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419</cp:revision>
  <dcterms:created xsi:type="dcterms:W3CDTF">2016-01-18T14:56:17Z</dcterms:created>
  <dcterms:modified xsi:type="dcterms:W3CDTF">2018-11-15T14:27:54Z</dcterms:modified>
</cp:coreProperties>
</file>