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304" r:id="rId4"/>
    <p:sldId id="301" r:id="rId5"/>
    <p:sldId id="295" r:id="rId6"/>
    <p:sldId id="296" r:id="rId7"/>
    <p:sldId id="299" r:id="rId8"/>
    <p:sldId id="298" r:id="rId9"/>
    <p:sldId id="303" r:id="rId10"/>
    <p:sldId id="305" r:id="rId11"/>
    <p:sldId id="291" r:id="rId12"/>
    <p:sldId id="300" r:id="rId13"/>
    <p:sldId id="306" r:id="rId14"/>
    <p:sldId id="293" r:id="rId15"/>
    <p:sldId id="30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13/11/2018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Boxplots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826" y="3818347"/>
            <a:ext cx="6858000" cy="1655762"/>
          </a:xfrm>
        </p:spPr>
        <p:txBody>
          <a:bodyPr/>
          <a:lstStyle/>
          <a:p>
            <a:r>
              <a:rPr lang="en-GB" dirty="0"/>
              <a:t>Interpret and construct box plots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514" y="444137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Grade B</a:t>
            </a:r>
            <a:endParaRPr lang="en-GB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471684" y="4624661"/>
            <a:ext cx="428111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If you have any questions regarding these resources or come across any errors, please contact </a:t>
            </a:r>
          </a:p>
          <a:p>
            <a:pPr algn="ctr"/>
            <a:r>
              <a:rPr lang="en-US" sz="2000" b="1" dirty="0"/>
              <a:t>helpful-report@pixl.org.uk</a:t>
            </a:r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/>
              <a:t>We are given the following information about the ages (in years) of students on an Open University course, and asked to draw a boxplot of the data.</a:t>
            </a:r>
          </a:p>
          <a:p>
            <a:pPr marL="0" indent="0">
              <a:buNone/>
            </a:pPr>
            <a:r>
              <a:rPr lang="en-GB" sz="2000" dirty="0"/>
              <a:t>Lowest age = 14</a:t>
            </a:r>
          </a:p>
          <a:p>
            <a:pPr marL="0" indent="0">
              <a:buNone/>
            </a:pPr>
            <a:r>
              <a:rPr lang="en-GB" sz="2000" dirty="0"/>
              <a:t>Highest age = 54</a:t>
            </a:r>
          </a:p>
          <a:p>
            <a:pPr marL="0" indent="0">
              <a:buNone/>
            </a:pPr>
            <a:r>
              <a:rPr lang="en-GB" sz="2000" dirty="0"/>
              <a:t>Median  = 32</a:t>
            </a:r>
          </a:p>
          <a:p>
            <a:pPr marL="0" indent="0">
              <a:buNone/>
            </a:pPr>
            <a:r>
              <a:rPr lang="en-GB" sz="2000" dirty="0"/>
              <a:t>Lower quartile = =22</a:t>
            </a:r>
          </a:p>
          <a:p>
            <a:pPr marL="0" indent="0">
              <a:buNone/>
            </a:pPr>
            <a:r>
              <a:rPr lang="en-GB" sz="2000" dirty="0"/>
              <a:t>Upper quartile = 36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63202" y="4683330"/>
            <a:ext cx="6431280" cy="206248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647508" y="4722568"/>
            <a:ext cx="0" cy="7319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22381" y="4722568"/>
            <a:ext cx="0" cy="7319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05200" y="4722568"/>
            <a:ext cx="0" cy="7319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44139" y="4722568"/>
            <a:ext cx="0" cy="7319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19015" y="4722568"/>
            <a:ext cx="0" cy="7319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22922" y="4722568"/>
            <a:ext cx="14212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47508" y="5088535"/>
            <a:ext cx="8754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05200" y="5443869"/>
            <a:ext cx="1438939" cy="106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44139" y="5060972"/>
            <a:ext cx="1874876" cy="196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67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try these……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Find the interquartile range of the following data and draw a boxplot</a:t>
            </a:r>
          </a:p>
          <a:p>
            <a:pPr marL="0" indent="0" algn="ctr">
              <a:buNone/>
            </a:pPr>
            <a:r>
              <a:rPr lang="en-GB" dirty="0"/>
              <a:t>7    3    21   9      4      2    21    8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The following data summarises the weigh of items of luggage on an aircraft.  Draw a boxplot to show this data.  What is the interquartile range?</a:t>
            </a:r>
          </a:p>
          <a:p>
            <a:pPr marL="514350" indent="-514350">
              <a:buFont typeface="+mj-lt"/>
              <a:buAutoNum type="arabicPeriod" startAt="2"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805179"/>
              </p:ext>
            </p:extLst>
          </p:nvPr>
        </p:nvGraphicFramePr>
        <p:xfrm>
          <a:off x="1917405" y="4921495"/>
          <a:ext cx="6096000" cy="1010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89611273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87217228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14736442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2835209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06118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Lightest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Lower quartile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Median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Upper quartile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Heaviest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7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16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18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29 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584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713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Solutions to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dirty="0"/>
              <a:t>Find the interquartile range of the following data and draw a boxplot</a:t>
            </a:r>
          </a:p>
          <a:p>
            <a:pPr marL="457200" indent="-457200">
              <a:buAutoNum type="alphaLcParenBoth" startAt="3"/>
            </a:pPr>
            <a:r>
              <a:rPr lang="en-GB" sz="2400" dirty="0"/>
              <a:t>7    3    21   9      4      2    21    8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First put the data in order   2   3    4    7   8   9   21   21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Then find middle values      2   </a:t>
            </a:r>
            <a:r>
              <a:rPr lang="en-GB" sz="2400" dirty="0">
                <a:solidFill>
                  <a:srgbClr val="FF0000"/>
                </a:solidFill>
                <a:highlight>
                  <a:srgbClr val="00FF00"/>
                </a:highlight>
              </a:rPr>
              <a:t>3    4</a:t>
            </a:r>
            <a:r>
              <a:rPr lang="en-GB" sz="2400" dirty="0">
                <a:solidFill>
                  <a:srgbClr val="FF0000"/>
                </a:solidFill>
              </a:rPr>
              <a:t>    7</a:t>
            </a:r>
            <a:r>
              <a:rPr lang="en-GB" sz="2400" dirty="0">
                <a:solidFill>
                  <a:srgbClr val="FF0000"/>
                </a:solidFill>
                <a:highlight>
                  <a:srgbClr val="FFFF00"/>
                </a:highlight>
              </a:rPr>
              <a:t>  </a:t>
            </a:r>
            <a:r>
              <a:rPr lang="en-GB" sz="2400" dirty="0">
                <a:solidFill>
                  <a:srgbClr val="FF0000"/>
                </a:solidFill>
              </a:rPr>
              <a:t> 8   </a:t>
            </a:r>
            <a:r>
              <a:rPr lang="en-GB" sz="2400" dirty="0">
                <a:solidFill>
                  <a:srgbClr val="FF0000"/>
                </a:solidFill>
                <a:highlight>
                  <a:srgbClr val="00FF00"/>
                </a:highlight>
              </a:rPr>
              <a:t>9   21</a:t>
            </a:r>
            <a:r>
              <a:rPr lang="en-GB" sz="2400" dirty="0">
                <a:solidFill>
                  <a:srgbClr val="FF0000"/>
                </a:solidFill>
              </a:rPr>
              <a:t>   21 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Median = 7.5, Lower quartile = 3.5, Upper quartile = 15,  Interquartile range = 15 – 3.5 = 11.5</a:t>
            </a:r>
          </a:p>
          <a:p>
            <a:pPr marL="0" indent="0">
              <a:buNone/>
            </a:pPr>
            <a:endParaRPr lang="en-GB" sz="25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975" y="4810085"/>
            <a:ext cx="3933825" cy="188595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051544" y="4784651"/>
            <a:ext cx="0" cy="7017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89767" y="4784651"/>
            <a:ext cx="0" cy="7017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029199" y="4784651"/>
            <a:ext cx="0" cy="7017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391246" y="4784651"/>
            <a:ext cx="0" cy="7017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615070" y="4784651"/>
            <a:ext cx="0" cy="7017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89767" y="4784651"/>
            <a:ext cx="120147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189767" y="5486400"/>
            <a:ext cx="119674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87880" y="4784651"/>
            <a:ext cx="80336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386511" y="5135525"/>
            <a:ext cx="6426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051544" y="5117804"/>
            <a:ext cx="138223" cy="177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0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Solutions to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GB" dirty="0"/>
              <a:t>The following data summarises the weight of items of luggage on an aircraft.  Draw a boxplot to show this data.  What is the interquartile range?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Interquartile range = 21 – 16 = 5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390" y="3096580"/>
            <a:ext cx="3778935" cy="6986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5841" y="4538884"/>
            <a:ext cx="3933825" cy="188595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742660" y="4688958"/>
            <a:ext cx="0" cy="7017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78325" y="4688957"/>
            <a:ext cx="0" cy="7017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87432" y="4688957"/>
            <a:ext cx="0" cy="7017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09953" y="4688958"/>
            <a:ext cx="0" cy="7017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21572" y="4692502"/>
            <a:ext cx="0" cy="7017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774558" y="5054729"/>
            <a:ext cx="903767" cy="114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49825" y="5039831"/>
            <a:ext cx="77174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668135" y="4692502"/>
            <a:ext cx="54181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668135" y="5390706"/>
            <a:ext cx="54181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82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solving and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100 students, 50 male and 50 female were given a puzzle, and the time they took to complete it was recorded in seconds.  These boxplots show this data.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Compare the male and female completion times.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9063" y="4121149"/>
            <a:ext cx="343852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753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solving and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48909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000" dirty="0"/>
              <a:t>100 students, 50 male and 50 female were given a puzzle, and the time they took to complete </a:t>
            </a:r>
            <a:r>
              <a:rPr lang="en-GB" sz="2000"/>
              <a:t>it was </a:t>
            </a:r>
            <a:r>
              <a:rPr lang="en-GB" sz="2000" dirty="0"/>
              <a:t>recorded in seconds.  These boxplots show this data.</a:t>
            </a:r>
          </a:p>
          <a:p>
            <a:pPr marL="0" indent="0">
              <a:buNone/>
            </a:pPr>
            <a:r>
              <a:rPr lang="en-GB" sz="2000" dirty="0"/>
              <a:t>Compare the male and female completion times.</a:t>
            </a:r>
          </a:p>
          <a:p>
            <a:pPr marL="0" indent="0">
              <a:buNone/>
            </a:pPr>
            <a:r>
              <a:rPr lang="en-GB" sz="2000" dirty="0"/>
              <a:t>		                       </a:t>
            </a:r>
            <a:r>
              <a:rPr lang="en-GB" sz="2000" dirty="0">
                <a:solidFill>
                  <a:srgbClr val="FF0000"/>
                </a:solidFill>
              </a:rPr>
              <a:t>As a minimum you always compare 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			         1  An average – the median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>
                <a:solidFill>
                  <a:srgbClr val="FF0000"/>
                </a:solidFill>
              </a:rPr>
              <a:t>			         2  A measure of how spread out the data is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>
                <a:solidFill>
                  <a:srgbClr val="FF0000"/>
                </a:solidFill>
              </a:rPr>
              <a:t>                                                              This  means either comparing the range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>
                <a:solidFill>
                  <a:srgbClr val="FF0000"/>
                </a:solidFill>
              </a:rPr>
              <a:t>                                                              or comparing the interquartile range</a:t>
            </a:r>
          </a:p>
          <a:p>
            <a:pPr marL="0" indent="0">
              <a:spcBef>
                <a:spcPts val="0"/>
              </a:spcBef>
              <a:buNone/>
            </a:pPr>
            <a:endParaRPr lang="en-GB" sz="20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>
                <a:solidFill>
                  <a:srgbClr val="FF0000"/>
                </a:solidFill>
              </a:rPr>
              <a:t>                                                          You should always compare the numbers,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>
                <a:solidFill>
                  <a:srgbClr val="FF0000"/>
                </a:solidFill>
              </a:rPr>
              <a:t>			        </a:t>
            </a:r>
            <a:r>
              <a:rPr lang="en-GB" sz="2000" dirty="0">
                <a:solidFill>
                  <a:srgbClr val="7030A0"/>
                </a:solidFill>
              </a:rPr>
              <a:t>say what that means in the context of the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>
                <a:solidFill>
                  <a:srgbClr val="7030A0"/>
                </a:solidFill>
              </a:rPr>
              <a:t>			        question</a:t>
            </a:r>
            <a:endParaRPr lang="en-GB" sz="20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000" dirty="0">
              <a:solidFill>
                <a:srgbClr val="FF0000"/>
              </a:solidFill>
            </a:endParaRPr>
          </a:p>
          <a:p>
            <a:pPr marL="457200" indent="-457200">
              <a:spcBef>
                <a:spcPts val="0"/>
              </a:spcBef>
              <a:buAutoNum type="arabicPlain"/>
            </a:pPr>
            <a:r>
              <a:rPr lang="en-GB" sz="2000" dirty="0">
                <a:solidFill>
                  <a:srgbClr val="FF0000"/>
                </a:solidFill>
              </a:rPr>
              <a:t>The median average is much smaller for females than for males (about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>
                <a:solidFill>
                  <a:srgbClr val="FF0000"/>
                </a:solidFill>
              </a:rPr>
              <a:t>        83 compared to about 89).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>
                <a:solidFill>
                  <a:srgbClr val="FF0000"/>
                </a:solidFill>
              </a:rPr>
              <a:t>        </a:t>
            </a:r>
            <a:r>
              <a:rPr lang="en-GB" sz="2000" dirty="0">
                <a:solidFill>
                  <a:srgbClr val="7030A0"/>
                </a:solidFill>
              </a:rPr>
              <a:t>Females are quicker on average</a:t>
            </a:r>
            <a:r>
              <a:rPr lang="en-GB" sz="2000" dirty="0">
                <a:solidFill>
                  <a:srgbClr val="FF0000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GB" sz="2000" dirty="0">
              <a:solidFill>
                <a:srgbClr val="FF0000"/>
              </a:solidFill>
            </a:endParaRPr>
          </a:p>
          <a:p>
            <a:pPr marL="457200" indent="-457200">
              <a:spcBef>
                <a:spcPts val="0"/>
              </a:spcBef>
              <a:buAutoNum type="arabicPlain" startAt="2"/>
            </a:pPr>
            <a:r>
              <a:rPr lang="en-GB" sz="2000" dirty="0">
                <a:solidFill>
                  <a:srgbClr val="FF0000"/>
                </a:solidFill>
              </a:rPr>
              <a:t>The interquartile range for females is smaller (2) than males (3).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>
                <a:solidFill>
                  <a:srgbClr val="FF0000"/>
                </a:solidFill>
              </a:rPr>
              <a:t>        </a:t>
            </a:r>
            <a:r>
              <a:rPr lang="en-GB" sz="2000" dirty="0">
                <a:solidFill>
                  <a:srgbClr val="7030A0"/>
                </a:solidFill>
              </a:rPr>
              <a:t>Females are less varied in the time they take.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983465"/>
            <a:ext cx="3082113" cy="196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50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Lower quartile</a:t>
            </a:r>
          </a:p>
          <a:p>
            <a:pPr marL="0" indent="0">
              <a:buNone/>
            </a:pPr>
            <a:r>
              <a:rPr lang="en-GB" dirty="0"/>
              <a:t>Upper quartile</a:t>
            </a:r>
          </a:p>
          <a:p>
            <a:pPr marL="0" indent="0">
              <a:buNone/>
            </a:pPr>
            <a:r>
              <a:rPr lang="en-GB" dirty="0"/>
              <a:t>Median</a:t>
            </a:r>
          </a:p>
          <a:p>
            <a:pPr marL="0" indent="0">
              <a:buNone/>
            </a:pPr>
            <a:r>
              <a:rPr lang="en-GB" dirty="0"/>
              <a:t>Interquartile range</a:t>
            </a:r>
          </a:p>
          <a:p>
            <a:pPr marL="0" indent="0">
              <a:buNone/>
            </a:pPr>
            <a:r>
              <a:rPr lang="en-GB" dirty="0"/>
              <a:t>Boxplots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52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Drawing boxplots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To draw boxplots to represent a data set, we need to find 5 pieces of data:</a:t>
            </a:r>
          </a:p>
          <a:p>
            <a:r>
              <a:rPr lang="en-GB" dirty="0"/>
              <a:t>Highest value</a:t>
            </a:r>
          </a:p>
          <a:p>
            <a:r>
              <a:rPr lang="en-GB" dirty="0"/>
              <a:t>Upper quartile</a:t>
            </a:r>
          </a:p>
          <a:p>
            <a:r>
              <a:rPr lang="en-GB" dirty="0"/>
              <a:t>Median</a:t>
            </a:r>
          </a:p>
          <a:p>
            <a:r>
              <a:rPr lang="en-GB" dirty="0"/>
              <a:t>Lower quartile</a:t>
            </a:r>
          </a:p>
          <a:p>
            <a:r>
              <a:rPr lang="en-GB" dirty="0"/>
              <a:t>Lowest value</a:t>
            </a:r>
          </a:p>
          <a:p>
            <a:pPr marL="0" indent="0">
              <a:buNone/>
            </a:pPr>
            <a:r>
              <a:rPr lang="en-GB" dirty="0"/>
              <a:t>Sometimes we are given these, but often we need to calculate them.</a:t>
            </a:r>
          </a:p>
        </p:txBody>
      </p:sp>
    </p:spTree>
    <p:extLst>
      <p:ext uri="{BB962C8B-B14F-4D97-AF65-F5344CB8AC3E}">
        <p14:creationId xmlns:p14="http://schemas.microsoft.com/office/powerpoint/2010/main" val="4120473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Quartiles and the median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If we put all our data in order, the lower quartile would be the 25</a:t>
            </a:r>
            <a:r>
              <a:rPr lang="en-GB" baseline="30000" dirty="0"/>
              <a:t>th</a:t>
            </a:r>
            <a:r>
              <a:rPr lang="en-GB" dirty="0"/>
              <a:t> percent value, the median would be the 50</a:t>
            </a:r>
            <a:r>
              <a:rPr lang="en-GB" baseline="30000" dirty="0"/>
              <a:t>th</a:t>
            </a:r>
            <a:r>
              <a:rPr lang="en-GB" dirty="0"/>
              <a:t> percent value and the upper quartile would be the 75</a:t>
            </a:r>
            <a:r>
              <a:rPr lang="en-GB" baseline="30000" dirty="0"/>
              <a:t>th</a:t>
            </a:r>
            <a:r>
              <a:rPr lang="en-GB" dirty="0"/>
              <a:t> percent value.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interquartile range shows the difference between the highest and lowest values of the middle 50% of values.</a:t>
            </a:r>
          </a:p>
        </p:txBody>
      </p:sp>
    </p:spTree>
    <p:extLst>
      <p:ext uri="{BB962C8B-B14F-4D97-AF65-F5344CB8AC3E}">
        <p14:creationId xmlns:p14="http://schemas.microsoft.com/office/powerpoint/2010/main" val="661419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06" y="338294"/>
            <a:ext cx="7886700" cy="1325563"/>
          </a:xfrm>
        </p:spPr>
        <p:txBody>
          <a:bodyPr>
            <a:normAutofit/>
          </a:bodyPr>
          <a:lstStyle/>
          <a:p>
            <a:r>
              <a:rPr lang="en-GB" sz="4000" dirty="0"/>
              <a:t>Finding the quartiles and median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We can use a cumulative frequency graph to find quartiles and the median (using grouped data), but this is treated in the Cumulative Frequency Therapy.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Therapy looks at the case where you have a set of individual data values.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 find the median and quartile values we;</a:t>
            </a:r>
          </a:p>
          <a:p>
            <a:r>
              <a:rPr lang="en-GB" dirty="0"/>
              <a:t>Put the data in order</a:t>
            </a:r>
          </a:p>
          <a:p>
            <a:r>
              <a:rPr lang="en-GB" dirty="0"/>
              <a:t>Split the data into two equal halves.  The middle value is the median.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Now find the middle value of each half.  These values are the quartiles.</a:t>
            </a:r>
          </a:p>
          <a:p>
            <a:r>
              <a:rPr lang="en-GB" dirty="0"/>
              <a:t>Interquartile range =  Upper quartile – Lower quartile</a:t>
            </a:r>
          </a:p>
        </p:txBody>
      </p:sp>
    </p:spTree>
    <p:extLst>
      <p:ext uri="{BB962C8B-B14F-4D97-AF65-F5344CB8AC3E}">
        <p14:creationId xmlns:p14="http://schemas.microsoft.com/office/powerpoint/2010/main" val="208914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Given the values         1     2    3     4     5    6     7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Find the middle value    1    2    3     </a:t>
            </a:r>
            <a:r>
              <a:rPr lang="en-GB" dirty="0">
                <a:highlight>
                  <a:srgbClr val="FFFF00"/>
                </a:highlight>
              </a:rPr>
              <a:t>4  </a:t>
            </a:r>
            <a:r>
              <a:rPr lang="en-GB" dirty="0"/>
              <a:t>   5    6     7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leaves two sets   1   2   3       and      5    6    7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Finding the middle values of these  1   </a:t>
            </a:r>
            <a:r>
              <a:rPr lang="en-GB" dirty="0">
                <a:highlight>
                  <a:srgbClr val="FFFF00"/>
                </a:highlight>
              </a:rPr>
              <a:t>2</a:t>
            </a:r>
            <a:r>
              <a:rPr lang="en-GB" dirty="0"/>
              <a:t>   3  and   5    </a:t>
            </a:r>
            <a:r>
              <a:rPr lang="en-GB" dirty="0">
                <a:highlight>
                  <a:srgbClr val="FFFF00"/>
                </a:highlight>
              </a:rPr>
              <a:t>6 </a:t>
            </a:r>
            <a:r>
              <a:rPr lang="en-GB" dirty="0"/>
              <a:t>   7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Median = 4</a:t>
            </a:r>
          </a:p>
          <a:p>
            <a:pPr marL="0" indent="0">
              <a:buNone/>
            </a:pPr>
            <a:r>
              <a:rPr lang="en-GB" dirty="0"/>
              <a:t>Quartiles are   Lower Quartile = 2              Upper quartile = 6</a:t>
            </a:r>
          </a:p>
          <a:p>
            <a:pPr marL="0" indent="0">
              <a:buNone/>
            </a:pPr>
            <a:r>
              <a:rPr lang="en-GB" dirty="0"/>
              <a:t>Interquartile range  =  6 – 2 =   4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53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GB" sz="6200" dirty="0"/>
              <a:t>Given the values    1    2    3     4     5    6     7   8   9    10</a:t>
            </a:r>
          </a:p>
          <a:p>
            <a:pPr marL="0" indent="0">
              <a:buNone/>
            </a:pPr>
            <a:r>
              <a:rPr lang="en-GB" sz="6200" dirty="0"/>
              <a:t>Here the middle value is between two numbers. We take the mean average of these for the value of the median</a:t>
            </a:r>
          </a:p>
          <a:p>
            <a:pPr marL="0" indent="0">
              <a:buNone/>
            </a:pPr>
            <a:r>
              <a:rPr lang="en-GB" sz="6200" dirty="0"/>
              <a:t>    		1    2    3     4     5 </a:t>
            </a:r>
            <a:r>
              <a:rPr lang="en-GB" sz="6200" dirty="0">
                <a:highlight>
                  <a:srgbClr val="FFFF00"/>
                </a:highlight>
              </a:rPr>
              <a:t>     </a:t>
            </a:r>
            <a:r>
              <a:rPr lang="en-GB" sz="6200" dirty="0"/>
              <a:t> 6     7     8    9     10</a:t>
            </a:r>
          </a:p>
          <a:p>
            <a:pPr marL="0" indent="0">
              <a:buNone/>
            </a:pPr>
            <a:endParaRPr lang="en-GB" sz="6200" dirty="0"/>
          </a:p>
          <a:p>
            <a:pPr marL="0" indent="0">
              <a:buNone/>
            </a:pPr>
            <a:r>
              <a:rPr lang="en-GB" sz="6200" dirty="0"/>
              <a:t>This leaves two sets   1   2   3   4   5      and     6    7    8     9     10</a:t>
            </a:r>
          </a:p>
          <a:p>
            <a:pPr marL="0" indent="0">
              <a:buNone/>
            </a:pPr>
            <a:endParaRPr lang="en-GB" sz="6200" dirty="0"/>
          </a:p>
          <a:p>
            <a:pPr marL="0" indent="0">
              <a:buNone/>
            </a:pPr>
            <a:r>
              <a:rPr lang="en-GB" sz="6200" dirty="0"/>
              <a:t>Finding the middle values of these  </a:t>
            </a:r>
          </a:p>
          <a:p>
            <a:pPr marL="0" indent="0">
              <a:buNone/>
            </a:pPr>
            <a:r>
              <a:rPr lang="en-GB" sz="6200" dirty="0"/>
              <a:t>1   2   </a:t>
            </a:r>
            <a:r>
              <a:rPr lang="en-GB" sz="6200" dirty="0">
                <a:highlight>
                  <a:srgbClr val="FFFF00"/>
                </a:highlight>
              </a:rPr>
              <a:t>3</a:t>
            </a:r>
            <a:r>
              <a:rPr lang="en-GB" sz="6200" dirty="0"/>
              <a:t>  4   5     and    6    7     </a:t>
            </a:r>
            <a:r>
              <a:rPr lang="en-GB" sz="6200" dirty="0">
                <a:highlight>
                  <a:srgbClr val="FFFF00"/>
                </a:highlight>
              </a:rPr>
              <a:t>8</a:t>
            </a:r>
            <a:r>
              <a:rPr lang="en-GB" sz="6200" dirty="0"/>
              <a:t>     9     10</a:t>
            </a:r>
          </a:p>
          <a:p>
            <a:pPr marL="0" indent="0">
              <a:buNone/>
            </a:pPr>
            <a:r>
              <a:rPr lang="en-GB" sz="6200" dirty="0"/>
              <a:t> </a:t>
            </a:r>
          </a:p>
          <a:p>
            <a:pPr marL="0" indent="0">
              <a:buNone/>
            </a:pPr>
            <a:r>
              <a:rPr lang="en-GB" sz="6200" dirty="0"/>
              <a:t>Median = (5 + 6)/ 2     =    5.5</a:t>
            </a:r>
          </a:p>
          <a:p>
            <a:pPr marL="0" indent="0">
              <a:buNone/>
            </a:pPr>
            <a:r>
              <a:rPr lang="en-GB" sz="6200" dirty="0"/>
              <a:t>Quartiles are     Lower Quartile = 3             Upper quartile = 8</a:t>
            </a:r>
          </a:p>
          <a:p>
            <a:pPr marL="0" indent="0">
              <a:buNone/>
            </a:pPr>
            <a:r>
              <a:rPr lang="en-GB" sz="6200" dirty="0"/>
              <a:t>Interquartile range = 8 -3 = 5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96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Given the values    1    2    2     4     5    6     9    10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Here the middle value is again between two numbers</a:t>
            </a:r>
          </a:p>
          <a:p>
            <a:pPr marL="0" indent="0" algn="ctr">
              <a:buNone/>
            </a:pPr>
            <a:r>
              <a:rPr lang="en-GB" dirty="0"/>
              <a:t>    1    2    2     4</a:t>
            </a:r>
            <a:r>
              <a:rPr lang="en-GB" dirty="0">
                <a:highlight>
                  <a:srgbClr val="FFFF00"/>
                </a:highlight>
              </a:rPr>
              <a:t>     </a:t>
            </a:r>
            <a:r>
              <a:rPr lang="en-GB" dirty="0"/>
              <a:t>5     6     9     10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leaves two sets   	1   2   2   4         and     5   6    9     10</a:t>
            </a:r>
          </a:p>
          <a:p>
            <a:pPr marL="0" indent="0">
              <a:buNone/>
            </a:pPr>
            <a:r>
              <a:rPr lang="en-GB" dirty="0"/>
              <a:t>Here, the middle values are again between two numbers.  We take the mean average of these for the values of our quartiles  </a:t>
            </a:r>
          </a:p>
          <a:p>
            <a:pPr marL="0" indent="0" algn="ctr">
              <a:buNone/>
            </a:pPr>
            <a:r>
              <a:rPr lang="en-GB" dirty="0"/>
              <a:t>1  </a:t>
            </a:r>
            <a:r>
              <a:rPr lang="en-GB" dirty="0">
                <a:highlight>
                  <a:srgbClr val="FFFF00"/>
                </a:highlight>
              </a:rPr>
              <a:t> 2   2  </a:t>
            </a:r>
            <a:r>
              <a:rPr lang="en-GB" dirty="0"/>
              <a:t>4        and    5    </a:t>
            </a:r>
            <a:r>
              <a:rPr lang="en-GB" dirty="0">
                <a:highlight>
                  <a:srgbClr val="FFFF00"/>
                </a:highlight>
              </a:rPr>
              <a:t>6    9     </a:t>
            </a:r>
            <a:r>
              <a:rPr lang="en-GB" dirty="0"/>
              <a:t>10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Median = (4+5)/2 = 4.5</a:t>
            </a:r>
          </a:p>
          <a:p>
            <a:pPr marL="0" indent="0">
              <a:buNone/>
            </a:pPr>
            <a:r>
              <a:rPr lang="en-GB" dirty="0"/>
              <a:t>Quartiles are</a:t>
            </a:r>
          </a:p>
          <a:p>
            <a:pPr marL="0" indent="0">
              <a:buNone/>
            </a:pPr>
            <a:r>
              <a:rPr lang="en-GB" dirty="0"/>
              <a:t>Lower Quartile = Mean average of 2 and 2 = 2             </a:t>
            </a:r>
          </a:p>
          <a:p>
            <a:pPr marL="0" indent="0">
              <a:buNone/>
            </a:pPr>
            <a:r>
              <a:rPr lang="en-GB" dirty="0"/>
              <a:t>Upper quartile = Mean average of 6 and 9 = 7.5</a:t>
            </a:r>
          </a:p>
          <a:p>
            <a:pPr marL="0" indent="0">
              <a:buNone/>
            </a:pPr>
            <a:r>
              <a:rPr lang="en-GB" dirty="0"/>
              <a:t>Interquartile range = 7.5  - 2 =   5.5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56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Drawing boxplots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First we need a scale (similar to an x-axis)</a:t>
            </a:r>
          </a:p>
          <a:p>
            <a:pPr marL="0" indent="0">
              <a:buNone/>
            </a:pPr>
            <a:r>
              <a:rPr lang="en-GB" sz="2400" dirty="0"/>
              <a:t>Then we draw 5 vertical lines representing the smallest value, lower quartile, median, upper quartile and largest value.</a:t>
            </a:r>
          </a:p>
          <a:p>
            <a:pPr marL="0" indent="0">
              <a:buNone/>
            </a:pPr>
            <a:r>
              <a:rPr lang="en-GB" sz="2400" dirty="0"/>
              <a:t>Finally we draw 4 horizontal lines forming a rectangle (box) with the quartiles and median, and connecting the box with the largest and smallest values.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218137" y="4265368"/>
            <a:ext cx="6431280" cy="206248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296633" y="4265368"/>
            <a:ext cx="0" cy="7319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92772" y="4285717"/>
            <a:ext cx="0" cy="7319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41135" y="4265368"/>
            <a:ext cx="0" cy="7319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16549" y="4265368"/>
            <a:ext cx="0" cy="7319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06094" y="4267080"/>
            <a:ext cx="0" cy="7319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96633" y="4651684"/>
            <a:ext cx="164450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941135" y="4285717"/>
            <a:ext cx="8754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41135" y="4997302"/>
            <a:ext cx="8754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816549" y="4651684"/>
            <a:ext cx="2289545" cy="52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74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855</TotalTime>
  <Words>772</Words>
  <Application>Microsoft Macintosh PowerPoint</Application>
  <PresentationFormat>On-screen Show (4:3)</PresentationFormat>
  <Paragraphs>146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Boxplots</vt:lpstr>
      <vt:lpstr>Key Vocabulary</vt:lpstr>
      <vt:lpstr>Drawing boxplots</vt:lpstr>
      <vt:lpstr>Quartiles and the median</vt:lpstr>
      <vt:lpstr>Finding the quartiles and median</vt:lpstr>
      <vt:lpstr>Example 1</vt:lpstr>
      <vt:lpstr>Example 2</vt:lpstr>
      <vt:lpstr>Example 3</vt:lpstr>
      <vt:lpstr>Drawing boxplots</vt:lpstr>
      <vt:lpstr>Example</vt:lpstr>
      <vt:lpstr>Now try these……</vt:lpstr>
      <vt:lpstr>Solutions to questions</vt:lpstr>
      <vt:lpstr>Solutions to questions</vt:lpstr>
      <vt:lpstr>Problem solving and reasoning</vt:lpstr>
      <vt:lpstr>Problem solving and reasoning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Moody</dc:creator>
  <cp:lastModifiedBy>PiXL 1</cp:lastModifiedBy>
  <cp:revision>115</cp:revision>
  <dcterms:created xsi:type="dcterms:W3CDTF">2016-01-18T14:56:17Z</dcterms:created>
  <dcterms:modified xsi:type="dcterms:W3CDTF">2018-11-13T15:55:29Z</dcterms:modified>
</cp:coreProperties>
</file>