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3" r:id="rId4"/>
    <p:sldId id="295" r:id="rId5"/>
    <p:sldId id="294" r:id="rId6"/>
    <p:sldId id="296" r:id="rId7"/>
    <p:sldId id="293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Algebraic Argument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163556"/>
          </a:xfrm>
        </p:spPr>
        <p:txBody>
          <a:bodyPr/>
          <a:lstStyle/>
          <a:p>
            <a:r>
              <a:rPr lang="en-GB" dirty="0"/>
              <a:t>Argue mathematically that two algebraic expressions are equivalent, and use algebra to support and construct arguments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A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500267" y="4981903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884" y="0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19" y="926991"/>
            <a:ext cx="7886700" cy="1154058"/>
          </a:xfrm>
        </p:spPr>
        <p:txBody>
          <a:bodyPr/>
          <a:lstStyle/>
          <a:p>
            <a:pPr>
              <a:buNone/>
            </a:pPr>
            <a:r>
              <a:rPr lang="en-GB" dirty="0"/>
              <a:t>Use the diagram to show algebraically that:</a:t>
            </a:r>
          </a:p>
          <a:p>
            <a:pPr>
              <a:buNone/>
            </a:pPr>
            <a:r>
              <a:rPr lang="en-GB" dirty="0"/>
              <a:t>(3x – 2)</a:t>
            </a:r>
            <a:r>
              <a:rPr lang="en-GB" baseline="30000" dirty="0"/>
              <a:t>2</a:t>
            </a:r>
            <a:r>
              <a:rPr lang="en-GB" dirty="0"/>
              <a:t> = 9x</a:t>
            </a:r>
            <a:r>
              <a:rPr lang="en-GB" baseline="30000" dirty="0"/>
              <a:t>2</a:t>
            </a:r>
            <a:r>
              <a:rPr lang="en-GB" dirty="0"/>
              <a:t> - 12x + 4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9876" y="3326524"/>
            <a:ext cx="3783724" cy="26013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013434" y="3326524"/>
            <a:ext cx="15766" cy="2617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44110" y="5139558"/>
            <a:ext cx="3815256" cy="15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47242" y="2711670"/>
            <a:ext cx="70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3x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1" y="4204139"/>
            <a:ext cx="70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3x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13034" y="3389586"/>
            <a:ext cx="0" cy="25067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91407" y="3153103"/>
            <a:ext cx="37048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06511" y="5302470"/>
            <a:ext cx="53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297214" y="6117021"/>
            <a:ext cx="53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69724" y="5249917"/>
            <a:ext cx="31531" cy="5990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108028" y="6101255"/>
            <a:ext cx="7094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09802" y="3922252"/>
            <a:ext cx="1653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(3x – 2)</a:t>
            </a:r>
            <a:r>
              <a:rPr lang="en-GB" sz="3200" baseline="30000" dirty="0"/>
              <a:t>2</a:t>
            </a:r>
            <a:r>
              <a:rPr lang="en-GB" sz="32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48657" y="3995825"/>
            <a:ext cx="3110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2(3x – 2) = 6x - 4</a:t>
            </a:r>
            <a:r>
              <a:rPr lang="en-GB" sz="3200" b="1" baseline="30000" dirty="0">
                <a:solidFill>
                  <a:srgbClr val="0070C0"/>
                </a:solidFill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32188" y="5283342"/>
            <a:ext cx="3110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2(3x – 2) = 6x - 4</a:t>
            </a:r>
            <a:r>
              <a:rPr lang="en-GB" sz="3200" b="1" baseline="30000" dirty="0">
                <a:solidFill>
                  <a:srgbClr val="0070C0"/>
                </a:solidFill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93525" y="4820887"/>
            <a:ext cx="1731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2 x 2 = 4</a:t>
            </a:r>
            <a:r>
              <a:rPr lang="en-GB" sz="3200" b="1" baseline="30000" dirty="0">
                <a:solidFill>
                  <a:srgbClr val="0070C0"/>
                </a:solidFill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6855" y="5241301"/>
            <a:ext cx="621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4</a:t>
            </a:r>
            <a:r>
              <a:rPr lang="en-GB" sz="3200" b="1" baseline="30000" dirty="0">
                <a:solidFill>
                  <a:srgbClr val="0070C0"/>
                </a:solidFill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2248" y="1830694"/>
            <a:ext cx="51237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6x - 4</a:t>
            </a:r>
            <a:r>
              <a:rPr lang="en-GB" sz="3200" b="1" baseline="30000" dirty="0">
                <a:solidFill>
                  <a:srgbClr val="0070C0"/>
                </a:solidFill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 + 6x – 4 + 4 =  12x – 4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Area of square 3x x 3x = 9x</a:t>
            </a:r>
            <a:r>
              <a:rPr lang="en-GB" sz="3200" b="1" baseline="30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12677" y="1951563"/>
            <a:ext cx="36313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9x</a:t>
            </a:r>
            <a:r>
              <a:rPr lang="en-GB" sz="3200" b="1" baseline="30000" dirty="0">
                <a:solidFill>
                  <a:srgbClr val="0070C0"/>
                </a:solidFill>
              </a:rPr>
              <a:t>2 </a:t>
            </a:r>
            <a:r>
              <a:rPr lang="en-GB" sz="3200" b="1" dirty="0">
                <a:solidFill>
                  <a:srgbClr val="0070C0"/>
                </a:solidFill>
              </a:rPr>
              <a:t> - (12x – 4) 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=  9x</a:t>
            </a:r>
            <a:r>
              <a:rPr lang="en-GB" sz="3200" b="1" baseline="30000" dirty="0">
                <a:solidFill>
                  <a:srgbClr val="0070C0"/>
                </a:solidFill>
              </a:rPr>
              <a:t>2</a:t>
            </a:r>
            <a:r>
              <a:rPr lang="en-GB" sz="3200" b="1" dirty="0">
                <a:solidFill>
                  <a:srgbClr val="0070C0"/>
                </a:solidFill>
              </a:rPr>
              <a:t> - 12x + 4 </a:t>
            </a:r>
            <a:endParaRPr lang="en-GB" sz="3200" b="1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3" grpId="0"/>
      <p:bldP spid="26" grpId="0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Construct an argument</a:t>
            </a:r>
          </a:p>
          <a:p>
            <a:pPr marL="0" indent="0">
              <a:buNone/>
            </a:pPr>
            <a:r>
              <a:rPr lang="en-GB" dirty="0"/>
              <a:t>Equivalent</a:t>
            </a:r>
          </a:p>
          <a:p>
            <a:pPr marL="0" indent="0">
              <a:buNone/>
            </a:pPr>
            <a:r>
              <a:rPr lang="en-GB" dirty="0"/>
              <a:t>Expression</a:t>
            </a:r>
          </a:p>
          <a:p>
            <a:pPr marL="0" indent="0">
              <a:buNone/>
            </a:pPr>
            <a:r>
              <a:rPr lang="en-GB" dirty="0"/>
              <a:t>Algebraic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How to construct algebraic arguments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69" y="2033752"/>
            <a:ext cx="7409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Show that (x + 3)(x - 4) = x</a:t>
            </a:r>
            <a:r>
              <a:rPr lang="en-GB" sz="3600" baseline="30000" dirty="0"/>
              <a:t>2</a:t>
            </a:r>
            <a:r>
              <a:rPr lang="en-GB" sz="3600" dirty="0"/>
              <a:t> - x -12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414" y="3888828"/>
            <a:ext cx="831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Show that (x + 3)(x - 4)(x + 1) = x</a:t>
            </a:r>
            <a:r>
              <a:rPr lang="en-GB" sz="3600" baseline="30000" dirty="0"/>
              <a:t>3</a:t>
            </a:r>
            <a:r>
              <a:rPr lang="en-GB" sz="3600" dirty="0"/>
              <a:t> – 13x - 12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414" y="5743904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For all values of 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How to construct algebraic arguments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69" y="2033752"/>
            <a:ext cx="7409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Show that (x + 3)(x - 4) = x</a:t>
            </a:r>
            <a:r>
              <a:rPr lang="en-GB" sz="3600" baseline="30000" dirty="0"/>
              <a:t>2</a:t>
            </a:r>
            <a:r>
              <a:rPr lang="en-GB" sz="3600" dirty="0"/>
              <a:t> - x -12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69" y="2874580"/>
            <a:ext cx="7409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x</a:t>
            </a:r>
            <a:r>
              <a:rPr lang="en-GB" sz="3600" b="1" baseline="30000" dirty="0">
                <a:solidFill>
                  <a:srgbClr val="0070C0"/>
                </a:solidFill>
              </a:rPr>
              <a:t>2</a:t>
            </a:r>
            <a:r>
              <a:rPr lang="en-GB" sz="3600" b="1" dirty="0">
                <a:solidFill>
                  <a:srgbClr val="0070C0"/>
                </a:solidFill>
              </a:rPr>
              <a:t> – 4x + 3x -12 = x</a:t>
            </a:r>
            <a:r>
              <a:rPr lang="en-GB" sz="3600" b="1" baseline="30000" dirty="0">
                <a:solidFill>
                  <a:srgbClr val="0070C0"/>
                </a:solidFill>
              </a:rPr>
              <a:t>2</a:t>
            </a:r>
            <a:r>
              <a:rPr lang="en-GB" sz="3600" b="1" dirty="0">
                <a:solidFill>
                  <a:srgbClr val="0070C0"/>
                </a:solidFill>
              </a:rPr>
              <a:t> – x -12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414" y="3888828"/>
            <a:ext cx="831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Show that (x + 3)(x - 4)(x + 1) = x</a:t>
            </a:r>
            <a:r>
              <a:rPr lang="en-GB" sz="3600" baseline="30000" dirty="0"/>
              <a:t>3</a:t>
            </a:r>
            <a:r>
              <a:rPr lang="en-GB" sz="3600" dirty="0"/>
              <a:t> – 13x - 12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5159" y="4829504"/>
            <a:ext cx="7409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x</a:t>
            </a:r>
            <a:r>
              <a:rPr lang="en-GB" sz="3600" b="1" baseline="30000" dirty="0">
                <a:solidFill>
                  <a:srgbClr val="0070C0"/>
                </a:solidFill>
              </a:rPr>
              <a:t>3</a:t>
            </a:r>
            <a:r>
              <a:rPr lang="en-GB" sz="3600" b="1" dirty="0">
                <a:solidFill>
                  <a:srgbClr val="0070C0"/>
                </a:solidFill>
              </a:rPr>
              <a:t> + x</a:t>
            </a:r>
            <a:r>
              <a:rPr lang="en-GB" sz="3600" b="1" baseline="30000" dirty="0">
                <a:solidFill>
                  <a:srgbClr val="0070C0"/>
                </a:solidFill>
              </a:rPr>
              <a:t>2</a:t>
            </a:r>
            <a:r>
              <a:rPr lang="en-GB" sz="3600" b="1" dirty="0">
                <a:solidFill>
                  <a:srgbClr val="0070C0"/>
                </a:solidFill>
              </a:rPr>
              <a:t> – x</a:t>
            </a:r>
            <a:r>
              <a:rPr lang="en-GB" sz="3600" b="1" baseline="30000" dirty="0">
                <a:solidFill>
                  <a:srgbClr val="0070C0"/>
                </a:solidFill>
              </a:rPr>
              <a:t>2  </a:t>
            </a:r>
            <a:r>
              <a:rPr lang="en-GB" sz="3600" b="1" dirty="0">
                <a:solidFill>
                  <a:srgbClr val="0070C0"/>
                </a:solidFill>
              </a:rPr>
              <a:t>-</a:t>
            </a:r>
            <a:r>
              <a:rPr lang="en-GB" sz="3600" b="1" baseline="30000" dirty="0">
                <a:solidFill>
                  <a:srgbClr val="0070C0"/>
                </a:solidFill>
              </a:rPr>
              <a:t>  </a:t>
            </a:r>
            <a:r>
              <a:rPr lang="en-GB" sz="3600" b="1" dirty="0">
                <a:solidFill>
                  <a:srgbClr val="0070C0"/>
                </a:solidFill>
              </a:rPr>
              <a:t>x - 12x -12 = x</a:t>
            </a:r>
            <a:r>
              <a:rPr lang="en-GB" sz="3600" b="1" baseline="30000" dirty="0">
                <a:solidFill>
                  <a:srgbClr val="0070C0"/>
                </a:solidFill>
              </a:rPr>
              <a:t>3</a:t>
            </a:r>
            <a:r>
              <a:rPr lang="en-GB" sz="3600" b="1" dirty="0">
                <a:solidFill>
                  <a:srgbClr val="0070C0"/>
                </a:solidFill>
              </a:rPr>
              <a:t> – 13x - 12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669" y="6211669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For all values of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How to construct algebraic arguments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69" y="2033752"/>
            <a:ext cx="7409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Show 2(x + 3)</a:t>
            </a:r>
            <a:r>
              <a:rPr lang="en-GB" sz="3600" baseline="30000" dirty="0"/>
              <a:t>2</a:t>
            </a:r>
            <a:r>
              <a:rPr lang="en-GB" sz="3600" dirty="0"/>
              <a:t> + 13 can be written in the form 2x</a:t>
            </a:r>
            <a:r>
              <a:rPr lang="en-GB" sz="3600" baseline="30000" dirty="0"/>
              <a:t>2</a:t>
            </a:r>
            <a:r>
              <a:rPr lang="en-GB" sz="3600" dirty="0"/>
              <a:t> + 12x + 31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How to construct algebraic arguments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69" y="2033752"/>
            <a:ext cx="7409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Show 2(x + 3)</a:t>
            </a:r>
            <a:r>
              <a:rPr lang="en-GB" sz="3600" baseline="30000" dirty="0"/>
              <a:t>2</a:t>
            </a:r>
            <a:r>
              <a:rPr lang="en-GB" sz="3600" dirty="0"/>
              <a:t> + 13 can be written in the form 2x</a:t>
            </a:r>
            <a:r>
              <a:rPr lang="en-GB" sz="3600" baseline="30000" dirty="0"/>
              <a:t>2</a:t>
            </a:r>
            <a:r>
              <a:rPr lang="en-GB" sz="3600" dirty="0"/>
              <a:t> + 12x + 31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68" y="3871596"/>
            <a:ext cx="7409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2(x + 3)</a:t>
            </a:r>
            <a:r>
              <a:rPr lang="en-GB" sz="3600" b="1" baseline="30000" dirty="0">
                <a:solidFill>
                  <a:srgbClr val="0070C0"/>
                </a:solidFill>
              </a:rPr>
              <a:t>2</a:t>
            </a:r>
            <a:r>
              <a:rPr lang="en-GB" sz="3600" b="1" dirty="0">
                <a:solidFill>
                  <a:srgbClr val="0070C0"/>
                </a:solidFill>
              </a:rPr>
              <a:t> + 13 = 2(x</a:t>
            </a:r>
            <a:r>
              <a:rPr lang="en-GB" sz="3600" b="1" baseline="30000" dirty="0">
                <a:solidFill>
                  <a:srgbClr val="0070C0"/>
                </a:solidFill>
              </a:rPr>
              <a:t>2</a:t>
            </a:r>
            <a:r>
              <a:rPr lang="en-GB" sz="3600" b="1" dirty="0">
                <a:solidFill>
                  <a:srgbClr val="0070C0"/>
                </a:solidFill>
              </a:rPr>
              <a:t> +6x + 9) + 13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					  =  2x</a:t>
            </a:r>
            <a:r>
              <a:rPr lang="en-GB" sz="3600" b="1" baseline="30000" dirty="0">
                <a:solidFill>
                  <a:srgbClr val="0070C0"/>
                </a:solidFill>
              </a:rPr>
              <a:t>2</a:t>
            </a:r>
            <a:r>
              <a:rPr lang="en-GB" sz="3600" b="1" dirty="0">
                <a:solidFill>
                  <a:srgbClr val="0070C0"/>
                </a:solidFill>
              </a:rPr>
              <a:t> + 12x + 18 + 13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					  =   2x</a:t>
            </a:r>
            <a:r>
              <a:rPr lang="en-GB" sz="3600" b="1" baseline="30000" dirty="0">
                <a:solidFill>
                  <a:srgbClr val="0070C0"/>
                </a:solidFill>
              </a:rPr>
              <a:t>2</a:t>
            </a:r>
            <a:r>
              <a:rPr lang="en-GB" sz="3600" b="1" dirty="0">
                <a:solidFill>
                  <a:srgbClr val="0070C0"/>
                </a:solidFill>
              </a:rPr>
              <a:t> + 12x + 31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			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How to construct algebraic arguments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0622" y="2207173"/>
            <a:ext cx="2869324" cy="118241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6668816" y="1229711"/>
            <a:ext cx="1576550" cy="2349062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5141" y="4193628"/>
            <a:ext cx="8891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Show algebraically that the perimeters of these shapes are identical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8179" y="1655380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Rectangle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1145" y="1650124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Triangle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8179" y="3436883"/>
            <a:ext cx="2317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5(x + 3)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4689" y="2391104"/>
            <a:ext cx="140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4(2x - 1)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73613" y="3631325"/>
            <a:ext cx="140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2x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67599" y="1702676"/>
            <a:ext cx="167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14+ 20x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81448" y="2264979"/>
            <a:ext cx="185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2(5 + 2x)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How to construct algebraic arguments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0622" y="2207173"/>
            <a:ext cx="2869324" cy="118241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6668816" y="1229711"/>
            <a:ext cx="1576550" cy="2349062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5141" y="4014373"/>
            <a:ext cx="8891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Show algebraically that the perimeters of these shapes are identical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8179" y="1655380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Rectangle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1145" y="1650124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Triangle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8179" y="3436883"/>
            <a:ext cx="2317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5(x + 3)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4689" y="2391104"/>
            <a:ext cx="140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4(2x - 1)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73613" y="3631325"/>
            <a:ext cx="140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2x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5141" y="5093998"/>
            <a:ext cx="5470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5(x + 3) x 2 + 4(2x - 1) x 2 = 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10 x +30 + 16x – 8    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= 26x + 24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67599" y="1702676"/>
            <a:ext cx="167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14+ 20x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81448" y="2264979"/>
            <a:ext cx="185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2(5 + 2x)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0520" y="5096245"/>
            <a:ext cx="46823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2(5 + 2x) + 14 + 20x + 2x = 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10 + 4x + 14 + 22x 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=26x + 24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54058"/>
          </a:xfrm>
        </p:spPr>
        <p:txBody>
          <a:bodyPr/>
          <a:lstStyle/>
          <a:p>
            <a:pPr>
              <a:buNone/>
            </a:pPr>
            <a:r>
              <a:rPr lang="en-GB" dirty="0"/>
              <a:t>Use the diagram to show algebraically that:</a:t>
            </a:r>
          </a:p>
          <a:p>
            <a:pPr>
              <a:buNone/>
            </a:pPr>
            <a:r>
              <a:rPr lang="en-GB" dirty="0"/>
              <a:t>(3x – 2)</a:t>
            </a:r>
            <a:r>
              <a:rPr lang="en-GB" baseline="30000" dirty="0"/>
              <a:t>2</a:t>
            </a:r>
            <a:r>
              <a:rPr lang="en-GB" dirty="0"/>
              <a:t> = 9x</a:t>
            </a:r>
            <a:r>
              <a:rPr lang="en-GB" baseline="30000" dirty="0"/>
              <a:t>2</a:t>
            </a:r>
            <a:r>
              <a:rPr lang="en-GB" dirty="0"/>
              <a:t> - 12x + 4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9876" y="3326524"/>
            <a:ext cx="3783724" cy="26013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013434" y="3326524"/>
            <a:ext cx="15766" cy="2617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44110" y="5139558"/>
            <a:ext cx="3815256" cy="15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47242" y="2711670"/>
            <a:ext cx="70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3x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1" y="4204139"/>
            <a:ext cx="70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3x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13034" y="3389586"/>
            <a:ext cx="0" cy="25067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91407" y="3153103"/>
            <a:ext cx="37048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06511" y="5302470"/>
            <a:ext cx="53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297214" y="6117021"/>
            <a:ext cx="53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69724" y="5249917"/>
            <a:ext cx="31531" cy="5990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108028" y="6101255"/>
            <a:ext cx="7094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009802" y="3922252"/>
            <a:ext cx="1653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(3x – 2)</a:t>
            </a:r>
            <a:r>
              <a:rPr lang="en-GB" sz="3200" baseline="30000" dirty="0"/>
              <a:t>2</a:t>
            </a:r>
            <a:r>
              <a:rPr lang="en-GB" sz="32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486</Words>
  <Application>Microsoft Macintosh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Algebraic Argument</vt:lpstr>
      <vt:lpstr>Key Vocabulary</vt:lpstr>
      <vt:lpstr>How to construct algebraic arguments</vt:lpstr>
      <vt:lpstr>How to construct algebraic arguments</vt:lpstr>
      <vt:lpstr>How to construct algebraic arguments</vt:lpstr>
      <vt:lpstr>How to construct algebraic arguments</vt:lpstr>
      <vt:lpstr>How to construct algebraic arguments</vt:lpstr>
      <vt:lpstr>How to construct algebraic arguments</vt:lpstr>
      <vt:lpstr>Problem solving and reasoning</vt:lpstr>
      <vt:lpstr>Problem solving and reasoning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141</cp:revision>
  <dcterms:created xsi:type="dcterms:W3CDTF">2016-01-18T14:56:17Z</dcterms:created>
  <dcterms:modified xsi:type="dcterms:W3CDTF">2018-11-13T15:57:20Z</dcterms:modified>
</cp:coreProperties>
</file>