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87" r:id="rId4"/>
    <p:sldId id="294" r:id="rId5"/>
    <p:sldId id="285" r:id="rId6"/>
    <p:sldId id="296" r:id="rId7"/>
    <p:sldId id="290" r:id="rId8"/>
    <p:sldId id="297" r:id="rId9"/>
    <p:sldId id="292" r:id="rId10"/>
    <p:sldId id="298" r:id="rId11"/>
    <p:sldId id="295" r:id="rId12"/>
    <p:sldId id="299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166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B5816E-9854-4624-9FCC-2BFE8417AB4A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2C33D5-DD1B-48A4-8220-07294736B45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968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069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302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766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446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323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738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085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406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737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143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349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0226" y="114491"/>
            <a:ext cx="1503774" cy="109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806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Factorise single bracket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1826" y="3818347"/>
            <a:ext cx="6858000" cy="1655762"/>
          </a:xfrm>
        </p:spPr>
        <p:txBody>
          <a:bodyPr/>
          <a:lstStyle/>
          <a:p>
            <a:r>
              <a:rPr lang="en-GB" dirty="0"/>
              <a:t>Take out common factors to factorise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2514" y="444137"/>
            <a:ext cx="2338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>
                <a:latin typeface="+mj-lt"/>
              </a:rPr>
              <a:t>Grade C</a:t>
            </a:r>
            <a:endParaRPr lang="en-GB" sz="2400" b="1" dirty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71684" y="4624661"/>
            <a:ext cx="4281118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dirty="0"/>
              <a:t>If you have any questions regarding these resources or come across any errors, please contact </a:t>
            </a:r>
          </a:p>
          <a:p>
            <a:pPr algn="ctr"/>
            <a:r>
              <a:rPr lang="en-US" sz="2000" b="1" dirty="0"/>
              <a:t>helpful-report@pixl.org.uk</a:t>
            </a:r>
          </a:p>
        </p:txBody>
      </p:sp>
    </p:spTree>
    <p:extLst>
      <p:ext uri="{BB962C8B-B14F-4D97-AF65-F5344CB8AC3E}">
        <p14:creationId xmlns:p14="http://schemas.microsoft.com/office/powerpoint/2010/main" val="386565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Problem Solving and Reasoning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2272937" y="2259875"/>
            <a:ext cx="4049486" cy="193330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3370218" y="1515292"/>
            <a:ext cx="11625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x+ 7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97429" y="2843350"/>
            <a:ext cx="7750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09897" y="4376057"/>
            <a:ext cx="7132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Find the missing side of the rectangle.</a:t>
            </a:r>
          </a:p>
        </p:txBody>
      </p:sp>
      <p:sp>
        <p:nvSpPr>
          <p:cNvPr id="8" name="Rectangle 7"/>
          <p:cNvSpPr/>
          <p:nvPr/>
        </p:nvSpPr>
        <p:spPr>
          <a:xfrm>
            <a:off x="2562653" y="2747946"/>
            <a:ext cx="35234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dirty="0"/>
              <a:t>Area =3x</a:t>
            </a:r>
            <a:r>
              <a:rPr lang="en-GB" sz="4000" baseline="30000" dirty="0"/>
              <a:t>2</a:t>
            </a:r>
            <a:r>
              <a:rPr lang="en-GB" sz="4000" dirty="0"/>
              <a:t> + 21x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63040" y="2795452"/>
            <a:ext cx="99277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rgbClr val="0070C0"/>
                </a:solidFill>
              </a:rPr>
              <a:t>3x </a:t>
            </a:r>
            <a:endParaRPr lang="en-GB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316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602524" y="0"/>
            <a:ext cx="7886700" cy="1325563"/>
          </a:xfrm>
        </p:spPr>
        <p:txBody>
          <a:bodyPr/>
          <a:lstStyle/>
          <a:p>
            <a:r>
              <a:rPr lang="en-GB" b="1" dirty="0"/>
              <a:t>Problem Solving and Reasoning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8567" y="1094014"/>
            <a:ext cx="939219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Factorise the following:-</a:t>
            </a:r>
          </a:p>
          <a:p>
            <a:pPr marL="342900" indent="-342900">
              <a:buAutoNum type="arabicParenR"/>
            </a:pPr>
            <a:r>
              <a:rPr lang="en-GB" sz="3600" dirty="0"/>
              <a:t>x(x – 3) + 4x</a:t>
            </a:r>
          </a:p>
          <a:p>
            <a:pPr marL="342900" indent="-342900">
              <a:buAutoNum type="arabicParenR"/>
            </a:pPr>
            <a:r>
              <a:rPr lang="en-GB" sz="3600" dirty="0"/>
              <a:t>5(a + 3) + 5(4 – 2a)</a:t>
            </a:r>
          </a:p>
          <a:p>
            <a:pPr marL="342900" indent="-342900">
              <a:buAutoNum type="arabicParenR"/>
            </a:pPr>
            <a:r>
              <a:rPr lang="en-GB" sz="3600" dirty="0"/>
              <a:t>f(f - g) + g(f –g)</a:t>
            </a:r>
          </a:p>
          <a:p>
            <a:pPr marL="342900" indent="-342900">
              <a:buAutoNum type="arabicParenR"/>
            </a:pPr>
            <a:endParaRPr lang="en-GB" sz="3600" dirty="0"/>
          </a:p>
          <a:p>
            <a:pPr marL="342900" indent="-342900"/>
            <a:r>
              <a:rPr lang="en-GB" sz="3600" dirty="0"/>
              <a:t>Extension: </a:t>
            </a:r>
          </a:p>
          <a:p>
            <a:pPr marL="342900" indent="-342900"/>
            <a:r>
              <a:rPr lang="en-GB" sz="3200" dirty="0"/>
              <a:t>use what you know about factorising to simplify:</a:t>
            </a:r>
          </a:p>
          <a:p>
            <a:pPr marL="342900" indent="-342900"/>
            <a:endParaRPr lang="en-GB" sz="3600" dirty="0"/>
          </a:p>
          <a:p>
            <a:endParaRPr lang="en-GB" sz="3600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88928" y="4955475"/>
            <a:ext cx="7921625" cy="720080"/>
          </a:xfrm>
        </p:spPr>
        <p:txBody>
          <a:bodyPr/>
          <a:lstStyle/>
          <a:p>
            <a:pPr algn="ctr" eaLnBrk="1" hangingPunct="1">
              <a:buNone/>
            </a:pPr>
            <a:r>
              <a:rPr lang="en-US" sz="4000" dirty="0">
                <a:latin typeface="Calibri" panose="020F0502020204030204" pitchFamily="34" charset="0"/>
              </a:rPr>
              <a:t>0.72 × 73.2 + 7.32 × 2.8</a:t>
            </a:r>
          </a:p>
        </p:txBody>
      </p:sp>
    </p:spTree>
    <p:extLst>
      <p:ext uri="{BB962C8B-B14F-4D97-AF65-F5344CB8AC3E}">
        <p14:creationId xmlns:p14="http://schemas.microsoft.com/office/powerpoint/2010/main" val="19373168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602524" y="0"/>
            <a:ext cx="7886700" cy="1325563"/>
          </a:xfrm>
        </p:spPr>
        <p:txBody>
          <a:bodyPr/>
          <a:lstStyle/>
          <a:p>
            <a:r>
              <a:rPr lang="en-GB" b="1" dirty="0"/>
              <a:t>Problem Solving and Reasoning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7968" y="1157514"/>
            <a:ext cx="939219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Factorise the following:-</a:t>
            </a:r>
          </a:p>
          <a:p>
            <a:pPr marL="342900" indent="-342900">
              <a:buAutoNum type="arabicParenR"/>
            </a:pPr>
            <a:r>
              <a:rPr lang="en-GB" sz="3600" dirty="0"/>
              <a:t>x(x – 3) + 4x</a:t>
            </a:r>
          </a:p>
          <a:p>
            <a:pPr marL="342900" indent="-342900">
              <a:buAutoNum type="arabicParenR"/>
            </a:pPr>
            <a:r>
              <a:rPr lang="en-GB" sz="3600" dirty="0"/>
              <a:t>5(a + 3) + 5(4 – 2a)</a:t>
            </a:r>
          </a:p>
          <a:p>
            <a:pPr marL="342900" indent="-342900">
              <a:buAutoNum type="arabicParenR"/>
            </a:pPr>
            <a:r>
              <a:rPr lang="en-GB" sz="3600" dirty="0"/>
              <a:t>f(f - g) + g(f –g)</a:t>
            </a:r>
          </a:p>
          <a:p>
            <a:pPr marL="342900" indent="-342900">
              <a:buAutoNum type="arabicParenR"/>
            </a:pPr>
            <a:endParaRPr lang="en-GB" sz="3600" dirty="0"/>
          </a:p>
          <a:p>
            <a:pPr marL="342900" indent="-342900"/>
            <a:r>
              <a:rPr lang="en-GB" sz="3600" dirty="0"/>
              <a:t>Extension: </a:t>
            </a:r>
          </a:p>
          <a:p>
            <a:pPr marL="342900" indent="-342900"/>
            <a:r>
              <a:rPr lang="en-GB" sz="3200" dirty="0"/>
              <a:t>use what you know about factorising to simplify:</a:t>
            </a:r>
          </a:p>
          <a:p>
            <a:pPr marL="342900" indent="-342900"/>
            <a:endParaRPr lang="en-GB" sz="3600" dirty="0"/>
          </a:p>
          <a:p>
            <a:endParaRPr lang="en-GB" sz="3600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90528" y="4918404"/>
            <a:ext cx="7921625" cy="720080"/>
          </a:xfrm>
        </p:spPr>
        <p:txBody>
          <a:bodyPr/>
          <a:lstStyle/>
          <a:p>
            <a:pPr algn="ctr" eaLnBrk="1" hangingPunct="1">
              <a:buNone/>
            </a:pPr>
            <a:r>
              <a:rPr lang="en-US" sz="4000" dirty="0">
                <a:latin typeface="Calibri" panose="020F0502020204030204" pitchFamily="34" charset="0"/>
              </a:rPr>
              <a:t>0.72 × 73.2 + 7.32 × 2.8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13016" y="1725265"/>
            <a:ext cx="44544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0070C0"/>
                </a:solidFill>
              </a:rPr>
              <a:t>= x(x - 3 + 4) = x(x + 1)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41545" y="2317765"/>
            <a:ext cx="56866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0070C0"/>
                </a:solidFill>
              </a:rPr>
              <a:t>= 5(a + 3 + 4 – 2a) = 5(7 - a)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77941" y="2813438"/>
            <a:ext cx="56866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0070C0"/>
                </a:solidFill>
              </a:rPr>
              <a:t>= (f - g)(f + g)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80752" y="5416731"/>
            <a:ext cx="56866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0070C0"/>
                </a:solidFill>
              </a:rPr>
              <a:t>= 0.72 x 73.2 + 73.2 x 0.28</a:t>
            </a:r>
          </a:p>
          <a:p>
            <a:r>
              <a:rPr lang="en-GB" sz="3200" b="1" dirty="0">
                <a:solidFill>
                  <a:srgbClr val="0070C0"/>
                </a:solidFill>
              </a:rPr>
              <a:t>= 73.2(0.72 + 0.28)  = 73.2 </a:t>
            </a:r>
          </a:p>
        </p:txBody>
      </p:sp>
    </p:spTree>
    <p:extLst>
      <p:ext uri="{BB962C8B-B14F-4D97-AF65-F5344CB8AC3E}">
        <p14:creationId xmlns:p14="http://schemas.microsoft.com/office/powerpoint/2010/main" val="1937316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Key 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Factorise</a:t>
            </a:r>
          </a:p>
          <a:p>
            <a:pPr marL="0" indent="0">
              <a:buNone/>
            </a:pPr>
            <a:r>
              <a:rPr lang="en-GB" dirty="0"/>
              <a:t>Bracket</a:t>
            </a:r>
          </a:p>
          <a:p>
            <a:pPr marL="0" indent="0">
              <a:buNone/>
            </a:pPr>
            <a:r>
              <a:rPr lang="en-GB" dirty="0"/>
              <a:t>Common factor</a:t>
            </a:r>
          </a:p>
          <a:p>
            <a:pPr marL="0" indent="0">
              <a:buNone/>
            </a:pPr>
            <a:r>
              <a:rPr lang="en-GB" dirty="0"/>
              <a:t>Highest common factor</a:t>
            </a:r>
          </a:p>
          <a:p>
            <a:pPr marL="0" indent="0">
              <a:buNone/>
            </a:pPr>
            <a:r>
              <a:rPr lang="en-GB" dirty="0"/>
              <a:t>Terms</a:t>
            </a:r>
          </a:p>
          <a:p>
            <a:pPr marL="0" indent="0">
              <a:buNone/>
            </a:pPr>
            <a:r>
              <a:rPr lang="en-GB" dirty="0"/>
              <a:t>Expression </a:t>
            </a:r>
          </a:p>
        </p:txBody>
      </p:sp>
    </p:spTree>
    <p:extLst>
      <p:ext uri="{BB962C8B-B14F-4D97-AF65-F5344CB8AC3E}">
        <p14:creationId xmlns:p14="http://schemas.microsoft.com/office/powerpoint/2010/main" val="433527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38"/>
          <p:cNvSpPr>
            <a:spLocks noGrp="1"/>
          </p:cNvSpPr>
          <p:nvPr>
            <p:ph type="title"/>
          </p:nvPr>
        </p:nvSpPr>
        <p:spPr>
          <a:xfrm>
            <a:off x="1" y="254000"/>
            <a:ext cx="7975600" cy="1449753"/>
          </a:xfrm>
        </p:spPr>
        <p:txBody>
          <a:bodyPr/>
          <a:lstStyle/>
          <a:p>
            <a:r>
              <a:rPr lang="en-GB" b="1" dirty="0"/>
              <a:t>How to factorise to a single bracket </a:t>
            </a:r>
            <a:endParaRPr lang="en-GB" dirty="0"/>
          </a:p>
        </p:txBody>
      </p:sp>
      <p:sp>
        <p:nvSpPr>
          <p:cNvPr id="40" name="Content Placeholder 39"/>
          <p:cNvSpPr>
            <a:spLocks noGrp="1"/>
          </p:cNvSpPr>
          <p:nvPr>
            <p:ph idx="1"/>
          </p:nvPr>
        </p:nvSpPr>
        <p:spPr>
          <a:xfrm>
            <a:off x="628650" y="1825626"/>
            <a:ext cx="7886700" cy="179278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dirty="0"/>
              <a:t>  ‘Multiply brackets’ means to ‘expand’, or remove brackets</a:t>
            </a:r>
          </a:p>
          <a:p>
            <a:pPr>
              <a:buNone/>
            </a:pPr>
            <a:r>
              <a:rPr lang="en-GB" dirty="0"/>
              <a:t>   To factorise we reverse this process and put in a bracket.</a:t>
            </a:r>
          </a:p>
          <a:p>
            <a:pPr>
              <a:buNone/>
            </a:pPr>
            <a:r>
              <a:rPr lang="en-GB" dirty="0"/>
              <a:t>   We can double check by multiplying out the bracket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38040" y="5705183"/>
            <a:ext cx="36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/>
              <a:t>4(a + 6)  =    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612063" y="4024429"/>
            <a:ext cx="3398234" cy="949455"/>
            <a:chOff x="3943091" y="4507754"/>
            <a:chExt cx="3398234" cy="949455"/>
          </a:xfrm>
        </p:grpSpPr>
        <p:sp>
          <p:nvSpPr>
            <p:cNvPr id="45" name="TextBox 44"/>
            <p:cNvSpPr txBox="1"/>
            <p:nvPr/>
          </p:nvSpPr>
          <p:spPr>
            <a:xfrm>
              <a:off x="3943091" y="4512108"/>
              <a:ext cx="90322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5400" dirty="0"/>
                <a:t>4a 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905388" y="4507754"/>
              <a:ext cx="90322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5400" dirty="0"/>
                <a:t>+ 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480154" y="4533879"/>
              <a:ext cx="186117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5400" dirty="0"/>
                <a:t>24 =  </a:t>
              </a:r>
            </a:p>
          </p:txBody>
        </p:sp>
      </p:grpSp>
      <p:sp>
        <p:nvSpPr>
          <p:cNvPr id="48" name="U-Turn Arrow 47"/>
          <p:cNvSpPr/>
          <p:nvPr/>
        </p:nvSpPr>
        <p:spPr>
          <a:xfrm>
            <a:off x="831670" y="5521233"/>
            <a:ext cx="509451" cy="300445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1" name="U-Turn Arrow 50"/>
          <p:cNvSpPr/>
          <p:nvPr/>
        </p:nvSpPr>
        <p:spPr>
          <a:xfrm>
            <a:off x="661852" y="5338354"/>
            <a:ext cx="1867988" cy="535578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64268" y="3989594"/>
            <a:ext cx="36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/>
              <a:t>4(a + 6)      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3638292" y="5679058"/>
            <a:ext cx="3398234" cy="936392"/>
            <a:chOff x="3943091" y="4507754"/>
            <a:chExt cx="3398234" cy="936392"/>
          </a:xfrm>
        </p:grpSpPr>
        <p:sp>
          <p:nvSpPr>
            <p:cNvPr id="19" name="TextBox 18"/>
            <p:cNvSpPr txBox="1"/>
            <p:nvPr/>
          </p:nvSpPr>
          <p:spPr>
            <a:xfrm>
              <a:off x="3943091" y="4512108"/>
              <a:ext cx="90322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5400" dirty="0"/>
                <a:t>4a 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905388" y="4507754"/>
              <a:ext cx="90322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5400" dirty="0"/>
                <a:t>+ 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480154" y="4520816"/>
              <a:ext cx="186117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5400" dirty="0"/>
                <a:t>24  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8" grpId="0" animBg="1"/>
      <p:bldP spid="51" grpId="0" animBg="1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38"/>
          <p:cNvSpPr>
            <a:spLocks noGrp="1"/>
          </p:cNvSpPr>
          <p:nvPr>
            <p:ph type="title"/>
          </p:nvPr>
        </p:nvSpPr>
        <p:spPr>
          <a:xfrm>
            <a:off x="1" y="378190"/>
            <a:ext cx="7772400" cy="1325563"/>
          </a:xfrm>
        </p:spPr>
        <p:txBody>
          <a:bodyPr/>
          <a:lstStyle/>
          <a:p>
            <a:r>
              <a:rPr lang="en-GB" b="1" dirty="0"/>
              <a:t>How to factorise to a single bracket </a:t>
            </a:r>
            <a:endParaRPr lang="en-GB" dirty="0"/>
          </a:p>
        </p:txBody>
      </p:sp>
      <p:sp>
        <p:nvSpPr>
          <p:cNvPr id="40" name="Content Placeholder 39"/>
          <p:cNvSpPr>
            <a:spLocks noGrp="1"/>
          </p:cNvSpPr>
          <p:nvPr>
            <p:ph idx="1"/>
          </p:nvPr>
        </p:nvSpPr>
        <p:spPr>
          <a:xfrm>
            <a:off x="628649" y="1825626"/>
            <a:ext cx="8515351" cy="179278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dirty="0"/>
              <a:t>To ‘fully’ factorise we find the highest common factor(s)</a:t>
            </a:r>
          </a:p>
          <a:p>
            <a:pPr>
              <a:buNone/>
            </a:pPr>
            <a:r>
              <a:rPr lang="en-GB" dirty="0"/>
              <a:t>in all the terms and take this outside the bracket.</a:t>
            </a:r>
          </a:p>
          <a:p>
            <a:pPr>
              <a:buNone/>
            </a:pPr>
            <a:r>
              <a:rPr lang="en-GB" dirty="0"/>
              <a:t>Then work out what goes in the bracket using division or</a:t>
            </a:r>
          </a:p>
          <a:p>
            <a:pPr>
              <a:buNone/>
            </a:pPr>
            <a:r>
              <a:rPr lang="en-GB" dirty="0"/>
              <a:t>multiplication.</a:t>
            </a:r>
          </a:p>
        </p:txBody>
      </p:sp>
      <p:sp>
        <p:nvSpPr>
          <p:cNvPr id="48" name="U-Turn Arrow 47"/>
          <p:cNvSpPr/>
          <p:nvPr/>
        </p:nvSpPr>
        <p:spPr>
          <a:xfrm>
            <a:off x="870859" y="5508171"/>
            <a:ext cx="735872" cy="25255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1" name="U-Turn Arrow 50"/>
          <p:cNvSpPr/>
          <p:nvPr/>
        </p:nvSpPr>
        <p:spPr>
          <a:xfrm>
            <a:off x="661851" y="5338354"/>
            <a:ext cx="2094411" cy="535578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464017" y="3876381"/>
            <a:ext cx="3676909" cy="962520"/>
            <a:chOff x="4030177" y="5626804"/>
            <a:chExt cx="3676909" cy="962520"/>
          </a:xfrm>
        </p:grpSpPr>
        <p:sp>
          <p:nvSpPr>
            <p:cNvPr id="18" name="TextBox 17"/>
            <p:cNvSpPr txBox="1"/>
            <p:nvPr/>
          </p:nvSpPr>
          <p:spPr>
            <a:xfrm>
              <a:off x="4030177" y="5657285"/>
              <a:ext cx="90322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5400" dirty="0"/>
                <a:t>6b 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979411" y="5665994"/>
              <a:ext cx="57230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5400" dirty="0"/>
                <a:t>- 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358234" y="5626804"/>
              <a:ext cx="234885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5400" dirty="0"/>
                <a:t>10bc  = </a:t>
              </a: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3801290" y="3889445"/>
            <a:ext cx="36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/>
              <a:t>2b(              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83325" y="5692120"/>
            <a:ext cx="36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/>
              <a:t>2b(3 - 5c) =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3908257" y="5635512"/>
            <a:ext cx="3676909" cy="962520"/>
            <a:chOff x="4030177" y="5626804"/>
            <a:chExt cx="3676909" cy="962520"/>
          </a:xfrm>
        </p:grpSpPr>
        <p:sp>
          <p:nvSpPr>
            <p:cNvPr id="28" name="TextBox 27"/>
            <p:cNvSpPr txBox="1"/>
            <p:nvPr/>
          </p:nvSpPr>
          <p:spPr>
            <a:xfrm>
              <a:off x="4030177" y="5657285"/>
              <a:ext cx="90322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5400" dirty="0"/>
                <a:t>6b 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979411" y="5665994"/>
              <a:ext cx="57230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5400" dirty="0"/>
                <a:t>- 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358234" y="5626804"/>
              <a:ext cx="234885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5400" dirty="0"/>
                <a:t>10bc   </a:t>
              </a:r>
            </a:p>
          </p:txBody>
        </p:sp>
      </p:grpSp>
      <p:sp>
        <p:nvSpPr>
          <p:cNvPr id="31" name="Rectangle 30"/>
          <p:cNvSpPr/>
          <p:nvPr/>
        </p:nvSpPr>
        <p:spPr>
          <a:xfrm>
            <a:off x="4961510" y="3897477"/>
            <a:ext cx="170591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dirty="0"/>
              <a:t>3 - 5c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51" grpId="0" animBg="1"/>
      <p:bldP spid="25" grpId="0" build="allAtOnce"/>
      <p:bldP spid="26" grpId="0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446" y="0"/>
            <a:ext cx="8110401" cy="1325563"/>
          </a:xfrm>
        </p:spPr>
        <p:txBody>
          <a:bodyPr/>
          <a:lstStyle/>
          <a:p>
            <a:r>
              <a:rPr lang="en-GB" b="1" dirty="0"/>
              <a:t>Factorise - now you try.....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1108451" y="1477171"/>
            <a:ext cx="3894623" cy="936393"/>
            <a:chOff x="4152097" y="1477171"/>
            <a:chExt cx="3894623" cy="936393"/>
          </a:xfrm>
        </p:grpSpPr>
        <p:sp>
          <p:nvSpPr>
            <p:cNvPr id="14" name="TextBox 13"/>
            <p:cNvSpPr txBox="1"/>
            <p:nvPr/>
          </p:nvSpPr>
          <p:spPr>
            <a:xfrm>
              <a:off x="4152097" y="1481525"/>
              <a:ext cx="90322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5400" dirty="0"/>
                <a:t>3x 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114394" y="1477171"/>
              <a:ext cx="90322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5400" dirty="0"/>
                <a:t>+ 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689160" y="1490234"/>
              <a:ext cx="235756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5400" dirty="0"/>
                <a:t>15 = 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1062447" y="2757330"/>
            <a:ext cx="4019002" cy="966873"/>
            <a:chOff x="4380412" y="5500530"/>
            <a:chExt cx="3217046" cy="966873"/>
          </a:xfrm>
        </p:grpSpPr>
        <p:sp>
          <p:nvSpPr>
            <p:cNvPr id="36" name="TextBox 35"/>
            <p:cNvSpPr txBox="1"/>
            <p:nvPr/>
          </p:nvSpPr>
          <p:spPr>
            <a:xfrm>
              <a:off x="4380412" y="5544073"/>
              <a:ext cx="126709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5400" dirty="0"/>
                <a:t>5de 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401778" y="5539719"/>
              <a:ext cx="52267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5400" dirty="0"/>
                <a:t>- 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793601" y="5500530"/>
              <a:ext cx="180385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5400" dirty="0"/>
                <a:t>35d</a:t>
              </a:r>
              <a:r>
                <a:rPr lang="en-GB" sz="5400" baseline="30000" dirty="0"/>
                <a:t>2  </a:t>
              </a:r>
              <a:r>
                <a:rPr lang="en-GB" sz="5400" dirty="0"/>
                <a:t>= </a:t>
              </a: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296092" y="1584893"/>
            <a:ext cx="6008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1)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69966" y="2895600"/>
            <a:ext cx="6008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2)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09155" y="4267200"/>
            <a:ext cx="6008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3)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96092" y="5638800"/>
            <a:ext cx="6008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4)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171303" y="4172473"/>
            <a:ext cx="34268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/>
              <a:t>xy</a:t>
            </a:r>
            <a:r>
              <a:rPr lang="en-GB" sz="5400" baseline="30000" dirty="0"/>
              <a:t>2</a:t>
            </a:r>
            <a:r>
              <a:rPr lang="en-GB" sz="5400" dirty="0"/>
              <a:t>  -  y</a:t>
            </a:r>
            <a:r>
              <a:rPr lang="en-GB" sz="5400" baseline="30000" dirty="0"/>
              <a:t>3   </a:t>
            </a:r>
            <a:r>
              <a:rPr lang="en-GB" sz="5400" dirty="0"/>
              <a:t>=  </a:t>
            </a:r>
          </a:p>
        </p:txBody>
      </p:sp>
      <p:sp>
        <p:nvSpPr>
          <p:cNvPr id="46" name="Rectangle 45"/>
          <p:cNvSpPr/>
          <p:nvPr/>
        </p:nvSpPr>
        <p:spPr>
          <a:xfrm>
            <a:off x="1041221" y="5530334"/>
            <a:ext cx="448872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dirty="0"/>
              <a:t>3ab+12b–6b</a:t>
            </a:r>
            <a:r>
              <a:rPr lang="en-GB" sz="5400" baseline="30000" dirty="0"/>
              <a:t>2  </a:t>
            </a:r>
            <a:r>
              <a:rPr lang="en-GB" sz="5400" dirty="0"/>
              <a:t>=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446" y="0"/>
            <a:ext cx="8110401" cy="1325563"/>
          </a:xfrm>
        </p:spPr>
        <p:txBody>
          <a:bodyPr/>
          <a:lstStyle/>
          <a:p>
            <a:r>
              <a:rPr lang="en-GB" b="1" dirty="0"/>
              <a:t>Factorise - now you try.....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69515" y="1498942"/>
            <a:ext cx="24402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>
                <a:solidFill>
                  <a:srgbClr val="0070C0"/>
                </a:solidFill>
              </a:rPr>
              <a:t>3(x + 5)  </a:t>
            </a:r>
          </a:p>
        </p:txBody>
      </p:sp>
      <p:grpSp>
        <p:nvGrpSpPr>
          <p:cNvPr id="3" name="Group 31"/>
          <p:cNvGrpSpPr/>
          <p:nvPr/>
        </p:nvGrpSpPr>
        <p:grpSpPr>
          <a:xfrm>
            <a:off x="1108451" y="1477171"/>
            <a:ext cx="3894623" cy="936393"/>
            <a:chOff x="4152097" y="1477171"/>
            <a:chExt cx="3894623" cy="936393"/>
          </a:xfrm>
        </p:grpSpPr>
        <p:sp>
          <p:nvSpPr>
            <p:cNvPr id="14" name="TextBox 13"/>
            <p:cNvSpPr txBox="1"/>
            <p:nvPr/>
          </p:nvSpPr>
          <p:spPr>
            <a:xfrm>
              <a:off x="4152097" y="1481525"/>
              <a:ext cx="90322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5400" dirty="0"/>
                <a:t>3x 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114394" y="1477171"/>
              <a:ext cx="90322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5400" dirty="0"/>
                <a:t>+ 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689160" y="1490234"/>
              <a:ext cx="235756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5400" dirty="0"/>
                <a:t>15 = </a:t>
              </a: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4937760" y="2739913"/>
            <a:ext cx="37621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>
                <a:solidFill>
                  <a:srgbClr val="0070C0"/>
                </a:solidFill>
              </a:rPr>
              <a:t>5d(e – 7d)  </a:t>
            </a:r>
          </a:p>
        </p:txBody>
      </p:sp>
      <p:grpSp>
        <p:nvGrpSpPr>
          <p:cNvPr id="4" name="Group 38"/>
          <p:cNvGrpSpPr/>
          <p:nvPr/>
        </p:nvGrpSpPr>
        <p:grpSpPr>
          <a:xfrm>
            <a:off x="1062447" y="2757330"/>
            <a:ext cx="4019002" cy="966873"/>
            <a:chOff x="4380412" y="5500530"/>
            <a:chExt cx="3217046" cy="966873"/>
          </a:xfrm>
        </p:grpSpPr>
        <p:sp>
          <p:nvSpPr>
            <p:cNvPr id="36" name="TextBox 35"/>
            <p:cNvSpPr txBox="1"/>
            <p:nvPr/>
          </p:nvSpPr>
          <p:spPr>
            <a:xfrm>
              <a:off x="4380412" y="5544073"/>
              <a:ext cx="126709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5400" dirty="0"/>
                <a:t>5de 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401778" y="5539719"/>
              <a:ext cx="52267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5400" dirty="0"/>
                <a:t>- 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793601" y="5500530"/>
              <a:ext cx="180385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5400" dirty="0"/>
                <a:t>35d</a:t>
              </a:r>
              <a:r>
                <a:rPr lang="en-GB" sz="5400" baseline="30000" dirty="0"/>
                <a:t>2  </a:t>
              </a:r>
              <a:r>
                <a:rPr lang="en-GB" sz="5400" dirty="0"/>
                <a:t>= </a:t>
              </a: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296092" y="1584893"/>
            <a:ext cx="6008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1)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69966" y="2895600"/>
            <a:ext cx="6008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2)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09155" y="4267200"/>
            <a:ext cx="6008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3)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96092" y="5638800"/>
            <a:ext cx="6008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4)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171303" y="4172473"/>
            <a:ext cx="34268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/>
              <a:t>xy</a:t>
            </a:r>
            <a:r>
              <a:rPr lang="en-GB" sz="5400" baseline="30000" dirty="0"/>
              <a:t>2</a:t>
            </a:r>
            <a:r>
              <a:rPr lang="en-GB" sz="5400" dirty="0"/>
              <a:t>  -  y</a:t>
            </a:r>
            <a:r>
              <a:rPr lang="en-GB" sz="5400" baseline="30000" dirty="0"/>
              <a:t>3   </a:t>
            </a:r>
            <a:r>
              <a:rPr lang="en-GB" sz="5400" dirty="0"/>
              <a:t>= 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619897" y="4133285"/>
            <a:ext cx="37621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>
                <a:solidFill>
                  <a:srgbClr val="0070C0"/>
                </a:solidFill>
              </a:rPr>
              <a:t>y</a:t>
            </a:r>
            <a:r>
              <a:rPr lang="en-GB" sz="4800" b="1" baseline="30000" dirty="0">
                <a:solidFill>
                  <a:srgbClr val="0070C0"/>
                </a:solidFill>
              </a:rPr>
              <a:t>2</a:t>
            </a:r>
            <a:r>
              <a:rPr lang="en-GB" sz="4800" b="1" dirty="0">
                <a:solidFill>
                  <a:srgbClr val="0070C0"/>
                </a:solidFill>
              </a:rPr>
              <a:t>(x – y)  </a:t>
            </a:r>
          </a:p>
        </p:txBody>
      </p:sp>
      <p:sp>
        <p:nvSpPr>
          <p:cNvPr id="46" name="Rectangle 45"/>
          <p:cNvSpPr/>
          <p:nvPr/>
        </p:nvSpPr>
        <p:spPr>
          <a:xfrm>
            <a:off x="1041221" y="5530334"/>
            <a:ext cx="448872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dirty="0"/>
              <a:t>3ab+12b–6b</a:t>
            </a:r>
            <a:r>
              <a:rPr lang="en-GB" sz="5400" baseline="30000" dirty="0"/>
              <a:t>2  </a:t>
            </a:r>
            <a:r>
              <a:rPr lang="en-GB" sz="5400" dirty="0"/>
              <a:t>=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394961" y="5517947"/>
            <a:ext cx="42846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>
                <a:solidFill>
                  <a:srgbClr val="0070C0"/>
                </a:solidFill>
              </a:rPr>
              <a:t>3b(a + 4 –2b)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3" grpId="0"/>
      <p:bldP spid="45" grpId="0"/>
      <p:bldP spid="4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Problem Solving and Reasoning</a:t>
            </a: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2049042" y="1841242"/>
            <a:ext cx="6454877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1) </a:t>
            </a:r>
            <a:r>
              <a:rPr lang="en-GB" sz="3200" dirty="0"/>
              <a:t>3q + 6 = 3(q + 6) </a:t>
            </a:r>
          </a:p>
          <a:p>
            <a:pPr marL="514350" indent="-514350">
              <a:buAutoNum type="arabicParenR"/>
            </a:pPr>
            <a:endParaRPr lang="en-GB" sz="3200" dirty="0"/>
          </a:p>
          <a:p>
            <a:r>
              <a:rPr lang="en-GB" sz="3200" b="1" dirty="0">
                <a:solidFill>
                  <a:srgbClr val="FF0000"/>
                </a:solidFill>
              </a:rPr>
              <a:t>2) </a:t>
            </a:r>
            <a:r>
              <a:rPr lang="en-GB" sz="3200" dirty="0"/>
              <a:t>9p + 36 = 9(9p + 4)</a:t>
            </a:r>
          </a:p>
          <a:p>
            <a:r>
              <a:rPr lang="en-GB" sz="3200" dirty="0"/>
              <a:t> </a:t>
            </a:r>
          </a:p>
          <a:p>
            <a:r>
              <a:rPr lang="en-GB" sz="3200" b="1" dirty="0">
                <a:solidFill>
                  <a:srgbClr val="FF0000"/>
                </a:solidFill>
              </a:rPr>
              <a:t>3) </a:t>
            </a:r>
            <a:r>
              <a:rPr lang="en-GB" sz="3200" dirty="0"/>
              <a:t>6y - 30 = 3(2y - 10)  </a:t>
            </a:r>
          </a:p>
          <a:p>
            <a:endParaRPr lang="en-GB" sz="3200" dirty="0"/>
          </a:p>
          <a:p>
            <a:r>
              <a:rPr lang="en-GB" sz="3200" b="1" dirty="0">
                <a:solidFill>
                  <a:srgbClr val="FF0000"/>
                </a:solidFill>
              </a:rPr>
              <a:t>4) </a:t>
            </a:r>
            <a:r>
              <a:rPr lang="en-GB" sz="3200" dirty="0"/>
              <a:t> 8w - 24 = 8(w + 24) </a:t>
            </a:r>
          </a:p>
          <a:p>
            <a:endParaRPr lang="en-GB" sz="3200" b="1" dirty="0">
              <a:solidFill>
                <a:srgbClr val="FF0000"/>
              </a:solidFill>
            </a:endParaRPr>
          </a:p>
          <a:p>
            <a:r>
              <a:rPr lang="en-GB" sz="3200" b="1" dirty="0">
                <a:solidFill>
                  <a:srgbClr val="FF0000"/>
                </a:solidFill>
              </a:rPr>
              <a:t>5) </a:t>
            </a:r>
            <a:r>
              <a:rPr lang="en-GB" sz="3200" dirty="0"/>
              <a:t> 2c² - 4c + 8c</a:t>
            </a:r>
            <a:r>
              <a:rPr lang="en-GB" sz="3200" baseline="30000" dirty="0"/>
              <a:t>3 </a:t>
            </a:r>
            <a:r>
              <a:rPr lang="en-GB" sz="3200" dirty="0"/>
              <a:t>= 2(c – 2 - 4c</a:t>
            </a:r>
            <a:r>
              <a:rPr lang="en-GB" sz="3200" baseline="30000" dirty="0"/>
              <a:t>2</a:t>
            </a:r>
            <a:r>
              <a:rPr lang="en-GB" sz="3200" dirty="0"/>
              <a:t>) </a:t>
            </a:r>
          </a:p>
          <a:p>
            <a:endParaRPr lang="en-GB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1907178" y="1240971"/>
            <a:ext cx="50945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Fully factorise - Spot the mistakes</a:t>
            </a:r>
          </a:p>
        </p:txBody>
      </p:sp>
    </p:spTree>
    <p:extLst>
      <p:ext uri="{BB962C8B-B14F-4D97-AF65-F5344CB8AC3E}">
        <p14:creationId xmlns:p14="http://schemas.microsoft.com/office/powerpoint/2010/main" val="1937316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Problem Solving and Reasoning</a:t>
            </a: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2049042" y="1841242"/>
            <a:ext cx="6454877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1) </a:t>
            </a:r>
            <a:r>
              <a:rPr lang="en-GB" sz="3200" dirty="0"/>
              <a:t>3q + 6 = 3(q + 6) </a:t>
            </a:r>
          </a:p>
          <a:p>
            <a:pPr marL="514350" indent="-514350">
              <a:buAutoNum type="arabicParenR"/>
            </a:pPr>
            <a:endParaRPr lang="en-GB" sz="3200" dirty="0"/>
          </a:p>
          <a:p>
            <a:r>
              <a:rPr lang="en-GB" sz="3200" b="1" dirty="0">
                <a:solidFill>
                  <a:srgbClr val="FF0000"/>
                </a:solidFill>
              </a:rPr>
              <a:t>2) </a:t>
            </a:r>
            <a:r>
              <a:rPr lang="en-GB" sz="3200" dirty="0"/>
              <a:t>9p + 36 = 9(9p + 4)</a:t>
            </a:r>
          </a:p>
          <a:p>
            <a:r>
              <a:rPr lang="en-GB" sz="3200" dirty="0"/>
              <a:t> </a:t>
            </a:r>
          </a:p>
          <a:p>
            <a:r>
              <a:rPr lang="en-GB" sz="3200" b="1" dirty="0">
                <a:solidFill>
                  <a:srgbClr val="FF0000"/>
                </a:solidFill>
              </a:rPr>
              <a:t>3) </a:t>
            </a:r>
            <a:r>
              <a:rPr lang="en-GB" sz="3200" dirty="0"/>
              <a:t>6y - 30 = 3(2y - 10)  </a:t>
            </a:r>
          </a:p>
          <a:p>
            <a:endParaRPr lang="en-GB" sz="3200" dirty="0"/>
          </a:p>
          <a:p>
            <a:r>
              <a:rPr lang="en-GB" sz="3200" b="1" dirty="0">
                <a:solidFill>
                  <a:srgbClr val="FF0000"/>
                </a:solidFill>
              </a:rPr>
              <a:t>4) </a:t>
            </a:r>
            <a:r>
              <a:rPr lang="en-GB" sz="3200" dirty="0"/>
              <a:t> 8w - 24 = 8(w + 24) </a:t>
            </a:r>
          </a:p>
          <a:p>
            <a:endParaRPr lang="en-GB" sz="3200" b="1" dirty="0">
              <a:solidFill>
                <a:srgbClr val="FF0000"/>
              </a:solidFill>
            </a:endParaRPr>
          </a:p>
          <a:p>
            <a:r>
              <a:rPr lang="en-GB" sz="3200" b="1" dirty="0">
                <a:solidFill>
                  <a:srgbClr val="FF0000"/>
                </a:solidFill>
              </a:rPr>
              <a:t>5) </a:t>
            </a:r>
            <a:r>
              <a:rPr lang="en-GB" sz="3200" dirty="0"/>
              <a:t> 2c² - 4c + 8c</a:t>
            </a:r>
            <a:r>
              <a:rPr lang="en-GB" sz="3200" baseline="30000" dirty="0"/>
              <a:t>3 </a:t>
            </a:r>
            <a:r>
              <a:rPr lang="en-GB" sz="3200" dirty="0"/>
              <a:t>= 2(c – 2 - 4c</a:t>
            </a:r>
            <a:r>
              <a:rPr lang="en-GB" sz="3200" baseline="30000" dirty="0"/>
              <a:t>2</a:t>
            </a:r>
            <a:r>
              <a:rPr lang="en-GB" sz="3200" dirty="0"/>
              <a:t>) </a:t>
            </a:r>
          </a:p>
          <a:p>
            <a:endParaRPr lang="en-GB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1907178" y="1240971"/>
            <a:ext cx="50945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Fully factorise - Spot the mistakes</a:t>
            </a:r>
          </a:p>
        </p:txBody>
      </p:sp>
      <p:sp>
        <p:nvSpPr>
          <p:cNvPr id="5" name="Oval 4"/>
          <p:cNvSpPr/>
          <p:nvPr/>
        </p:nvSpPr>
        <p:spPr>
          <a:xfrm>
            <a:off x="4807132" y="1854925"/>
            <a:ext cx="535577" cy="535578"/>
          </a:xfrm>
          <a:prstGeom prst="ellipse">
            <a:avLst/>
          </a:prstGeom>
          <a:solidFill>
            <a:schemeClr val="accent1">
              <a:alpha val="4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4397829" y="2856410"/>
            <a:ext cx="535577" cy="535578"/>
          </a:xfrm>
          <a:prstGeom prst="ellipse">
            <a:avLst/>
          </a:prstGeom>
          <a:solidFill>
            <a:schemeClr val="accent1">
              <a:alpha val="4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3844835" y="3844832"/>
            <a:ext cx="535577" cy="535578"/>
          </a:xfrm>
          <a:prstGeom prst="ellipse">
            <a:avLst/>
          </a:prstGeom>
          <a:solidFill>
            <a:schemeClr val="accent1">
              <a:alpha val="4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4824547" y="4798423"/>
            <a:ext cx="535577" cy="535578"/>
          </a:xfrm>
          <a:prstGeom prst="ellipse">
            <a:avLst/>
          </a:prstGeom>
          <a:solidFill>
            <a:schemeClr val="accent1">
              <a:alpha val="4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5229496" y="4798422"/>
            <a:ext cx="535577" cy="535578"/>
          </a:xfrm>
          <a:prstGeom prst="ellipse">
            <a:avLst/>
          </a:prstGeom>
          <a:solidFill>
            <a:schemeClr val="accent1">
              <a:alpha val="4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5046617" y="5843450"/>
            <a:ext cx="535577" cy="535578"/>
          </a:xfrm>
          <a:prstGeom prst="ellipse">
            <a:avLst/>
          </a:prstGeom>
          <a:solidFill>
            <a:schemeClr val="accent1">
              <a:alpha val="4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6156960" y="5817325"/>
            <a:ext cx="535577" cy="535578"/>
          </a:xfrm>
          <a:prstGeom prst="ellipse">
            <a:avLst/>
          </a:prstGeom>
          <a:solidFill>
            <a:schemeClr val="accent1">
              <a:alpha val="4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7316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Problem Solving and Reasoning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2272937" y="2259875"/>
            <a:ext cx="4049486" cy="193330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3370218" y="1515292"/>
            <a:ext cx="11625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x+ 7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97429" y="2843350"/>
            <a:ext cx="7750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09897" y="4376057"/>
            <a:ext cx="7132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Find the missing side of the rectangle.</a:t>
            </a:r>
          </a:p>
        </p:txBody>
      </p:sp>
      <p:sp>
        <p:nvSpPr>
          <p:cNvPr id="8" name="Rectangle 7"/>
          <p:cNvSpPr/>
          <p:nvPr/>
        </p:nvSpPr>
        <p:spPr>
          <a:xfrm>
            <a:off x="2562653" y="2747946"/>
            <a:ext cx="35234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dirty="0"/>
              <a:t>Area =3x</a:t>
            </a:r>
            <a:r>
              <a:rPr lang="en-GB" sz="4000" baseline="30000" dirty="0"/>
              <a:t>2</a:t>
            </a:r>
            <a:r>
              <a:rPr lang="en-GB" sz="4000" dirty="0"/>
              <a:t> + 21x </a:t>
            </a:r>
          </a:p>
        </p:txBody>
      </p:sp>
    </p:spTree>
    <p:extLst>
      <p:ext uri="{BB962C8B-B14F-4D97-AF65-F5344CB8AC3E}">
        <p14:creationId xmlns:p14="http://schemas.microsoft.com/office/powerpoint/2010/main" val="1937316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521</TotalTime>
  <Words>621</Words>
  <Application>Microsoft Macintosh PowerPoint</Application>
  <PresentationFormat>On-screen Show (4:3)</PresentationFormat>
  <Paragraphs>124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Factorise single bracket</vt:lpstr>
      <vt:lpstr>Key Vocabulary</vt:lpstr>
      <vt:lpstr>How to factorise to a single bracket </vt:lpstr>
      <vt:lpstr>How to factorise to a single bracket </vt:lpstr>
      <vt:lpstr>Factorise - now you try.....</vt:lpstr>
      <vt:lpstr>Factorise - now you try.....</vt:lpstr>
      <vt:lpstr>Problem Solving and Reasoning</vt:lpstr>
      <vt:lpstr>Problem Solving and Reasoning</vt:lpstr>
      <vt:lpstr>Problem Solving and Reasoning</vt:lpstr>
      <vt:lpstr>Problem Solving and Reasoning</vt:lpstr>
      <vt:lpstr>Problem Solving and Reasoning</vt:lpstr>
      <vt:lpstr>Problem Solving and Reasoning</vt:lpstr>
    </vt:vector>
  </TitlesOfParts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 Moody</dc:creator>
  <cp:lastModifiedBy>PiXL 1</cp:lastModifiedBy>
  <cp:revision>189</cp:revision>
  <dcterms:created xsi:type="dcterms:W3CDTF">2016-01-18T14:56:17Z</dcterms:created>
  <dcterms:modified xsi:type="dcterms:W3CDTF">2018-11-13T16:01:40Z</dcterms:modified>
</cp:coreProperties>
</file>