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83" r:id="rId4"/>
    <p:sldId id="287" r:id="rId5"/>
    <p:sldId id="285" r:id="rId6"/>
    <p:sldId id="288" r:id="rId7"/>
    <p:sldId id="289" r:id="rId8"/>
    <p:sldId id="290" r:id="rId9"/>
    <p:sldId id="291" r:id="rId10"/>
    <p:sldId id="292" r:id="rId11"/>
    <p:sldId id="293" r:id="rId12"/>
    <p:sldId id="282" r:id="rId13"/>
    <p:sldId id="294" r:id="rId14"/>
    <p:sldId id="295" r:id="rId15"/>
    <p:sldId id="29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nth term of a linear sequence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/>
          <a:lstStyle/>
          <a:p>
            <a:r>
              <a:rPr lang="en-GB" dirty="0"/>
              <a:t>Find the nth term of an arithmetic sequence and generate terms using 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Grade C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471684" y="4624661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02" y="471143"/>
            <a:ext cx="7249947" cy="1325563"/>
          </a:xfrm>
        </p:spPr>
        <p:txBody>
          <a:bodyPr>
            <a:noAutofit/>
          </a:bodyPr>
          <a:lstStyle/>
          <a:p>
            <a:r>
              <a:rPr lang="en-GB" sz="3600" dirty="0"/>
              <a:t>Now you try, write down an expression in terms of n for these linear sequences: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9978" y="1403156"/>
            <a:ext cx="787962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4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8, 11, 14, 17, 20  </a:t>
            </a:r>
            <a:endParaRPr kumimoji="0" lang="en-GB" sz="4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lang="en-GB" sz="4400" dirty="0">
                <a:ea typeface="Calibri" pitchFamily="34" charset="0"/>
                <a:cs typeface="Times New Roman" pitchFamily="18" charset="0"/>
              </a:rPr>
              <a:t> 2, 10, 18, 26, 34</a:t>
            </a:r>
            <a:endParaRPr kumimoji="0" lang="en-GB" sz="4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lang="en-GB" sz="4400" dirty="0"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–8, –1, 6, 13, 20  </a:t>
            </a:r>
            <a:endParaRPr kumimoji="0" lang="en-GB" sz="4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4, 1, –2, –5, –8 </a:t>
            </a: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–6, –8, –10, –12, –</a:t>
            </a:r>
            <a:r>
              <a:rPr kumimoji="0" lang="en-GB" sz="44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14 </a:t>
            </a:r>
            <a:r>
              <a:rPr kumimoji="0" lang="en-GB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en-GB" sz="4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42911" y="2182891"/>
            <a:ext cx="1565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3n + 5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0152" y="2770448"/>
            <a:ext cx="1680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8n – 6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1361" y="3418520"/>
            <a:ext cx="1887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7n – 15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94635" y="4191610"/>
            <a:ext cx="2533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–3n + 7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7156" y="4807430"/>
            <a:ext cx="2140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–2n – 4 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02" y="471143"/>
            <a:ext cx="7311730" cy="1325563"/>
          </a:xfrm>
        </p:spPr>
        <p:txBody>
          <a:bodyPr>
            <a:noAutofit/>
          </a:bodyPr>
          <a:lstStyle/>
          <a:p>
            <a:r>
              <a:rPr lang="en-GB" sz="3600" dirty="0"/>
              <a:t>For each sequence, find an expression for the nth term and the value of the 20</a:t>
            </a:r>
            <a:r>
              <a:rPr lang="en-GB" sz="3600" baseline="30000" dirty="0"/>
              <a:t>th</a:t>
            </a:r>
            <a:r>
              <a:rPr lang="en-GB" sz="3600" dirty="0"/>
              <a:t> term: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474" y="1423659"/>
            <a:ext cx="787962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4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11, 15, 19, 23, 27</a:t>
            </a: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4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4400" dirty="0">
                <a:ea typeface="Calibri" pitchFamily="34" charset="0"/>
                <a:cs typeface="Times New Roman" pitchFamily="18" charset="0"/>
              </a:rPr>
              <a:t>b) –1, 7, 15, 23, 31</a:t>
            </a:r>
            <a:endParaRPr kumimoji="0" lang="en-GB" sz="4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2122" y="2832248"/>
            <a:ext cx="5049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nth term: 4n + 7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0708" y="2796951"/>
            <a:ext cx="41054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b="1" dirty="0">
                <a:solidFill>
                  <a:srgbClr val="FF0000"/>
                </a:solidFill>
              </a:rPr>
              <a:t>20</a:t>
            </a:r>
            <a:r>
              <a:rPr lang="en-GB" sz="4000" b="1" baseline="30000" dirty="0">
                <a:solidFill>
                  <a:srgbClr val="FF0000"/>
                </a:solidFill>
              </a:rPr>
              <a:t>th</a:t>
            </a:r>
            <a:r>
              <a:rPr lang="en-GB" sz="4000" b="1" dirty="0">
                <a:solidFill>
                  <a:srgbClr val="FF0000"/>
                </a:solidFill>
              </a:rPr>
              <a:t> term, n = 20</a:t>
            </a:r>
          </a:p>
          <a:p>
            <a:pPr algn="r"/>
            <a:r>
              <a:rPr lang="en-US" sz="4000" b="1" dirty="0">
                <a:solidFill>
                  <a:srgbClr val="FF0000"/>
                </a:solidFill>
              </a:rPr>
              <a:t>4 x 20 + 7 = 87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1513" y="4972474"/>
            <a:ext cx="5049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nth term: 8n – 9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3351" y="4923924"/>
            <a:ext cx="41054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b="1" dirty="0">
                <a:solidFill>
                  <a:srgbClr val="FF0000"/>
                </a:solidFill>
              </a:rPr>
              <a:t>20</a:t>
            </a:r>
            <a:r>
              <a:rPr lang="en-GB" sz="4000" b="1" baseline="30000" dirty="0">
                <a:solidFill>
                  <a:srgbClr val="FF0000"/>
                </a:solidFill>
              </a:rPr>
              <a:t>th</a:t>
            </a:r>
            <a:r>
              <a:rPr lang="en-GB" sz="4000" b="1" dirty="0">
                <a:solidFill>
                  <a:srgbClr val="FF0000"/>
                </a:solidFill>
              </a:rPr>
              <a:t> term, n = 20</a:t>
            </a:r>
          </a:p>
          <a:p>
            <a:pPr algn="r"/>
            <a:r>
              <a:rPr lang="en-US" sz="4000" b="1" dirty="0">
                <a:solidFill>
                  <a:srgbClr val="FF0000"/>
                </a:solidFill>
              </a:rPr>
              <a:t>8 x 20 – 9 = 151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Sequences from Patterns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6591" y="1417982"/>
            <a:ext cx="825578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Here are three patterns using circles</a:t>
            </a:r>
          </a:p>
          <a:p>
            <a:pPr marL="514350" indent="-514350">
              <a:buAutoNum type="alphaLcParenBoth"/>
            </a:pPr>
            <a:r>
              <a:rPr lang="en-GB" sz="3200" dirty="0"/>
              <a:t>Draw pattern 4</a:t>
            </a:r>
          </a:p>
          <a:p>
            <a:pPr marL="514350" indent="-514350">
              <a:buAutoNum type="alphaLcParenBoth"/>
            </a:pPr>
            <a:r>
              <a:rPr lang="en-GB" sz="3200" dirty="0"/>
              <a:t>Write down an expression for the nth pattern</a:t>
            </a:r>
          </a:p>
          <a:p>
            <a:pPr marL="514350" indent="-514350">
              <a:buAutoNum type="alphaLcParenBoth"/>
            </a:pPr>
            <a:r>
              <a:rPr lang="en-GB" sz="3200" dirty="0"/>
              <a:t>How many circles are in the 50</a:t>
            </a:r>
            <a:r>
              <a:rPr lang="en-GB" sz="3200" baseline="30000" dirty="0"/>
              <a:t>th</a:t>
            </a:r>
            <a:r>
              <a:rPr lang="en-GB" sz="3200" dirty="0"/>
              <a:t> pattern</a:t>
            </a:r>
          </a:p>
        </p:txBody>
      </p:sp>
      <p:sp>
        <p:nvSpPr>
          <p:cNvPr id="15" name="Oval 14"/>
          <p:cNvSpPr/>
          <p:nvPr/>
        </p:nvSpPr>
        <p:spPr>
          <a:xfrm>
            <a:off x="3565594" y="4243318"/>
            <a:ext cx="287337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900181" y="3667056"/>
            <a:ext cx="1503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cs typeface="Arial" charset="0"/>
              </a:rPr>
              <a:t>Pattern 1</a:t>
            </a:r>
            <a:endParaRPr lang="en-US" sz="2400" b="1">
              <a:cs typeface="Arial" charset="0"/>
            </a:endParaRPr>
          </a:p>
        </p:txBody>
      </p:sp>
      <p:sp>
        <p:nvSpPr>
          <p:cNvPr id="20" name="TextBox 5"/>
          <p:cNvSpPr txBox="1">
            <a:spLocks noChangeArrowheads="1"/>
          </p:cNvSpPr>
          <p:nvPr/>
        </p:nvSpPr>
        <p:spPr bwMode="auto">
          <a:xfrm>
            <a:off x="3060769" y="3667056"/>
            <a:ext cx="1503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cs typeface="Arial" charset="0"/>
              </a:rPr>
              <a:t>Pattern 2</a:t>
            </a:r>
            <a:endParaRPr lang="en-US" sz="2400" b="1">
              <a:cs typeface="Arial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068831" y="4243318"/>
            <a:ext cx="288925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60769" y="4243318"/>
            <a:ext cx="288925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060769" y="4675118"/>
            <a:ext cx="288925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068831" y="4675118"/>
            <a:ext cx="288925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476444" y="4243318"/>
            <a:ext cx="288925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981269" y="4243318"/>
            <a:ext cx="287337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973206" y="4243318"/>
            <a:ext cx="287338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26181" y="4243318"/>
            <a:ext cx="287338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5221356" y="3667056"/>
            <a:ext cx="1501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cs typeface="Arial" charset="0"/>
              </a:rPr>
              <a:t>Pattern 3</a:t>
            </a:r>
            <a:endParaRPr lang="en-US" sz="2400" b="1">
              <a:cs typeface="Arial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229419" y="4243318"/>
            <a:ext cx="287337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221356" y="4243318"/>
            <a:ext cx="287338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221356" y="4675118"/>
            <a:ext cx="287338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229419" y="4675118"/>
            <a:ext cx="287337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221356" y="5106918"/>
            <a:ext cx="287338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229419" y="5106918"/>
            <a:ext cx="287337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16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2849" y="1941739"/>
            <a:ext cx="2250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(a) Pattern 4</a:t>
            </a:r>
          </a:p>
        </p:txBody>
      </p:sp>
      <p:sp>
        <p:nvSpPr>
          <p:cNvPr id="15" name="Oval 14"/>
          <p:cNvSpPr/>
          <p:nvPr/>
        </p:nvSpPr>
        <p:spPr>
          <a:xfrm>
            <a:off x="4797650" y="832763"/>
            <a:ext cx="287337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132237" y="256501"/>
            <a:ext cx="1503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cs typeface="Arial" charset="0"/>
              </a:rPr>
              <a:t>Pattern 1</a:t>
            </a:r>
            <a:endParaRPr lang="en-US" sz="2400" b="1">
              <a:cs typeface="Arial" charset="0"/>
            </a:endParaRPr>
          </a:p>
        </p:txBody>
      </p:sp>
      <p:sp>
        <p:nvSpPr>
          <p:cNvPr id="20" name="TextBox 5"/>
          <p:cNvSpPr txBox="1">
            <a:spLocks noChangeArrowheads="1"/>
          </p:cNvSpPr>
          <p:nvPr/>
        </p:nvSpPr>
        <p:spPr bwMode="auto">
          <a:xfrm>
            <a:off x="4292825" y="256501"/>
            <a:ext cx="1503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cs typeface="Arial" charset="0"/>
              </a:rPr>
              <a:t>Pattern 2</a:t>
            </a:r>
            <a:endParaRPr lang="en-US" sz="2400" b="1">
              <a:cs typeface="Arial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300887" y="832763"/>
            <a:ext cx="288925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292825" y="832763"/>
            <a:ext cx="288925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292825" y="1264563"/>
            <a:ext cx="288925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00887" y="1264563"/>
            <a:ext cx="288925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08500" y="832763"/>
            <a:ext cx="288925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213325" y="832763"/>
            <a:ext cx="287337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205262" y="832763"/>
            <a:ext cx="287338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958237" y="832763"/>
            <a:ext cx="287338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6453412" y="256501"/>
            <a:ext cx="1501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cs typeface="Arial" charset="0"/>
              </a:rPr>
              <a:t>Pattern 3</a:t>
            </a:r>
            <a:endParaRPr lang="en-US" sz="2400" b="1">
              <a:cs typeface="Arial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7461475" y="832763"/>
            <a:ext cx="287337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453412" y="832763"/>
            <a:ext cx="287338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453412" y="1264563"/>
            <a:ext cx="287338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461475" y="1264563"/>
            <a:ext cx="287337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453412" y="1696363"/>
            <a:ext cx="287338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461475" y="1696363"/>
            <a:ext cx="287337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021178" y="2094577"/>
            <a:ext cx="287338" cy="2873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524416" y="2094577"/>
            <a:ext cx="288925" cy="2873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516353" y="2094577"/>
            <a:ext cx="288925" cy="2873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516353" y="2526377"/>
            <a:ext cx="288925" cy="2873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24416" y="2526377"/>
            <a:ext cx="288925" cy="2873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516353" y="2958177"/>
            <a:ext cx="288925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524416" y="2958177"/>
            <a:ext cx="288925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516353" y="3389977"/>
            <a:ext cx="288925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524416" y="3389977"/>
            <a:ext cx="288925" cy="288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589704" y="2162379"/>
            <a:ext cx="2925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(b) The nth term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435523" y="2710563"/>
            <a:ext cx="42308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The number of circles in each pattern forms a linear sequence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91618" y="3681829"/>
            <a:ext cx="2115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3, 5, 7, 9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806286" y="4325548"/>
            <a:ext cx="3559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nth term: 2n + 1 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70104" y="4976092"/>
            <a:ext cx="6499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(c) Number of circles in the 50th term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18447" y="5501530"/>
            <a:ext cx="5440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nth term: 2n + 1 and n = 50 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8017" y="6022419"/>
            <a:ext cx="5440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2 x 50 + 1 = 101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823044" y="5480250"/>
            <a:ext cx="2938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101 circles in 50</a:t>
            </a:r>
            <a:r>
              <a:rPr lang="en-GB" sz="3600" b="1" baseline="30000" dirty="0">
                <a:solidFill>
                  <a:srgbClr val="FF0000"/>
                </a:solidFill>
              </a:rPr>
              <a:t>th</a:t>
            </a:r>
            <a:r>
              <a:rPr lang="en-GB" sz="3600" b="1" dirty="0">
                <a:solidFill>
                  <a:srgbClr val="FF0000"/>
                </a:solidFill>
              </a:rPr>
              <a:t> pattern</a:t>
            </a:r>
          </a:p>
        </p:txBody>
      </p:sp>
    </p:spTree>
    <p:extLst>
      <p:ext uri="{BB962C8B-B14F-4D97-AF65-F5344CB8AC3E}">
        <p14:creationId xmlns:p14="http://schemas.microsoft.com/office/powerpoint/2010/main" val="193731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/>
      <p:bldP spid="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991"/>
            <a:ext cx="8276811" cy="1325563"/>
          </a:xfrm>
        </p:spPr>
        <p:txBody>
          <a:bodyPr>
            <a:normAutofit/>
          </a:bodyPr>
          <a:lstStyle/>
          <a:p>
            <a:r>
              <a:rPr lang="en-GB" sz="4000" dirty="0"/>
              <a:t>Problem Solving and Reasoning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9172" y="1254209"/>
            <a:ext cx="8177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Here are the first 5 terms of an arithmetic sequence: 		</a:t>
            </a:r>
            <a:r>
              <a:rPr lang="en-GB" sz="3200" b="1" dirty="0"/>
              <a:t>3, 10, 17, 24, 31</a:t>
            </a:r>
          </a:p>
          <a:p>
            <a:r>
              <a:rPr lang="en-GB" sz="3200" dirty="0"/>
              <a:t>Show that 220 is in the sequence.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5660" y="2682321"/>
            <a:ext cx="86390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nth term: 7n – 4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Remember n represents the position number of the sequence. Therefore n must be an integer.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Form the equation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42660" y="4107225"/>
            <a:ext cx="28507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b="1" dirty="0">
                <a:solidFill>
                  <a:srgbClr val="FF0000"/>
                </a:solidFill>
              </a:rPr>
              <a:t>7n – 4 = 220</a:t>
            </a:r>
          </a:p>
          <a:p>
            <a:pPr algn="r"/>
            <a:r>
              <a:rPr lang="en-US" sz="4000" b="1" dirty="0">
                <a:solidFill>
                  <a:srgbClr val="FF0000"/>
                </a:solidFill>
              </a:rPr>
              <a:t>7n = 224</a:t>
            </a:r>
          </a:p>
          <a:p>
            <a:pPr algn="r"/>
            <a:r>
              <a:rPr lang="en-US" sz="4000" b="1" dirty="0">
                <a:solidFill>
                  <a:srgbClr val="FF0000"/>
                </a:solidFill>
              </a:rPr>
              <a:t>n = 224 ÷ 7</a:t>
            </a:r>
          </a:p>
          <a:p>
            <a:pPr algn="r"/>
            <a:r>
              <a:rPr lang="en-US" sz="4000" b="1" dirty="0">
                <a:solidFill>
                  <a:srgbClr val="FF0000"/>
                </a:solidFill>
              </a:rPr>
              <a:t>n = 32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9695" y="5141193"/>
            <a:ext cx="8639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So 220 is the 32</a:t>
            </a:r>
            <a:r>
              <a:rPr lang="en-GB" sz="3200" b="1" baseline="30000" dirty="0">
                <a:solidFill>
                  <a:srgbClr val="FF0000"/>
                </a:solidFill>
              </a:rPr>
              <a:t>nd</a:t>
            </a:r>
            <a:r>
              <a:rPr lang="en-GB" sz="3200" b="1" dirty="0">
                <a:solidFill>
                  <a:srgbClr val="FF0000"/>
                </a:solidFill>
              </a:rPr>
              <a:t> term 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in the sequence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31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991"/>
            <a:ext cx="8276811" cy="1325563"/>
          </a:xfrm>
        </p:spPr>
        <p:txBody>
          <a:bodyPr>
            <a:normAutofit/>
          </a:bodyPr>
          <a:lstStyle/>
          <a:p>
            <a:r>
              <a:rPr lang="en-GB" sz="4000" dirty="0"/>
              <a:t>Problem Solving and Reasoning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9172" y="1254209"/>
            <a:ext cx="8177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Kelly has £200 in her Post Office savings account. Each month she will add an extra £15 to the account. Kelly wants to save more than £480. How long will this take?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9800" y="2632894"/>
            <a:ext cx="86390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Here is the sequence: 	215, 230, 245, 260, 275......</a:t>
            </a:r>
          </a:p>
          <a:p>
            <a:r>
              <a:rPr lang="en-GB" sz="2800" b="1" dirty="0">
                <a:solidFill>
                  <a:srgbClr val="FF0000"/>
                </a:solidFill>
              </a:rPr>
              <a:t>nth term is 15n + 185</a:t>
            </a:r>
          </a:p>
          <a:p>
            <a:r>
              <a:rPr lang="en-GB" sz="2800" b="1" dirty="0">
                <a:solidFill>
                  <a:srgbClr val="FF0000"/>
                </a:solidFill>
              </a:rPr>
              <a:t>We want more than £480</a:t>
            </a:r>
          </a:p>
          <a:p>
            <a:r>
              <a:rPr lang="en-GB" sz="2800" b="1" dirty="0">
                <a:solidFill>
                  <a:srgbClr val="FF0000"/>
                </a:solidFill>
              </a:rPr>
              <a:t>So we need to solve the following inequality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2249" y="4403787"/>
            <a:ext cx="28507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FF0000"/>
                </a:solidFill>
              </a:rPr>
              <a:t>15n + 185 &gt; 480</a:t>
            </a:r>
          </a:p>
          <a:p>
            <a:pPr algn="r"/>
            <a:r>
              <a:rPr lang="en-US" sz="3200" b="1" dirty="0">
                <a:solidFill>
                  <a:srgbClr val="FF0000"/>
                </a:solidFill>
              </a:rPr>
              <a:t>15n &gt; 295</a:t>
            </a:r>
          </a:p>
          <a:p>
            <a:pPr algn="r"/>
            <a:r>
              <a:rPr lang="en-US" sz="3200" b="1" dirty="0">
                <a:solidFill>
                  <a:srgbClr val="FF0000"/>
                </a:solidFill>
              </a:rPr>
              <a:t>n &gt; 295 ÷ 15</a:t>
            </a:r>
          </a:p>
          <a:p>
            <a:pPr algn="r"/>
            <a:r>
              <a:rPr lang="en-US" sz="3200" b="1" dirty="0">
                <a:solidFill>
                  <a:srgbClr val="FF0000"/>
                </a:solidFill>
              </a:rPr>
              <a:t>n &gt; 19.6667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14540" y="4692112"/>
            <a:ext cx="47216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Because n is an integer it will take Kelly 20 months to save over £480.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31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Sequence</a:t>
            </a:r>
          </a:p>
          <a:p>
            <a:pPr marL="0" indent="0">
              <a:buNone/>
            </a:pPr>
            <a:r>
              <a:rPr lang="en-GB" dirty="0"/>
              <a:t>Term</a:t>
            </a:r>
          </a:p>
          <a:p>
            <a:pPr marL="0" indent="0">
              <a:buNone/>
            </a:pPr>
            <a:r>
              <a:rPr lang="en-GB" dirty="0"/>
              <a:t>nth term</a:t>
            </a:r>
          </a:p>
          <a:p>
            <a:pPr marL="0" indent="0">
              <a:buNone/>
            </a:pPr>
            <a:r>
              <a:rPr lang="en-GB" dirty="0"/>
              <a:t>Linear sequence</a:t>
            </a:r>
          </a:p>
          <a:p>
            <a:pPr marL="0" indent="0">
              <a:buNone/>
            </a:pPr>
            <a:r>
              <a:rPr lang="en-GB" dirty="0"/>
              <a:t>Arithmetic sequence</a:t>
            </a:r>
          </a:p>
          <a:p>
            <a:pPr marL="0" indent="0">
              <a:buNone/>
            </a:pPr>
            <a:r>
              <a:rPr lang="en-GB" dirty="0"/>
              <a:t>Common difference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41" y="391251"/>
            <a:ext cx="7383118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How to generate the first 5 terms of a sequence from the nth 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000" dirty="0">
                <a:latin typeface="Calibri" pitchFamily="34" charset="0"/>
              </a:rPr>
              <a:t>1) 4n + 5</a:t>
            </a:r>
          </a:p>
          <a:p>
            <a:pPr>
              <a:buNone/>
            </a:pPr>
            <a:endParaRPr lang="en-GB" sz="4000" baseline="-25000" dirty="0">
              <a:latin typeface="Calibri" pitchFamily="34" charset="0"/>
            </a:endParaRPr>
          </a:p>
          <a:p>
            <a:endParaRPr lang="en-GB" sz="40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67555" y="1439062"/>
            <a:ext cx="51721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n represents the position number, so for the first 5 terms n = 1, 2, 3, 4 &amp; 5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21024" y="3133191"/>
            <a:ext cx="67652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When n = 1		4 x 1 + 5 = 9</a:t>
            </a:r>
          </a:p>
          <a:p>
            <a:r>
              <a:rPr lang="en-GB" sz="3600" b="1" dirty="0">
                <a:solidFill>
                  <a:srgbClr val="0070C0"/>
                </a:solidFill>
              </a:rPr>
              <a:t>When n = 2		4 x 2 + 5 = 13</a:t>
            </a:r>
          </a:p>
          <a:p>
            <a:r>
              <a:rPr lang="en-GB" sz="3600" b="1" dirty="0">
                <a:solidFill>
                  <a:srgbClr val="0070C0"/>
                </a:solidFill>
              </a:rPr>
              <a:t>When n = 3		4 x 3 + 5 = 17</a:t>
            </a:r>
          </a:p>
          <a:p>
            <a:r>
              <a:rPr lang="en-GB" sz="3600" b="1" dirty="0">
                <a:solidFill>
                  <a:srgbClr val="0070C0"/>
                </a:solidFill>
              </a:rPr>
              <a:t>When n = 4		4 x 4 + 5 = 21</a:t>
            </a:r>
          </a:p>
          <a:p>
            <a:r>
              <a:rPr lang="en-GB" sz="3600" b="1" dirty="0">
                <a:solidFill>
                  <a:srgbClr val="0070C0"/>
                </a:solidFill>
              </a:rPr>
              <a:t>When n = 5		4 x 5 + 5 = 25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0206" y="5863140"/>
            <a:ext cx="7706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So the first 5 terms are 9, 13, 17, 21, 25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41" y="391251"/>
            <a:ext cx="7247194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How to generate the first 5 terms of a sequence from the nth 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000" dirty="0">
                <a:latin typeface="Calibri" pitchFamily="34" charset="0"/>
              </a:rPr>
              <a:t>2) 3n – 7 </a:t>
            </a:r>
          </a:p>
          <a:p>
            <a:pPr>
              <a:buNone/>
            </a:pPr>
            <a:endParaRPr lang="en-GB" sz="4000" baseline="-25000" dirty="0">
              <a:latin typeface="Calibri" pitchFamily="34" charset="0"/>
            </a:endParaRPr>
          </a:p>
          <a:p>
            <a:endParaRPr lang="en-GB" sz="40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8962" y="1340209"/>
            <a:ext cx="52890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n represents the position number, so for the first 5 terms n = 1, 2, 3, 4 &amp; 5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21024" y="3133191"/>
            <a:ext cx="67652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When n = 1		3 x 1 – 7 = –4 </a:t>
            </a:r>
          </a:p>
          <a:p>
            <a:r>
              <a:rPr lang="en-GB" sz="3600" b="1" dirty="0">
                <a:solidFill>
                  <a:srgbClr val="0070C0"/>
                </a:solidFill>
              </a:rPr>
              <a:t>When n = 2		3 x 2 – 7  = –1 </a:t>
            </a:r>
          </a:p>
          <a:p>
            <a:r>
              <a:rPr lang="en-GB" sz="3600" b="1" dirty="0">
                <a:solidFill>
                  <a:srgbClr val="0070C0"/>
                </a:solidFill>
              </a:rPr>
              <a:t>When n = 3		3 x 3 – 7  = 2</a:t>
            </a:r>
          </a:p>
          <a:p>
            <a:r>
              <a:rPr lang="en-GB" sz="3600" b="1" dirty="0">
                <a:solidFill>
                  <a:srgbClr val="0070C0"/>
                </a:solidFill>
              </a:rPr>
              <a:t>When n = 4		3 x 4 – 7  = 5</a:t>
            </a:r>
          </a:p>
          <a:p>
            <a:r>
              <a:rPr lang="en-GB" sz="3600" b="1" dirty="0">
                <a:solidFill>
                  <a:srgbClr val="0070C0"/>
                </a:solidFill>
              </a:rPr>
              <a:t>When n = 5		3 x 5 – 7 = 8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0206" y="5863140"/>
            <a:ext cx="7706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So the first 5 terms are –4 , –1 , 2, 5, 8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02" y="471143"/>
            <a:ext cx="7212876" cy="1325563"/>
          </a:xfrm>
        </p:spPr>
        <p:txBody>
          <a:bodyPr>
            <a:noAutofit/>
          </a:bodyPr>
          <a:lstStyle/>
          <a:p>
            <a:r>
              <a:rPr lang="en-GB" sz="3600" dirty="0"/>
              <a:t>Now you try</a:t>
            </a:r>
            <a:r>
              <a:rPr lang="is-IS" sz="3600" dirty="0"/>
              <a:t>…</a:t>
            </a:r>
            <a:r>
              <a:rPr lang="en-GB" sz="3600" dirty="0"/>
              <a:t> Write down the first 5 terms of the sequence whose nth term is given by: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28274" y="1482669"/>
            <a:ext cx="423064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4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8n + 1</a:t>
            </a:r>
            <a:endParaRPr kumimoji="0" lang="en-GB" sz="4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lang="en-GB" sz="4400" dirty="0">
                <a:ea typeface="Calibri" pitchFamily="34" charset="0"/>
                <a:cs typeface="Times New Roman" pitchFamily="18" charset="0"/>
              </a:rPr>
              <a:t>6n</a:t>
            </a:r>
            <a:r>
              <a:rPr kumimoji="0" lang="en-GB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–</a:t>
            </a:r>
            <a:r>
              <a:rPr kumimoji="0" lang="en-GB" sz="44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5 </a:t>
            </a:r>
            <a:endParaRPr kumimoji="0" lang="en-GB" sz="4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5n – 12 </a:t>
            </a:r>
            <a:endParaRPr kumimoji="0" lang="en-GB" sz="4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11</a:t>
            </a:r>
            <a:r>
              <a:rPr kumimoji="0" lang="en-GB" sz="44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–</a:t>
            </a:r>
            <a:r>
              <a:rPr kumimoji="0" lang="en-GB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2n</a:t>
            </a: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 – 3n </a:t>
            </a:r>
            <a:endParaRPr kumimoji="0" lang="en-GB" sz="4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6302" y="2222647"/>
            <a:ext cx="51696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9, 17, 25, 33, 41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0534" y="2916222"/>
            <a:ext cx="4489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1, 7, 13, 19, 25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91257" y="3577546"/>
            <a:ext cx="4193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–7, –2, 3, 8, 13 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1765" y="4218114"/>
            <a:ext cx="2533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9, 7, 5, 3, 1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23713" y="4873691"/>
            <a:ext cx="4367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1, –2, –5, –8, –11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41" y="669547"/>
            <a:ext cx="7886700" cy="1325563"/>
          </a:xfrm>
        </p:spPr>
        <p:txBody>
          <a:bodyPr>
            <a:noAutofit/>
          </a:bodyPr>
          <a:lstStyle/>
          <a:p>
            <a:r>
              <a:rPr lang="en-GB" sz="3200" b="1" dirty="0"/>
              <a:t>A linear or arithmetic sequence is where the terms increase or decrease by the same number. This is known as the common difference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10608" y="2848270"/>
            <a:ext cx="4585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Common difference of +7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9137" y="2345635"/>
            <a:ext cx="4473437" cy="25709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200" dirty="0"/>
              <a:t>Look at these sequences</a:t>
            </a:r>
          </a:p>
          <a:p>
            <a:pPr>
              <a:buNone/>
            </a:pPr>
            <a:r>
              <a:rPr lang="en-GB" sz="3200" dirty="0"/>
              <a:t>6, 13, 20, 27, 34</a:t>
            </a:r>
          </a:p>
          <a:p>
            <a:pPr>
              <a:buNone/>
            </a:pPr>
            <a:endParaRPr lang="en-GB" sz="1200" dirty="0"/>
          </a:p>
          <a:p>
            <a:pPr>
              <a:buNone/>
            </a:pPr>
            <a:r>
              <a:rPr lang="en-GB" sz="3200" dirty="0"/>
              <a:t>12, 10, 8, 6, 4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97354" y="3597017"/>
            <a:ext cx="4585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Common difference of –2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6224" y="4624060"/>
            <a:ext cx="80374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Both sequences are linear/arithmetic because they have the same common difference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29" y="391251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b="1" dirty="0"/>
              <a:t>How to find the nth term of a linear/arithmetic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865" y="1689147"/>
            <a:ext cx="7886700" cy="7850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800" dirty="0">
                <a:latin typeface="Calibri" pitchFamily="34" charset="0"/>
              </a:rPr>
              <a:t>1) 6, 10, 14, 18, 22</a:t>
            </a:r>
          </a:p>
          <a:p>
            <a:pPr>
              <a:buNone/>
            </a:pPr>
            <a:endParaRPr lang="en-GB" sz="4000" baseline="-25000" dirty="0">
              <a:latin typeface="Calibri" pitchFamily="34" charset="0"/>
            </a:endParaRPr>
          </a:p>
          <a:p>
            <a:endParaRPr lang="en-GB" sz="40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36025" y="1729350"/>
            <a:ext cx="4107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The sequence increases by 4, so the nth term starts with 4n</a:t>
            </a:r>
          </a:p>
        </p:txBody>
      </p:sp>
      <p:sp>
        <p:nvSpPr>
          <p:cNvPr id="7" name="Curved Up Arrow 6"/>
          <p:cNvSpPr/>
          <p:nvPr/>
        </p:nvSpPr>
        <p:spPr>
          <a:xfrm>
            <a:off x="1008946" y="2328427"/>
            <a:ext cx="901148" cy="397565"/>
          </a:xfrm>
          <a:prstGeom prst="curvedUpArrow">
            <a:avLst>
              <a:gd name="adj1" fmla="val 25000"/>
              <a:gd name="adj2" fmla="val 7205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1963103" y="2335053"/>
            <a:ext cx="848138" cy="397565"/>
          </a:xfrm>
          <a:prstGeom prst="curvedUpArrow">
            <a:avLst>
              <a:gd name="adj1" fmla="val 25000"/>
              <a:gd name="adj2" fmla="val 7205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2857624" y="2348305"/>
            <a:ext cx="894522" cy="397565"/>
          </a:xfrm>
          <a:prstGeom prst="curvedUpArrow">
            <a:avLst>
              <a:gd name="adj1" fmla="val 25000"/>
              <a:gd name="adj2" fmla="val 7205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>
            <a:off x="3805153" y="2354932"/>
            <a:ext cx="887897" cy="397565"/>
          </a:xfrm>
          <a:prstGeom prst="curvedUpArrow">
            <a:avLst>
              <a:gd name="adj1" fmla="val 25000"/>
              <a:gd name="adj2" fmla="val 7205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85322" y="56189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134843" y="2678661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+4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9122" y="2698540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+4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83521" y="2685287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+4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37678" y="2672035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+4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2012" y="3361048"/>
            <a:ext cx="7779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Now compare the sequence to the 4 times table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6167" y="3844516"/>
            <a:ext cx="38298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6, 10, 14, 18, 22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8810" y="5189612"/>
            <a:ext cx="35445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4, 8, 12, 16, 20</a:t>
            </a:r>
          </a:p>
        </p:txBody>
      </p:sp>
      <p:sp>
        <p:nvSpPr>
          <p:cNvPr id="21" name="Up Arrow 20"/>
          <p:cNvSpPr/>
          <p:nvPr/>
        </p:nvSpPr>
        <p:spPr>
          <a:xfrm>
            <a:off x="328931" y="4520377"/>
            <a:ext cx="331305" cy="755374"/>
          </a:xfrm>
          <a:prstGeom prst="up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Up Arrow 21"/>
          <p:cNvSpPr/>
          <p:nvPr/>
        </p:nvSpPr>
        <p:spPr>
          <a:xfrm>
            <a:off x="1011418" y="4527003"/>
            <a:ext cx="331305" cy="755374"/>
          </a:xfrm>
          <a:prstGeom prst="up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60847" y="4751342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+2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11177" y="4744716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+2</a:t>
            </a:r>
          </a:p>
        </p:txBody>
      </p:sp>
      <p:sp>
        <p:nvSpPr>
          <p:cNvPr id="25" name="Up Arrow 24"/>
          <p:cNvSpPr/>
          <p:nvPr/>
        </p:nvSpPr>
        <p:spPr>
          <a:xfrm>
            <a:off x="1740288" y="4527003"/>
            <a:ext cx="331305" cy="755374"/>
          </a:xfrm>
          <a:prstGeom prst="up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Up Arrow 25"/>
          <p:cNvSpPr/>
          <p:nvPr/>
        </p:nvSpPr>
        <p:spPr>
          <a:xfrm>
            <a:off x="2595054" y="4533629"/>
            <a:ext cx="331305" cy="755374"/>
          </a:xfrm>
          <a:prstGeom prst="up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972204" y="4757968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+2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40223" y="4751342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+2</a:t>
            </a:r>
          </a:p>
        </p:txBody>
      </p:sp>
      <p:sp>
        <p:nvSpPr>
          <p:cNvPr id="29" name="Up Arrow 28"/>
          <p:cNvSpPr/>
          <p:nvPr/>
        </p:nvSpPr>
        <p:spPr>
          <a:xfrm>
            <a:off x="3396811" y="4527003"/>
            <a:ext cx="331305" cy="755374"/>
          </a:xfrm>
          <a:prstGeom prst="up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641980" y="4744716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+2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8462" y="3909233"/>
            <a:ext cx="4091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Each term is 2 bigger than the 4 times table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83207" y="4993440"/>
            <a:ext cx="4107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So the nth term is</a:t>
            </a:r>
          </a:p>
          <a:p>
            <a:r>
              <a:rPr lang="en-GB" sz="4000" b="1" dirty="0">
                <a:solidFill>
                  <a:srgbClr val="0070C0"/>
                </a:solidFill>
              </a:rPr>
              <a:t>4n </a:t>
            </a:r>
            <a:r>
              <a:rPr lang="en-GB" sz="4000" b="1" dirty="0">
                <a:solidFill>
                  <a:srgbClr val="00B050"/>
                </a:solidFill>
              </a:rPr>
              <a:t>+ 2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/>
      <p:bldP spid="17" grpId="0"/>
      <p:bldP spid="19" grpId="0"/>
      <p:bldP spid="20" grpId="0"/>
      <p:bldP spid="21" grpId="0" animBg="1"/>
      <p:bldP spid="22" grpId="0" animBg="1"/>
      <p:bldP spid="23" grpId="0"/>
      <p:bldP spid="24" grpId="0"/>
      <p:bldP spid="25" grpId="0" animBg="1"/>
      <p:bldP spid="26" grpId="0" animBg="1"/>
      <p:bldP spid="27" grpId="0"/>
      <p:bldP spid="28" grpId="0"/>
      <p:bldP spid="29" grpId="0" animBg="1"/>
      <p:bldP spid="30" grpId="0"/>
      <p:bldP spid="31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41" y="377140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b="1" dirty="0"/>
              <a:t>How to find the nth term of a linear/arithmetic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865" y="1689147"/>
            <a:ext cx="7886700" cy="7850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800" dirty="0">
                <a:latin typeface="Calibri" pitchFamily="34" charset="0"/>
              </a:rPr>
              <a:t>2) 5, 14, 23, 32, 41</a:t>
            </a:r>
          </a:p>
          <a:p>
            <a:pPr>
              <a:buNone/>
            </a:pPr>
            <a:endParaRPr lang="en-GB" sz="4000" baseline="-25000" dirty="0">
              <a:latin typeface="Calibri" pitchFamily="34" charset="0"/>
            </a:endParaRPr>
          </a:p>
          <a:p>
            <a:endParaRPr lang="en-GB" sz="40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36025" y="1729350"/>
            <a:ext cx="4107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The sequence increases by 9, so the nth term starts with 9n</a:t>
            </a:r>
          </a:p>
        </p:txBody>
      </p:sp>
      <p:sp>
        <p:nvSpPr>
          <p:cNvPr id="7" name="Curved Up Arrow 6"/>
          <p:cNvSpPr/>
          <p:nvPr/>
        </p:nvSpPr>
        <p:spPr>
          <a:xfrm>
            <a:off x="1008946" y="2328427"/>
            <a:ext cx="901148" cy="397565"/>
          </a:xfrm>
          <a:prstGeom prst="curvedUpArrow">
            <a:avLst>
              <a:gd name="adj1" fmla="val 25000"/>
              <a:gd name="adj2" fmla="val 7205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1963103" y="2335053"/>
            <a:ext cx="848138" cy="397565"/>
          </a:xfrm>
          <a:prstGeom prst="curvedUpArrow">
            <a:avLst>
              <a:gd name="adj1" fmla="val 25000"/>
              <a:gd name="adj2" fmla="val 7205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2857624" y="2348305"/>
            <a:ext cx="894522" cy="397565"/>
          </a:xfrm>
          <a:prstGeom prst="curvedUpArrow">
            <a:avLst>
              <a:gd name="adj1" fmla="val 25000"/>
              <a:gd name="adj2" fmla="val 7205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>
            <a:off x="3805153" y="2354932"/>
            <a:ext cx="887897" cy="397565"/>
          </a:xfrm>
          <a:prstGeom prst="curvedUpArrow">
            <a:avLst>
              <a:gd name="adj1" fmla="val 25000"/>
              <a:gd name="adj2" fmla="val 7205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85322" y="56189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134843" y="2678661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+9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9122" y="2698540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+9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83521" y="2685287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+9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37678" y="2672035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+9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2012" y="3361048"/>
            <a:ext cx="7779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Now compare the sequence to the 9 times table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6167" y="3844516"/>
            <a:ext cx="38298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5, 14, 23, 32, 41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6045" y="5202864"/>
            <a:ext cx="38298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9, 18, 27, 36, 45</a:t>
            </a:r>
          </a:p>
        </p:txBody>
      </p:sp>
      <p:sp>
        <p:nvSpPr>
          <p:cNvPr id="21" name="Up Arrow 20"/>
          <p:cNvSpPr/>
          <p:nvPr/>
        </p:nvSpPr>
        <p:spPr>
          <a:xfrm>
            <a:off x="328931" y="4520377"/>
            <a:ext cx="331305" cy="755374"/>
          </a:xfrm>
          <a:prstGeom prst="up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Up Arrow 21"/>
          <p:cNvSpPr/>
          <p:nvPr/>
        </p:nvSpPr>
        <p:spPr>
          <a:xfrm>
            <a:off x="1011418" y="4527003"/>
            <a:ext cx="331305" cy="755374"/>
          </a:xfrm>
          <a:prstGeom prst="up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60847" y="4751342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–4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11177" y="4744716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–4 </a:t>
            </a:r>
          </a:p>
        </p:txBody>
      </p:sp>
      <p:sp>
        <p:nvSpPr>
          <p:cNvPr id="25" name="Up Arrow 24"/>
          <p:cNvSpPr/>
          <p:nvPr/>
        </p:nvSpPr>
        <p:spPr>
          <a:xfrm>
            <a:off x="1740288" y="4527003"/>
            <a:ext cx="331305" cy="755374"/>
          </a:xfrm>
          <a:prstGeom prst="up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Up Arrow 25"/>
          <p:cNvSpPr/>
          <p:nvPr/>
        </p:nvSpPr>
        <p:spPr>
          <a:xfrm>
            <a:off x="2595054" y="4533629"/>
            <a:ext cx="331305" cy="755374"/>
          </a:xfrm>
          <a:prstGeom prst="up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972204" y="4757968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–4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40223" y="4751342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–4  </a:t>
            </a:r>
          </a:p>
        </p:txBody>
      </p:sp>
      <p:sp>
        <p:nvSpPr>
          <p:cNvPr id="29" name="Up Arrow 28"/>
          <p:cNvSpPr/>
          <p:nvPr/>
        </p:nvSpPr>
        <p:spPr>
          <a:xfrm>
            <a:off x="3396811" y="4527003"/>
            <a:ext cx="331305" cy="755374"/>
          </a:xfrm>
          <a:prstGeom prst="up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641980" y="4744716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–4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8462" y="3909233"/>
            <a:ext cx="4091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Each term is 4 smaller than the 9 times table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83207" y="4993440"/>
            <a:ext cx="4107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So the nth term is</a:t>
            </a:r>
          </a:p>
          <a:p>
            <a:r>
              <a:rPr lang="en-GB" sz="4000" b="1" dirty="0">
                <a:solidFill>
                  <a:srgbClr val="0070C0"/>
                </a:solidFill>
              </a:rPr>
              <a:t>9n </a:t>
            </a:r>
            <a:r>
              <a:rPr lang="en-GB" sz="4000" b="1" dirty="0">
                <a:solidFill>
                  <a:srgbClr val="00B050"/>
                </a:solidFill>
              </a:rPr>
              <a:t>– 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/>
      <p:bldP spid="17" grpId="0"/>
      <p:bldP spid="19" grpId="0"/>
      <p:bldP spid="20" grpId="0"/>
      <p:bldP spid="21" grpId="0" animBg="1"/>
      <p:bldP spid="22" grpId="0" animBg="1"/>
      <p:bldP spid="23" grpId="0"/>
      <p:bldP spid="24" grpId="0"/>
      <p:bldP spid="25" grpId="0" animBg="1"/>
      <p:bldP spid="26" grpId="0" animBg="1"/>
      <p:bldP spid="27" grpId="0"/>
      <p:bldP spid="28" grpId="0"/>
      <p:bldP spid="29" grpId="0" animBg="1"/>
      <p:bldP spid="30" grpId="0"/>
      <p:bldP spid="31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96" y="391251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b="1" dirty="0"/>
              <a:t>How to find the nth term of a linear/arithmetic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865" y="1689147"/>
            <a:ext cx="7886700" cy="7850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800" dirty="0">
                <a:latin typeface="Calibri" pitchFamily="34" charset="0"/>
              </a:rPr>
              <a:t>3) 15, 9, 3, –3, –9 </a:t>
            </a:r>
          </a:p>
          <a:p>
            <a:pPr>
              <a:buNone/>
            </a:pPr>
            <a:endParaRPr lang="en-GB" sz="4000" baseline="-25000" dirty="0">
              <a:latin typeface="Calibri" pitchFamily="34" charset="0"/>
            </a:endParaRPr>
          </a:p>
          <a:p>
            <a:endParaRPr lang="en-GB" sz="40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7531" y="1729350"/>
            <a:ext cx="4386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The sequence decreases by 6, so the nth term starts with –6n</a:t>
            </a:r>
          </a:p>
        </p:txBody>
      </p:sp>
      <p:sp>
        <p:nvSpPr>
          <p:cNvPr id="7" name="Curved Up Arrow 6"/>
          <p:cNvSpPr/>
          <p:nvPr/>
        </p:nvSpPr>
        <p:spPr>
          <a:xfrm>
            <a:off x="1232452" y="2328427"/>
            <a:ext cx="795130" cy="397565"/>
          </a:xfrm>
          <a:prstGeom prst="curvedUpArrow">
            <a:avLst>
              <a:gd name="adj1" fmla="val 25000"/>
              <a:gd name="adj2" fmla="val 7205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2040835" y="2335053"/>
            <a:ext cx="662608" cy="397565"/>
          </a:xfrm>
          <a:prstGeom prst="curvedUpArrow">
            <a:avLst>
              <a:gd name="adj1" fmla="val 25000"/>
              <a:gd name="adj2" fmla="val 7205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2729948" y="2348305"/>
            <a:ext cx="781878" cy="397565"/>
          </a:xfrm>
          <a:prstGeom prst="curvedUpArrow">
            <a:avLst>
              <a:gd name="adj1" fmla="val 25000"/>
              <a:gd name="adj2" fmla="val 7205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>
            <a:off x="3513605" y="2341680"/>
            <a:ext cx="887897" cy="397565"/>
          </a:xfrm>
          <a:prstGeom prst="curvedUpArrow">
            <a:avLst>
              <a:gd name="adj1" fmla="val 25000"/>
              <a:gd name="adj2" fmla="val 7205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85322" y="56189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134843" y="2678661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–6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9122" y="2698540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–6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83521" y="2685287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–6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38895" y="2685287"/>
            <a:ext cx="6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–6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2012" y="3361048"/>
            <a:ext cx="7779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Now compare the sequence to the –6  times table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6167" y="3844516"/>
            <a:ext cx="35349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15, 9, 3, –3, –9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5189611"/>
            <a:ext cx="4315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–6, –12, –18, –24, –30</a:t>
            </a:r>
          </a:p>
        </p:txBody>
      </p:sp>
      <p:sp>
        <p:nvSpPr>
          <p:cNvPr id="21" name="Up Arrow 20"/>
          <p:cNvSpPr/>
          <p:nvPr/>
        </p:nvSpPr>
        <p:spPr>
          <a:xfrm>
            <a:off x="368687" y="4520377"/>
            <a:ext cx="331305" cy="755374"/>
          </a:xfrm>
          <a:prstGeom prst="up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Up Arrow 21"/>
          <p:cNvSpPr/>
          <p:nvPr/>
        </p:nvSpPr>
        <p:spPr>
          <a:xfrm>
            <a:off x="1130688" y="4487247"/>
            <a:ext cx="331305" cy="755374"/>
          </a:xfrm>
          <a:prstGeom prst="up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60847" y="4751342"/>
            <a:ext cx="923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</a:rPr>
              <a:t>+21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50934" y="4704960"/>
            <a:ext cx="742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</a:rPr>
              <a:t>+21</a:t>
            </a:r>
          </a:p>
        </p:txBody>
      </p:sp>
      <p:sp>
        <p:nvSpPr>
          <p:cNvPr id="25" name="Up Arrow 24"/>
          <p:cNvSpPr/>
          <p:nvPr/>
        </p:nvSpPr>
        <p:spPr>
          <a:xfrm rot="20819487">
            <a:off x="1859558" y="4487247"/>
            <a:ext cx="331305" cy="755374"/>
          </a:xfrm>
          <a:prstGeom prst="up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Up Arrow 25"/>
          <p:cNvSpPr/>
          <p:nvPr/>
        </p:nvSpPr>
        <p:spPr>
          <a:xfrm rot="20477591">
            <a:off x="2714324" y="4493873"/>
            <a:ext cx="331305" cy="755374"/>
          </a:xfrm>
          <a:prstGeom prst="up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091474" y="4718212"/>
            <a:ext cx="770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</a:rPr>
              <a:t>+21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59493" y="4711586"/>
            <a:ext cx="737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</a:rPr>
              <a:t>+21</a:t>
            </a:r>
          </a:p>
        </p:txBody>
      </p:sp>
      <p:sp>
        <p:nvSpPr>
          <p:cNvPr id="29" name="Up Arrow 28"/>
          <p:cNvSpPr/>
          <p:nvPr/>
        </p:nvSpPr>
        <p:spPr>
          <a:xfrm rot="20451800">
            <a:off x="3516081" y="4487247"/>
            <a:ext cx="331305" cy="755374"/>
          </a:xfrm>
          <a:prstGeom prst="up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761250" y="4704960"/>
            <a:ext cx="784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</a:rPr>
              <a:t>+21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40254" y="3909233"/>
            <a:ext cx="4091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Each term is 21 bigger than the –6  times table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83207" y="4993440"/>
            <a:ext cx="4107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So the nth term is</a:t>
            </a:r>
          </a:p>
          <a:p>
            <a:r>
              <a:rPr lang="en-GB" sz="4000" b="1" dirty="0">
                <a:solidFill>
                  <a:srgbClr val="0070C0"/>
                </a:solidFill>
              </a:rPr>
              <a:t>–6n </a:t>
            </a:r>
            <a:r>
              <a:rPr lang="en-GB" sz="4000" b="1" dirty="0">
                <a:solidFill>
                  <a:srgbClr val="00B050"/>
                </a:solidFill>
              </a:rPr>
              <a:t>+ 21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/>
      <p:bldP spid="17" grpId="0"/>
      <p:bldP spid="19" grpId="0"/>
      <p:bldP spid="20" grpId="0"/>
      <p:bldP spid="21" grpId="0" animBg="1"/>
      <p:bldP spid="22" grpId="0" animBg="1"/>
      <p:bldP spid="23" grpId="0"/>
      <p:bldP spid="24" grpId="0"/>
      <p:bldP spid="25" grpId="0" animBg="1"/>
      <p:bldP spid="26" grpId="0" animBg="1"/>
      <p:bldP spid="27" grpId="0"/>
      <p:bldP spid="28" grpId="0"/>
      <p:bldP spid="29" grpId="0" animBg="1"/>
      <p:bldP spid="30" grpId="0"/>
      <p:bldP spid="31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</TotalTime>
  <Words>1075</Words>
  <Application>Microsoft Macintosh PowerPoint</Application>
  <PresentationFormat>On-screen Show (4:3)</PresentationFormat>
  <Paragraphs>172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nth term of a linear sequence</vt:lpstr>
      <vt:lpstr>Key Vocabulary</vt:lpstr>
      <vt:lpstr>How to generate the first 5 terms of a sequence from the nth term</vt:lpstr>
      <vt:lpstr>How to generate the first 5 terms of a sequence from the nth term</vt:lpstr>
      <vt:lpstr>Now you try… Write down the first 5 terms of the sequence whose nth term is given by:</vt:lpstr>
      <vt:lpstr>A linear or arithmetic sequence is where the terms increase or decrease by the same number. This is known as the common difference</vt:lpstr>
      <vt:lpstr>How to find the nth term of a linear/arithmetic sequence</vt:lpstr>
      <vt:lpstr>How to find the nth term of a linear/arithmetic sequence</vt:lpstr>
      <vt:lpstr>How to find the nth term of a linear/arithmetic sequence</vt:lpstr>
      <vt:lpstr>Now you try, write down an expression in terms of n for these linear sequences:</vt:lpstr>
      <vt:lpstr>For each sequence, find an expression for the nth term and the value of the 20th term:</vt:lpstr>
      <vt:lpstr>Sequences from Patterns</vt:lpstr>
      <vt:lpstr>Solution</vt:lpstr>
      <vt:lpstr>Problem Solving and Reasoning</vt:lpstr>
      <vt:lpstr>Problem Solving and Reasoning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105</cp:revision>
  <dcterms:created xsi:type="dcterms:W3CDTF">2016-01-18T14:56:17Z</dcterms:created>
  <dcterms:modified xsi:type="dcterms:W3CDTF">2018-11-13T16:13:07Z</dcterms:modified>
</cp:coreProperties>
</file>