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C450088-E0E1-4F1A-84AE-248500378F8B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1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959ED36-20CD-4211-B5B9-B307183F25A7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7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D838F6EB-6071-4EB8-AF8E-FEB701200579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88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Standard Constructions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>
            <a:normAutofit/>
          </a:bodyPr>
          <a:lstStyle/>
          <a:p>
            <a:r>
              <a:rPr lang="en-GB" b="1" dirty="0"/>
              <a:t>Use the standard ruler and compass constructions to construct a 60° angle, a perpendicular bisector of a line segment, a perpendicular to a given line from/at a given point, and an angle bisector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C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500267" y="5305145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6119" y="1062113"/>
            <a:ext cx="1506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Just in!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2133681"/>
            <a:ext cx="6357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council has now decided that Bob must lay an underground gas pipeline across the building site.  To make it as safe as possible the pipeline must always be an </a:t>
            </a:r>
            <a:r>
              <a:rPr lang="en-GB" sz="2800" b="1" u="sng" dirty="0"/>
              <a:t>equal distance </a:t>
            </a:r>
            <a:r>
              <a:rPr lang="en-GB" sz="2800" dirty="0"/>
              <a:t>from the </a:t>
            </a:r>
            <a:r>
              <a:rPr lang="en-GB" sz="2800" b="1" u="sng" dirty="0"/>
              <a:t>two electricity pylons</a:t>
            </a:r>
            <a:r>
              <a:rPr lang="en-GB" sz="2800" dirty="0"/>
              <a:t>.</a:t>
            </a:r>
          </a:p>
          <a:p>
            <a:endParaRPr lang="en-GB" sz="2800" dirty="0"/>
          </a:p>
          <a:p>
            <a:r>
              <a:rPr lang="en-GB" sz="2800" dirty="0"/>
              <a:t>Clearly label the pipeline.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813" y="264719"/>
            <a:ext cx="2943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/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7708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31" b="22812"/>
          <a:stretch>
            <a:fillRect/>
          </a:stretch>
        </p:blipFill>
        <p:spPr bwMode="auto">
          <a:xfrm>
            <a:off x="847020" y="520456"/>
            <a:ext cx="559729" cy="265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31" b="22812"/>
          <a:stretch>
            <a:fillRect/>
          </a:stretch>
        </p:blipFill>
        <p:spPr bwMode="auto">
          <a:xfrm>
            <a:off x="847020" y="3122840"/>
            <a:ext cx="559729" cy="265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13" b="22812"/>
          <a:stretch>
            <a:fillRect/>
          </a:stretch>
        </p:blipFill>
        <p:spPr bwMode="auto">
          <a:xfrm rot="16200000">
            <a:off x="2403348" y="4730195"/>
            <a:ext cx="561299" cy="265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44376" r="82813" b="43437"/>
          <a:stretch>
            <a:fillRect/>
          </a:stretch>
        </p:blipFill>
        <p:spPr bwMode="auto">
          <a:xfrm rot="16200000">
            <a:off x="847020" y="5725223"/>
            <a:ext cx="561299" cy="6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13" b="22812"/>
          <a:stretch>
            <a:fillRect/>
          </a:stretch>
        </p:blipFill>
        <p:spPr bwMode="auto">
          <a:xfrm rot="16200000">
            <a:off x="5005732" y="4730195"/>
            <a:ext cx="561299" cy="265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13" b="29375"/>
          <a:stretch>
            <a:fillRect/>
          </a:stretch>
        </p:blipFill>
        <p:spPr bwMode="auto">
          <a:xfrm rot="16200000">
            <a:off x="7429521" y="4908790"/>
            <a:ext cx="561299" cy="229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787772" y="6496554"/>
            <a:ext cx="1229812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GB"/>
              <a:t>1cm = </a:t>
            </a:r>
            <a:r>
              <a:rPr lang="en-GB" dirty="0"/>
              <a:t>10 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61133" t="50000" r="31836" b="39687"/>
          <a:stretch>
            <a:fillRect/>
          </a:stretch>
        </p:blipFill>
        <p:spPr bwMode="auto">
          <a:xfrm>
            <a:off x="2632969" y="2816674"/>
            <a:ext cx="612326" cy="61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78125" t="29375" r="15430" b="60312"/>
          <a:stretch>
            <a:fillRect/>
          </a:stretch>
        </p:blipFill>
        <p:spPr bwMode="auto">
          <a:xfrm>
            <a:off x="5184326" y="2816674"/>
            <a:ext cx="612326" cy="61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 l="61133" t="50000" r="31836" b="39687"/>
          <a:stretch>
            <a:fillRect/>
          </a:stretch>
        </p:blipFill>
        <p:spPr bwMode="auto">
          <a:xfrm>
            <a:off x="7072331" y="3939271"/>
            <a:ext cx="663353" cy="61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 l="61133" t="50000" r="31836" b="39687"/>
          <a:stretch>
            <a:fillRect/>
          </a:stretch>
        </p:blipFill>
        <p:spPr bwMode="auto">
          <a:xfrm>
            <a:off x="5675777" y="6480115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032967" y="6496554"/>
            <a:ext cx="1563428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GB" dirty="0"/>
              <a:t>= Water Supply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/>
          <a:srcRect l="78125" t="29375" r="15430" b="60312"/>
          <a:stretch>
            <a:fillRect/>
          </a:stretch>
        </p:blipFill>
        <p:spPr bwMode="auto">
          <a:xfrm>
            <a:off x="7665837" y="6418909"/>
            <a:ext cx="408217" cy="40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8125081" y="6480117"/>
            <a:ext cx="827201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GB" dirty="0"/>
              <a:t>= Pylon</a:t>
            </a: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/>
          <a:srcRect l="78125" t="29375" r="15430" b="60312"/>
          <a:stretch>
            <a:fillRect/>
          </a:stretch>
        </p:blipFill>
        <p:spPr bwMode="auto">
          <a:xfrm>
            <a:off x="7407539" y="959286"/>
            <a:ext cx="612326" cy="61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3079059" y="6473304"/>
            <a:ext cx="59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Key:</a:t>
            </a:r>
          </a:p>
        </p:txBody>
      </p:sp>
      <p:sp>
        <p:nvSpPr>
          <p:cNvPr id="8" name="Rectangle 7"/>
          <p:cNvSpPr/>
          <p:nvPr/>
        </p:nvSpPr>
        <p:spPr>
          <a:xfrm>
            <a:off x="795991" y="520453"/>
            <a:ext cx="8062289" cy="5817094"/>
          </a:xfrm>
          <a:prstGeom prst="rect">
            <a:avLst/>
          </a:prstGeom>
          <a:noFill/>
          <a:ln w="1016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-750131" y="3178967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28729" y="5357826"/>
            <a:ext cx="7429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857752" y="2500306"/>
            <a:ext cx="1214446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143768" y="642918"/>
            <a:ext cx="1214446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57224" y="857232"/>
            <a:ext cx="4143404" cy="45005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357786" y="2285992"/>
            <a:ext cx="3786214" cy="378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429256" y="1214422"/>
            <a:ext cx="2286016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143504" y="642918"/>
            <a:ext cx="3714776" cy="35719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20211048">
            <a:off x="4879492" y="967327"/>
            <a:ext cx="1143008" cy="10715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 rot="13371764">
            <a:off x="5586624" y="449993"/>
            <a:ext cx="1143008" cy="10715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 rot="8012128">
            <a:off x="7282897" y="2533569"/>
            <a:ext cx="1143008" cy="10715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 rot="2904693">
            <a:off x="6977097" y="2999004"/>
            <a:ext cx="1143008" cy="107157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 rot="2737241">
            <a:off x="5971987" y="136619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Pipeline</a:t>
            </a: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1607323" y="1107265"/>
            <a:ext cx="1214446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464447" y="1250141"/>
            <a:ext cx="2071702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1285852" y="1500174"/>
            <a:ext cx="2857520" cy="17145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214414" y="1857365"/>
            <a:ext cx="3429024" cy="21431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5" idx="7"/>
          </p:cNvCxnSpPr>
          <p:nvPr/>
        </p:nvCxnSpPr>
        <p:spPr>
          <a:xfrm rot="16200000" flipH="1" flipV="1">
            <a:off x="1454882" y="2204555"/>
            <a:ext cx="3627184" cy="22507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035951" y="2678901"/>
            <a:ext cx="3357586" cy="20002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928926" y="3286125"/>
            <a:ext cx="2571768" cy="14287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3964777" y="3893347"/>
            <a:ext cx="1214446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5214942" y="3857629"/>
            <a:ext cx="571504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5965041" y="2607464"/>
            <a:ext cx="500066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4893471" y="2964653"/>
            <a:ext cx="2571768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5072066" y="3000373"/>
            <a:ext cx="3071834" cy="16430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643570" y="3143248"/>
            <a:ext cx="3000396" cy="1571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250793" y="3250406"/>
            <a:ext cx="2714644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893735" y="3536158"/>
            <a:ext cx="2357454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7572396" y="4071943"/>
            <a:ext cx="1643074" cy="928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8286760" y="4786306"/>
            <a:ext cx="714380" cy="4286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89129"/>
            <a:ext cx="299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Problem Solving - Solution</a:t>
            </a:r>
          </a:p>
        </p:txBody>
      </p:sp>
    </p:spTree>
    <p:extLst>
      <p:ext uri="{BB962C8B-B14F-4D97-AF65-F5344CB8AC3E}">
        <p14:creationId xmlns:p14="http://schemas.microsoft.com/office/powerpoint/2010/main" val="165056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Angle</a:t>
            </a:r>
          </a:p>
          <a:p>
            <a:pPr marL="0" indent="0">
              <a:buNone/>
            </a:pPr>
            <a:r>
              <a:rPr lang="en-GB" dirty="0"/>
              <a:t>Perpendicular</a:t>
            </a:r>
          </a:p>
          <a:p>
            <a:pPr marL="0" indent="0">
              <a:buNone/>
            </a:pPr>
            <a:r>
              <a:rPr lang="en-GB" dirty="0"/>
              <a:t>Bisector</a:t>
            </a:r>
          </a:p>
          <a:p>
            <a:pPr marL="0" indent="0">
              <a:buNone/>
            </a:pPr>
            <a:r>
              <a:rPr lang="en-GB" dirty="0"/>
              <a:t>Equilateral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0720" y="1144755"/>
            <a:ext cx="936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+mn-lt"/>
              </a:rPr>
              <a:t>Construct a perpendicular bisector to the line below:</a:t>
            </a:r>
          </a:p>
        </p:txBody>
      </p:sp>
      <p:sp>
        <p:nvSpPr>
          <p:cNvPr id="6149" name="TextBox 18"/>
          <p:cNvSpPr txBox="1">
            <a:spLocks noChangeArrowheads="1"/>
          </p:cNvSpPr>
          <p:nvPr/>
        </p:nvSpPr>
        <p:spPr bwMode="auto">
          <a:xfrm>
            <a:off x="140720" y="301385"/>
            <a:ext cx="1998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u="sng" dirty="0">
                <a:latin typeface="+mn-lt"/>
              </a:rPr>
              <a:t>How to…</a:t>
            </a:r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2320925" y="4343400"/>
            <a:ext cx="426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2268538" y="1865313"/>
            <a:ext cx="251777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51550"/>
          <a:stretch>
            <a:fillRect/>
          </a:stretch>
        </p:blipFill>
        <p:spPr bwMode="auto">
          <a:xfrm>
            <a:off x="4067175" y="1916113"/>
            <a:ext cx="2465388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789238" y="1901825"/>
            <a:ext cx="2070100" cy="2500313"/>
            <a:chOff x="2799636" y="1901409"/>
            <a:chExt cx="2070356" cy="2501366"/>
          </a:xfrm>
        </p:grpSpPr>
        <p:sp>
          <p:nvSpPr>
            <p:cNvPr id="6161" name="Rectangle 50"/>
            <p:cNvSpPr>
              <a:spLocks noChangeArrowheads="1"/>
            </p:cNvSpPr>
            <p:nvPr/>
          </p:nvSpPr>
          <p:spPr bwMode="auto">
            <a:xfrm rot="-2029986">
              <a:off x="4026095" y="1901409"/>
              <a:ext cx="137231" cy="24590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2" name="AutoShape 51"/>
            <p:cNvSpPr>
              <a:spLocks noChangeArrowheads="1"/>
            </p:cNvSpPr>
            <p:nvPr/>
          </p:nvSpPr>
          <p:spPr bwMode="auto">
            <a:xfrm rot="1571856" flipH="1" flipV="1">
              <a:off x="2799636" y="2003385"/>
              <a:ext cx="149484" cy="2399390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6163" name="Picture 54" descr="scan000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0010" y="2479864"/>
              <a:ext cx="209982" cy="182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986213" y="1890713"/>
            <a:ext cx="2106612" cy="2581275"/>
            <a:chOff x="3986056" y="1890896"/>
            <a:chExt cx="2107009" cy="2580743"/>
          </a:xfrm>
        </p:grpSpPr>
        <p:sp>
          <p:nvSpPr>
            <p:cNvPr id="6158" name="Rectangle 7"/>
            <p:cNvSpPr>
              <a:spLocks noChangeArrowheads="1"/>
            </p:cNvSpPr>
            <p:nvPr/>
          </p:nvSpPr>
          <p:spPr bwMode="auto">
            <a:xfrm rot="2029986" flipH="1">
              <a:off x="4814217" y="1890896"/>
              <a:ext cx="130505" cy="258074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9" name="AutoShape 8"/>
            <p:cNvSpPr>
              <a:spLocks noChangeArrowheads="1"/>
            </p:cNvSpPr>
            <p:nvPr/>
          </p:nvSpPr>
          <p:spPr bwMode="auto">
            <a:xfrm rot="20028144" flipV="1">
              <a:off x="5951220" y="2042610"/>
              <a:ext cx="141845" cy="2366690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6160" name="Picture 54" descr="scan000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6056" y="2492896"/>
              <a:ext cx="209982" cy="182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1730375"/>
            <a:ext cx="100012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Straight Connector 36"/>
          <p:cNvCxnSpPr/>
          <p:nvPr/>
        </p:nvCxnSpPr>
        <p:spPr>
          <a:xfrm flipH="1">
            <a:off x="4391025" y="2093913"/>
            <a:ext cx="57150" cy="45037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443413" y="4121150"/>
            <a:ext cx="228600" cy="215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7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1"/>
          <p:cNvGrpSpPr>
            <a:grpSpLocks/>
          </p:cNvGrpSpPr>
          <p:nvPr/>
        </p:nvGrpSpPr>
        <p:grpSpPr bwMode="auto">
          <a:xfrm>
            <a:off x="914400" y="2290763"/>
            <a:ext cx="5173663" cy="4451350"/>
            <a:chOff x="914400" y="2290018"/>
            <a:chExt cx="5173663" cy="4451350"/>
          </a:xfrm>
        </p:grpSpPr>
        <p:sp>
          <p:nvSpPr>
            <p:cNvPr id="7192" name="Line 3"/>
            <p:cNvSpPr>
              <a:spLocks noChangeShapeType="1"/>
            </p:cNvSpPr>
            <p:nvPr/>
          </p:nvSpPr>
          <p:spPr bwMode="auto">
            <a:xfrm flipV="1">
              <a:off x="914400" y="2290018"/>
              <a:ext cx="4724400" cy="2057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Line 4"/>
            <p:cNvSpPr>
              <a:spLocks noChangeShapeType="1"/>
            </p:cNvSpPr>
            <p:nvPr/>
          </p:nvSpPr>
          <p:spPr bwMode="auto">
            <a:xfrm>
              <a:off x="914400" y="4344243"/>
              <a:ext cx="5173663" cy="239712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20164" y="804441"/>
            <a:ext cx="936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+mn-lt"/>
              </a:rPr>
              <a:t>Construct an angle bisector to the angle below:</a:t>
            </a:r>
          </a:p>
        </p:txBody>
      </p:sp>
      <p:sp>
        <p:nvSpPr>
          <p:cNvPr id="7174" name="TextBox 21"/>
          <p:cNvSpPr txBox="1">
            <a:spLocks noChangeArrowheads="1"/>
          </p:cNvSpPr>
          <p:nvPr/>
        </p:nvSpPr>
        <p:spPr bwMode="auto">
          <a:xfrm>
            <a:off x="0" y="186778"/>
            <a:ext cx="1998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u="sng" dirty="0">
                <a:latin typeface="+mn-lt"/>
              </a:rPr>
              <a:t>How to…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403350" y="1914525"/>
            <a:ext cx="2070100" cy="2501900"/>
            <a:chOff x="2799636" y="1901409"/>
            <a:chExt cx="2070356" cy="2501366"/>
          </a:xfrm>
        </p:grpSpPr>
        <p:sp>
          <p:nvSpPr>
            <p:cNvPr id="7189" name="Rectangle 50"/>
            <p:cNvSpPr>
              <a:spLocks noChangeArrowheads="1"/>
            </p:cNvSpPr>
            <p:nvPr/>
          </p:nvSpPr>
          <p:spPr bwMode="auto">
            <a:xfrm rot="-2029986">
              <a:off x="4026095" y="1901409"/>
              <a:ext cx="137231" cy="24590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AutoShape 51"/>
            <p:cNvSpPr>
              <a:spLocks noChangeArrowheads="1"/>
            </p:cNvSpPr>
            <p:nvPr/>
          </p:nvSpPr>
          <p:spPr bwMode="auto">
            <a:xfrm rot="1571856" flipH="1" flipV="1">
              <a:off x="2799636" y="2003385"/>
              <a:ext cx="149484" cy="2399390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7191" name="Picture 54" descr="scan0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0010" y="2479864"/>
              <a:ext cx="209982" cy="182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74"/>
          <a:stretch>
            <a:fillRect/>
          </a:stretch>
        </p:blipFill>
        <p:spPr bwMode="auto">
          <a:xfrm>
            <a:off x="2222500" y="2736850"/>
            <a:ext cx="1181100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509963" y="1008063"/>
            <a:ext cx="2070100" cy="2501900"/>
            <a:chOff x="2799636" y="1901409"/>
            <a:chExt cx="2070356" cy="2501366"/>
          </a:xfrm>
        </p:grpSpPr>
        <p:sp>
          <p:nvSpPr>
            <p:cNvPr id="7186" name="Rectangle 50"/>
            <p:cNvSpPr>
              <a:spLocks noChangeArrowheads="1"/>
            </p:cNvSpPr>
            <p:nvPr/>
          </p:nvSpPr>
          <p:spPr bwMode="auto">
            <a:xfrm rot="-2029986">
              <a:off x="4026095" y="1901409"/>
              <a:ext cx="137231" cy="24590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7" name="AutoShape 51"/>
            <p:cNvSpPr>
              <a:spLocks noChangeArrowheads="1"/>
            </p:cNvSpPr>
            <p:nvPr/>
          </p:nvSpPr>
          <p:spPr bwMode="auto">
            <a:xfrm rot="1571856" flipH="1" flipV="1">
              <a:off x="2799636" y="2003385"/>
              <a:ext cx="149484" cy="2399390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7188" name="Picture 54" descr="scan0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0010" y="2479864"/>
              <a:ext cx="209982" cy="182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74"/>
          <a:stretch>
            <a:fillRect/>
          </a:stretch>
        </p:blipFill>
        <p:spPr bwMode="auto">
          <a:xfrm>
            <a:off x="4314825" y="1700213"/>
            <a:ext cx="1179513" cy="340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3590925" y="2924175"/>
            <a:ext cx="2070100" cy="2501900"/>
            <a:chOff x="2799636" y="1901409"/>
            <a:chExt cx="2070356" cy="2501366"/>
          </a:xfrm>
        </p:grpSpPr>
        <p:sp>
          <p:nvSpPr>
            <p:cNvPr id="7183" name="Rectangle 50"/>
            <p:cNvSpPr>
              <a:spLocks noChangeArrowheads="1"/>
            </p:cNvSpPr>
            <p:nvPr/>
          </p:nvSpPr>
          <p:spPr bwMode="auto">
            <a:xfrm rot="-2029986">
              <a:off x="4026095" y="1901409"/>
              <a:ext cx="137231" cy="24590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4" name="AutoShape 51"/>
            <p:cNvSpPr>
              <a:spLocks noChangeArrowheads="1"/>
            </p:cNvSpPr>
            <p:nvPr/>
          </p:nvSpPr>
          <p:spPr bwMode="auto">
            <a:xfrm rot="1571856" flipH="1" flipV="1">
              <a:off x="2799636" y="2003385"/>
              <a:ext cx="149484" cy="2399390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7185" name="Picture 54" descr="scan0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0010" y="2479864"/>
              <a:ext cx="209982" cy="182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74"/>
          <a:stretch>
            <a:fillRect/>
          </a:stretch>
        </p:blipFill>
        <p:spPr bwMode="auto">
          <a:xfrm>
            <a:off x="4400550" y="3627438"/>
            <a:ext cx="1179513" cy="340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4378325"/>
            <a:ext cx="7416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/>
          <p:nvPr/>
        </p:nvCxnSpPr>
        <p:spPr>
          <a:xfrm flipV="1">
            <a:off x="919163" y="4321175"/>
            <a:ext cx="7108825" cy="4445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85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143643"/>
            <a:ext cx="936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+mn-lt"/>
              </a:rPr>
              <a:t>Construct an 60 degree angle/equilateral triangle below:</a:t>
            </a:r>
          </a:p>
        </p:txBody>
      </p:sp>
      <p:sp>
        <p:nvSpPr>
          <p:cNvPr id="8197" name="TextBox 17"/>
          <p:cNvSpPr txBox="1">
            <a:spLocks noChangeArrowheads="1"/>
          </p:cNvSpPr>
          <p:nvPr/>
        </p:nvSpPr>
        <p:spPr bwMode="auto">
          <a:xfrm>
            <a:off x="34925" y="234074"/>
            <a:ext cx="1998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u="sng" dirty="0">
                <a:latin typeface="+mn-lt"/>
              </a:rPr>
              <a:t>How to…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49" y="5787749"/>
            <a:ext cx="52673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rc 7"/>
          <p:cNvSpPr>
            <a:spLocks/>
          </p:cNvSpPr>
          <p:nvPr/>
        </p:nvSpPr>
        <p:spPr bwMode="auto">
          <a:xfrm>
            <a:off x="2905125" y="2492375"/>
            <a:ext cx="3683000" cy="3657600"/>
          </a:xfrm>
          <a:custGeom>
            <a:avLst/>
            <a:gdLst>
              <a:gd name="T0" fmla="*/ 0 w 21600"/>
              <a:gd name="T1" fmla="*/ 0 h 21600"/>
              <a:gd name="T2" fmla="*/ 627985602 w 21600"/>
              <a:gd name="T3" fmla="*/ 619353600 h 21600"/>
              <a:gd name="T4" fmla="*/ 0 w 21600"/>
              <a:gd name="T5" fmla="*/ 619353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6"/>
          <p:cNvSpPr>
            <a:spLocks/>
          </p:cNvSpPr>
          <p:nvPr/>
        </p:nvSpPr>
        <p:spPr bwMode="auto">
          <a:xfrm flipH="1">
            <a:off x="2224088" y="2492375"/>
            <a:ext cx="3657600" cy="3657600"/>
          </a:xfrm>
          <a:custGeom>
            <a:avLst/>
            <a:gdLst>
              <a:gd name="T0" fmla="*/ 0 w 21600"/>
              <a:gd name="T1" fmla="*/ 0 h 21600"/>
              <a:gd name="T2" fmla="*/ 619353600 w 21600"/>
              <a:gd name="T3" fmla="*/ 619353600 h 21600"/>
              <a:gd name="T4" fmla="*/ 0 w 21600"/>
              <a:gd name="T5" fmla="*/ 619353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22500" y="6148388"/>
            <a:ext cx="4379913" cy="1587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135313" y="1946275"/>
            <a:ext cx="3552825" cy="4362450"/>
            <a:chOff x="3134820" y="1946224"/>
            <a:chExt cx="3554016" cy="4362458"/>
          </a:xfrm>
        </p:grpSpPr>
        <p:sp>
          <p:nvSpPr>
            <p:cNvPr id="8211" name="Rectangle 50"/>
            <p:cNvSpPr>
              <a:spLocks noChangeArrowheads="1"/>
            </p:cNvSpPr>
            <p:nvPr/>
          </p:nvSpPr>
          <p:spPr bwMode="auto">
            <a:xfrm rot="-2029986">
              <a:off x="5249838" y="1946224"/>
              <a:ext cx="137231" cy="435641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2" name="AutoShape 51"/>
            <p:cNvSpPr>
              <a:spLocks noChangeArrowheads="1"/>
            </p:cNvSpPr>
            <p:nvPr/>
          </p:nvSpPr>
          <p:spPr bwMode="auto">
            <a:xfrm rot="1571856" flipH="1" flipV="1">
              <a:off x="3134820" y="2058016"/>
              <a:ext cx="149484" cy="4250666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8213" name="Picture 54" descr="scan000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7856" y="4155736"/>
              <a:ext cx="230980" cy="200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120900" y="1965325"/>
            <a:ext cx="3613150" cy="4430713"/>
            <a:chOff x="4018148" y="1918703"/>
            <a:chExt cx="2040211" cy="2500363"/>
          </a:xfrm>
        </p:grpSpPr>
        <p:sp>
          <p:nvSpPr>
            <p:cNvPr id="8208" name="Rectangle 7"/>
            <p:cNvSpPr>
              <a:spLocks noChangeArrowheads="1"/>
            </p:cNvSpPr>
            <p:nvPr/>
          </p:nvSpPr>
          <p:spPr bwMode="auto">
            <a:xfrm rot="2029986" flipH="1">
              <a:off x="4711801" y="1918703"/>
              <a:ext cx="96070" cy="239151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9" name="AutoShape 8"/>
            <p:cNvSpPr>
              <a:spLocks noChangeArrowheads="1"/>
            </p:cNvSpPr>
            <p:nvPr/>
          </p:nvSpPr>
          <p:spPr bwMode="auto">
            <a:xfrm rot="20028144" flipV="1">
              <a:off x="5931729" y="1990073"/>
              <a:ext cx="126630" cy="242899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8210" name="Picture 54" descr="scan000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8148" y="3154697"/>
              <a:ext cx="130384" cy="113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34476">
            <a:off x="1408113" y="3757613"/>
            <a:ext cx="52673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/>
          <p:nvPr/>
        </p:nvCxnSpPr>
        <p:spPr>
          <a:xfrm flipV="1">
            <a:off x="2235200" y="2825750"/>
            <a:ext cx="2176463" cy="331311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29701">
            <a:off x="2249488" y="3973513"/>
            <a:ext cx="52673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Connector 39"/>
          <p:cNvCxnSpPr>
            <a:stCxn id="8213" idx="2"/>
          </p:cNvCxnSpPr>
          <p:nvPr/>
        </p:nvCxnSpPr>
        <p:spPr>
          <a:xfrm flipH="1" flipV="1">
            <a:off x="4411663" y="2825750"/>
            <a:ext cx="2162175" cy="33401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0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1"/>
          <p:cNvSpPr txBox="1">
            <a:spLocks noChangeArrowheads="1"/>
          </p:cNvSpPr>
          <p:nvPr/>
        </p:nvSpPr>
        <p:spPr bwMode="auto">
          <a:xfrm>
            <a:off x="212651" y="229308"/>
            <a:ext cx="1998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u="sng" dirty="0">
                <a:latin typeface="+mn-lt"/>
              </a:rPr>
              <a:t>You do…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Draw three angles using a ruler, perform the angle bisector, check you answers with a protractor.</a:t>
            </a:r>
          </a:p>
          <a:p>
            <a:endParaRPr lang="en-GB" dirty="0"/>
          </a:p>
          <a:p>
            <a:r>
              <a:rPr lang="en-GB" dirty="0"/>
              <a:t>Draw three lines 10cm, 8cm, and 5cm. Perform the perpendicular bisector. Check with your ruler.</a:t>
            </a:r>
          </a:p>
          <a:p>
            <a:endParaRPr lang="en-GB" dirty="0"/>
          </a:p>
          <a:p>
            <a:r>
              <a:rPr lang="en-GB" dirty="0"/>
              <a:t>Without looking at the notes perform an equilateral triangle construction.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42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1793" y="792673"/>
            <a:ext cx="3537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The Builders Dilemma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793" y="1732374"/>
            <a:ext cx="7184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Bob, the builder, has purchased 33,000 m</a:t>
            </a:r>
            <a:r>
              <a:rPr lang="en-GB" sz="2400" baseline="30000" dirty="0"/>
              <a:t>2 </a:t>
            </a:r>
            <a:r>
              <a:rPr lang="en-GB" sz="2400" dirty="0"/>
              <a:t>of land to develop a new housing estate.</a:t>
            </a:r>
          </a:p>
          <a:p>
            <a:endParaRPr lang="en-GB" sz="2400" dirty="0"/>
          </a:p>
          <a:p>
            <a:r>
              <a:rPr lang="en-GB" sz="2400" dirty="0"/>
              <a:t>He has now learnt that the council has imposed a series of constraints on where he can build the houses.</a:t>
            </a:r>
          </a:p>
          <a:p>
            <a:endParaRPr lang="en-GB" sz="2400" dirty="0"/>
          </a:p>
          <a:p>
            <a:r>
              <a:rPr lang="en-GB" sz="2400" dirty="0"/>
              <a:t>Your team is the planning department of his company and you are required to produce a map showing the area that can be built on.</a:t>
            </a:r>
          </a:p>
          <a:p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89129"/>
            <a:ext cx="3572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13362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292" y="381516"/>
            <a:ext cx="7886700" cy="1325563"/>
          </a:xfrm>
        </p:spPr>
        <p:txBody>
          <a:bodyPr/>
          <a:lstStyle/>
          <a:p>
            <a:r>
              <a:rPr lang="en-GB" dirty="0">
                <a:latin typeface="+mn-lt"/>
              </a:rPr>
              <a:t>Constraints/Rules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Houses must be at </a:t>
            </a:r>
            <a:r>
              <a:rPr lang="en-GB" b="1" u="sng" dirty="0"/>
              <a:t>least</a:t>
            </a:r>
            <a:r>
              <a:rPr lang="en-GB" dirty="0"/>
              <a:t> 10m from a road</a:t>
            </a:r>
          </a:p>
          <a:p>
            <a:r>
              <a:rPr lang="en-GB" dirty="0"/>
              <a:t>Houses </a:t>
            </a:r>
            <a:r>
              <a:rPr lang="en-GB" b="1" u="sng" dirty="0"/>
              <a:t>may not </a:t>
            </a:r>
            <a:r>
              <a:rPr lang="en-GB" dirty="0"/>
              <a:t>be built within 20m of an electricity pylon</a:t>
            </a:r>
          </a:p>
          <a:p>
            <a:r>
              <a:rPr lang="en-GB" dirty="0"/>
              <a:t>All houses must be </a:t>
            </a:r>
            <a:r>
              <a:rPr lang="en-GB" b="1" u="sng" dirty="0"/>
              <a:t>within</a:t>
            </a:r>
            <a:r>
              <a:rPr lang="en-GB" dirty="0"/>
              <a:t> 60 metres of the water supply</a:t>
            </a:r>
          </a:p>
          <a:p>
            <a:r>
              <a:rPr lang="en-GB" dirty="0"/>
              <a:t>Label the areas where building </a:t>
            </a:r>
            <a:r>
              <a:rPr lang="en-GB" b="1" u="sng" dirty="0"/>
              <a:t>can</a:t>
            </a:r>
            <a:r>
              <a:rPr lang="en-GB" dirty="0"/>
              <a:t> take place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9129"/>
            <a:ext cx="3253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1017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31" b="22812"/>
          <a:stretch>
            <a:fillRect/>
          </a:stretch>
        </p:blipFill>
        <p:spPr bwMode="auto">
          <a:xfrm>
            <a:off x="847020" y="520456"/>
            <a:ext cx="559729" cy="265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31" b="22812"/>
          <a:stretch>
            <a:fillRect/>
          </a:stretch>
        </p:blipFill>
        <p:spPr bwMode="auto">
          <a:xfrm>
            <a:off x="847020" y="3122840"/>
            <a:ext cx="559729" cy="265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13" b="22812"/>
          <a:stretch>
            <a:fillRect/>
          </a:stretch>
        </p:blipFill>
        <p:spPr bwMode="auto">
          <a:xfrm rot="16200000">
            <a:off x="2403348" y="4730195"/>
            <a:ext cx="561299" cy="265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44376" r="82813" b="43437"/>
          <a:stretch>
            <a:fillRect/>
          </a:stretch>
        </p:blipFill>
        <p:spPr bwMode="auto">
          <a:xfrm rot="16200000">
            <a:off x="847020" y="5725223"/>
            <a:ext cx="561299" cy="6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13" b="22812"/>
          <a:stretch>
            <a:fillRect/>
          </a:stretch>
        </p:blipFill>
        <p:spPr bwMode="auto">
          <a:xfrm rot="16200000">
            <a:off x="5005732" y="4730195"/>
            <a:ext cx="561299" cy="265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10742" t="28437" r="82813" b="29375"/>
          <a:stretch>
            <a:fillRect/>
          </a:stretch>
        </p:blipFill>
        <p:spPr bwMode="auto">
          <a:xfrm rot="16200000">
            <a:off x="7429521" y="4908790"/>
            <a:ext cx="561299" cy="229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787772" y="6496554"/>
            <a:ext cx="1229812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GB"/>
              <a:t>1cm = </a:t>
            </a:r>
            <a:r>
              <a:rPr lang="en-GB" dirty="0"/>
              <a:t>10 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61133" t="50000" r="31836" b="39687"/>
          <a:stretch>
            <a:fillRect/>
          </a:stretch>
        </p:blipFill>
        <p:spPr bwMode="auto">
          <a:xfrm>
            <a:off x="2632969" y="2816674"/>
            <a:ext cx="612326" cy="61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78125" t="29375" r="15430" b="60312"/>
          <a:stretch>
            <a:fillRect/>
          </a:stretch>
        </p:blipFill>
        <p:spPr bwMode="auto">
          <a:xfrm>
            <a:off x="5184326" y="2816674"/>
            <a:ext cx="612326" cy="61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 l="61133" t="50000" r="31836" b="39687"/>
          <a:stretch>
            <a:fillRect/>
          </a:stretch>
        </p:blipFill>
        <p:spPr bwMode="auto">
          <a:xfrm>
            <a:off x="7072331" y="3939271"/>
            <a:ext cx="663353" cy="61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 l="61133" t="50000" r="31836" b="39687"/>
          <a:stretch>
            <a:fillRect/>
          </a:stretch>
        </p:blipFill>
        <p:spPr bwMode="auto">
          <a:xfrm>
            <a:off x="5675777" y="6480115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032967" y="6496554"/>
            <a:ext cx="1563428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GB" dirty="0"/>
              <a:t>= Water Supply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/>
          <a:srcRect l="78125" t="29375" r="15430" b="60312"/>
          <a:stretch>
            <a:fillRect/>
          </a:stretch>
        </p:blipFill>
        <p:spPr bwMode="auto">
          <a:xfrm>
            <a:off x="7665837" y="6418909"/>
            <a:ext cx="408217" cy="40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8125081" y="6480117"/>
            <a:ext cx="827201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GB" dirty="0"/>
              <a:t>= Pylon</a:t>
            </a: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/>
          <a:srcRect l="78125" t="29375" r="15430" b="60312"/>
          <a:stretch>
            <a:fillRect/>
          </a:stretch>
        </p:blipFill>
        <p:spPr bwMode="auto">
          <a:xfrm>
            <a:off x="7407539" y="959286"/>
            <a:ext cx="612326" cy="61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3079059" y="6473304"/>
            <a:ext cx="59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Key:</a:t>
            </a:r>
          </a:p>
        </p:txBody>
      </p:sp>
      <p:sp>
        <p:nvSpPr>
          <p:cNvPr id="8" name="Rectangle 7"/>
          <p:cNvSpPr/>
          <p:nvPr/>
        </p:nvSpPr>
        <p:spPr>
          <a:xfrm>
            <a:off x="795991" y="520453"/>
            <a:ext cx="8062289" cy="5817094"/>
          </a:xfrm>
          <a:prstGeom prst="rect">
            <a:avLst/>
          </a:prstGeom>
          <a:noFill/>
          <a:ln w="1016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-750131" y="3178967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28729" y="5357826"/>
            <a:ext cx="7429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89129"/>
            <a:ext cx="4488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Problem Solving – The Builders Dilemma</a:t>
            </a:r>
          </a:p>
        </p:txBody>
      </p:sp>
    </p:spTree>
    <p:extLst>
      <p:ext uri="{BB962C8B-B14F-4D97-AF65-F5344CB8AC3E}">
        <p14:creationId xmlns:p14="http://schemas.microsoft.com/office/powerpoint/2010/main" val="288501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361</Words>
  <Application>Microsoft Macintosh PowerPoint</Application>
  <PresentationFormat>On-screen Show (4:3)</PresentationFormat>
  <Paragraphs>54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Standard Constructions</vt:lpstr>
      <vt:lpstr>Key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Constraints/Rules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113</cp:revision>
  <dcterms:created xsi:type="dcterms:W3CDTF">2016-01-18T14:56:17Z</dcterms:created>
  <dcterms:modified xsi:type="dcterms:W3CDTF">2018-11-13T16:17:53Z</dcterms:modified>
</cp:coreProperties>
</file>