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308" r:id="rId4"/>
    <p:sldId id="309" r:id="rId5"/>
    <p:sldId id="311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10" r:id="rId14"/>
    <p:sldId id="312" r:id="rId15"/>
    <p:sldId id="327" r:id="rId16"/>
    <p:sldId id="329" r:id="rId17"/>
    <p:sldId id="291" r:id="rId18"/>
    <p:sldId id="328" r:id="rId19"/>
    <p:sldId id="330" r:id="rId20"/>
    <p:sldId id="30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Comparing distributions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826" y="3818347"/>
            <a:ext cx="6858000" cy="1655762"/>
          </a:xfrm>
        </p:spPr>
        <p:txBody>
          <a:bodyPr/>
          <a:lstStyle/>
          <a:p>
            <a:r>
              <a:rPr lang="en-GB" dirty="0"/>
              <a:t>Use measures of central tendency and measures of spread to interpret, analyse and compare the distributions of data sets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Grade C</a:t>
            </a:r>
            <a:endParaRPr lang="en-GB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500267" y="4992961"/>
            <a:ext cx="428111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If you have any questions regarding these resources or come across any errors, please contact </a:t>
            </a:r>
          </a:p>
          <a:p>
            <a:pPr algn="ctr"/>
            <a:r>
              <a:rPr lang="en-US" sz="2000" b="1" dirty="0"/>
              <a:t>helpful-report@pixl.org.uk</a:t>
            </a:r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707522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GB" dirty="0"/>
                  <a:t>Finally, we </a:t>
                </a:r>
              </a:p>
              <a:p>
                <a:r>
                  <a:rPr lang="en-GB" dirty="0"/>
                  <a:t>add the frequency column up</a:t>
                </a:r>
              </a:p>
              <a:p>
                <a:r>
                  <a:rPr lang="en-GB" dirty="0"/>
                  <a:t>add the frequency x mid-value column up</a:t>
                </a:r>
              </a:p>
              <a:p>
                <a:r>
                  <a:rPr lang="en-GB" dirty="0"/>
                  <a:t>mean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dirty="0"/>
                          <m:t>fre</m:t>
                        </m:r>
                        <m:r>
                          <m:rPr>
                            <m:nor/>
                          </m:rPr>
                          <a:rPr lang="en-GB" b="0" i="0" dirty="0" smtClean="0"/>
                          <m:t>quency</m:t>
                        </m:r>
                        <m:r>
                          <m:rPr>
                            <m:nor/>
                          </m:rPr>
                          <a:rPr lang="en-GB" dirty="0"/>
                          <m:t> </m:t>
                        </m:r>
                        <m:r>
                          <m:rPr>
                            <m:nor/>
                          </m:rPr>
                          <a:rPr lang="en-GB" dirty="0"/>
                          <m:t>x</m:t>
                        </m:r>
                        <m:r>
                          <m:rPr>
                            <m:nor/>
                          </m:rPr>
                          <a:rPr lang="en-GB" dirty="0"/>
                          <m:t> </m:t>
                        </m:r>
                        <m:r>
                          <m:rPr>
                            <m:nor/>
                          </m:rPr>
                          <a:rPr lang="en-GB" dirty="0"/>
                          <m:t>mid</m:t>
                        </m:r>
                        <m:r>
                          <m:rPr>
                            <m:nor/>
                          </m:rPr>
                          <a:rPr lang="en-GB" dirty="0"/>
                          <m:t>−</m:t>
                        </m:r>
                        <m:r>
                          <m:rPr>
                            <m:nor/>
                          </m:rPr>
                          <a:rPr lang="en-GB" dirty="0"/>
                          <m:t>value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dirty="0"/>
                          <m:t>frequency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:endParaRPr lang="en-GB" dirty="0">
                  <a:solidFill>
                    <a:srgbClr val="00B050"/>
                  </a:solidFill>
                </a:endParaRPr>
              </a:p>
              <a:p>
                <a:pPr marL="0" indent="0" algn="ctr">
                  <a:buNone/>
                </a:pPr>
                <a:endParaRPr lang="en-GB" dirty="0">
                  <a:solidFill>
                    <a:srgbClr val="00B050"/>
                  </a:solidFill>
                </a:endParaRPr>
              </a:p>
              <a:p>
                <a:pPr marL="0" indent="0" algn="ctr">
                  <a:buNone/>
                </a:pPr>
                <a:endParaRPr lang="en-GB" dirty="0">
                  <a:solidFill>
                    <a:srgbClr val="00B050"/>
                  </a:solidFill>
                </a:endParaRPr>
              </a:p>
              <a:p>
                <a:pPr marL="0" indent="0" algn="ctr">
                  <a:buNone/>
                </a:pPr>
                <a:r>
                  <a:rPr lang="en-GB" dirty="0">
                    <a:solidFill>
                      <a:srgbClr val="00B050"/>
                    </a:solidFill>
                  </a:rPr>
                  <a:t>Mean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𝟒𝟓𝟒𝟎𝟎</m:t>
                        </m:r>
                      </m:num>
                      <m:den>
                        <m:r>
                          <a:rPr lang="en-GB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𝟗𝟎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00B050"/>
                    </a:solidFill>
                  </a:rPr>
                  <a:t> = £504.44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707522"/>
              </a:xfrm>
              <a:blipFill rotWithShape="0">
                <a:blip r:embed="rId2"/>
                <a:stretch>
                  <a:fillRect l="-1159" t="-29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986501"/>
              </p:ext>
            </p:extLst>
          </p:nvPr>
        </p:nvGraphicFramePr>
        <p:xfrm>
          <a:off x="962527" y="3741822"/>
          <a:ext cx="6268452" cy="2009272"/>
        </p:xfrm>
        <a:graphic>
          <a:graphicData uri="http://schemas.openxmlformats.org/drawingml/2006/table">
            <a:tbl>
              <a:tblPr firstRow="1" firstCol="1" bandRow="1"/>
              <a:tblGrid>
                <a:gridCol w="1546001">
                  <a:extLst>
                    <a:ext uri="{9D8B030D-6E8A-4147-A177-3AD203B41FA5}">
                      <a16:colId xmlns:a16="http://schemas.microsoft.com/office/drawing/2014/main" val="213588229"/>
                    </a:ext>
                  </a:extLst>
                </a:gridCol>
                <a:gridCol w="1450652">
                  <a:extLst>
                    <a:ext uri="{9D8B030D-6E8A-4147-A177-3AD203B41FA5}">
                      <a16:colId xmlns:a16="http://schemas.microsoft.com/office/drawing/2014/main" val="1416451453"/>
                    </a:ext>
                  </a:extLst>
                </a:gridCol>
                <a:gridCol w="1450652">
                  <a:extLst>
                    <a:ext uri="{9D8B030D-6E8A-4147-A177-3AD203B41FA5}">
                      <a16:colId xmlns:a16="http://schemas.microsoft.com/office/drawing/2014/main" val="2183314526"/>
                    </a:ext>
                  </a:extLst>
                </a:gridCol>
                <a:gridCol w="1821147">
                  <a:extLst>
                    <a:ext uri="{9D8B030D-6E8A-4147-A177-3AD203B41FA5}">
                      <a16:colId xmlns:a16="http://schemas.microsoft.com/office/drawing/2014/main" val="1115138221"/>
                    </a:ext>
                  </a:extLst>
                </a:gridCol>
              </a:tblGrid>
              <a:tr h="251159">
                <a:tc>
                  <a:txBody>
                    <a:bodyPr/>
                    <a:lstStyle/>
                    <a:p>
                      <a:pPr marL="8890" marR="36830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Weekly Wage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Mid-value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Frequency x Mid-value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25786"/>
                  </a:ext>
                </a:extLst>
              </a:tr>
              <a:tr h="251159">
                <a:tc>
                  <a:txBody>
                    <a:bodyPr/>
                    <a:lstStyle/>
                    <a:p>
                      <a:pPr marL="8890" marR="36830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£200 &lt; wage &lt; £300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 x 250 = 1000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13295"/>
                  </a:ext>
                </a:extLst>
              </a:tr>
              <a:tr h="251159">
                <a:tc>
                  <a:txBody>
                    <a:bodyPr/>
                    <a:lstStyle/>
                    <a:p>
                      <a:pPr marL="8890" marR="36830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£300 ≤ wage &lt; £400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15 x 350 = 5250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321197"/>
                  </a:ext>
                </a:extLst>
              </a:tr>
              <a:tr h="251159">
                <a:tc>
                  <a:txBody>
                    <a:bodyPr/>
                    <a:lstStyle/>
                    <a:p>
                      <a:pPr marL="8890" marR="36830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£400 ≤ wage &lt; £500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450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20 x 450 = 9000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544361"/>
                  </a:ext>
                </a:extLst>
              </a:tr>
              <a:tr h="251159">
                <a:tc>
                  <a:txBody>
                    <a:bodyPr/>
                    <a:lstStyle/>
                    <a:p>
                      <a:pPr marL="8890" marR="36830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£500 ≤ wage &lt; £600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550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33 x 550 = 18150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936800"/>
                  </a:ext>
                </a:extLst>
              </a:tr>
              <a:tr h="251159">
                <a:tc>
                  <a:txBody>
                    <a:bodyPr/>
                    <a:lstStyle/>
                    <a:p>
                      <a:pPr marL="8890" marR="36830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£600 ≤ wage &lt; £700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15 x 6509 = 9750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253738"/>
                  </a:ext>
                </a:extLst>
              </a:tr>
              <a:tr h="251159">
                <a:tc>
                  <a:txBody>
                    <a:bodyPr/>
                    <a:lstStyle/>
                    <a:p>
                      <a:pPr marL="8890" marR="36830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£700 ≤ wage &lt; £800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750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 x 750 = 2250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773762"/>
                  </a:ext>
                </a:extLst>
              </a:tr>
              <a:tr h="251159">
                <a:tc>
                  <a:txBody>
                    <a:bodyPr/>
                    <a:lstStyle/>
                    <a:p>
                      <a:pPr marL="8890" marR="36830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GB" sz="14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36830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45400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301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470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Median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median is the middle value.</a:t>
            </a:r>
          </a:p>
          <a:p>
            <a:pPr marL="0" indent="0">
              <a:buNone/>
            </a:pPr>
            <a:r>
              <a:rPr lang="en-GB" dirty="0"/>
              <a:t>There are 90 values, so we want to know where the 45</a:t>
            </a:r>
            <a:r>
              <a:rPr lang="en-GB" baseline="30000" dirty="0"/>
              <a:t>th</a:t>
            </a:r>
            <a:r>
              <a:rPr lang="en-GB" dirty="0"/>
              <a:t> value is.</a:t>
            </a:r>
          </a:p>
          <a:p>
            <a:pPr marL="0" indent="0">
              <a:buNone/>
            </a:pPr>
            <a:r>
              <a:rPr lang="en-GB" dirty="0"/>
              <a:t>We complete a cumulative frequency column, until we get to 45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021" y="4271211"/>
            <a:ext cx="6535595" cy="204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070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Median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There are 39 footballers with wages of £500 or less, so the median is greater than £500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/>
              <a:t>So the median lies in the interval</a:t>
            </a:r>
          </a:p>
          <a:p>
            <a:pPr marL="0" indent="0">
              <a:buNone/>
            </a:pPr>
            <a:r>
              <a:rPr lang="en-GB" sz="2400" dirty="0"/>
              <a:t>		 </a:t>
            </a:r>
            <a:r>
              <a:rPr lang="en-GB" sz="2400" dirty="0">
                <a:solidFill>
                  <a:srgbClr val="FF0000"/>
                </a:solidFill>
              </a:rPr>
              <a:t>£500 ≤ wage &lt; £600</a:t>
            </a:r>
          </a:p>
          <a:p>
            <a:pPr marL="0" indent="0">
              <a:buNone/>
            </a:pPr>
            <a:endParaRPr lang="en-GB" sz="2400" dirty="0"/>
          </a:p>
          <a:p>
            <a:pPr marL="0" indent="0" algn="ctr">
              <a:buNone/>
            </a:pPr>
            <a:endParaRPr lang="en-GB" sz="2400" dirty="0">
              <a:solidFill>
                <a:srgbClr val="FF0000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4526" y="2617382"/>
            <a:ext cx="4432176" cy="138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589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average to use?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078986"/>
              </p:ext>
            </p:extLst>
          </p:nvPr>
        </p:nvGraphicFramePr>
        <p:xfrm>
          <a:off x="505326" y="1690689"/>
          <a:ext cx="8010024" cy="3709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8779">
                  <a:extLst>
                    <a:ext uri="{9D8B030D-6E8A-4147-A177-3AD203B41FA5}">
                      <a16:colId xmlns:a16="http://schemas.microsoft.com/office/drawing/2014/main" val="511667405"/>
                    </a:ext>
                  </a:extLst>
                </a:gridCol>
                <a:gridCol w="3105095">
                  <a:extLst>
                    <a:ext uri="{9D8B030D-6E8A-4147-A177-3AD203B41FA5}">
                      <a16:colId xmlns:a16="http://schemas.microsoft.com/office/drawing/2014/main" val="1873854338"/>
                    </a:ext>
                  </a:extLst>
                </a:gridCol>
                <a:gridCol w="3846150">
                  <a:extLst>
                    <a:ext uri="{9D8B030D-6E8A-4147-A177-3AD203B41FA5}">
                      <a16:colId xmlns:a16="http://schemas.microsoft.com/office/drawing/2014/main" val="3758678978"/>
                    </a:ext>
                  </a:extLst>
                </a:gridCol>
              </a:tblGrid>
              <a:tr h="3504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For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Against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851296"/>
                  </a:ext>
                </a:extLst>
              </a:tr>
              <a:tr h="700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Median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Not distorted by extreme</a:t>
                      </a:r>
                      <a:r>
                        <a:rPr lang="en-GB" sz="2000" baseline="0" dirty="0">
                          <a:effectLst/>
                        </a:rPr>
                        <a:t> </a:t>
                      </a:r>
                      <a:r>
                        <a:rPr lang="en-GB" sz="2000" dirty="0">
                          <a:effectLst/>
                        </a:rPr>
                        <a:t>values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Doesn’t take all the data into account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2746691"/>
                  </a:ext>
                </a:extLst>
              </a:tr>
              <a:tr h="16945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Mode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Useful if one number appears many more times than others.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The only average you can use for categorical data e.g. favourite colour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Is often much higher or lower than most of the data, especially if there are many different numbers in the data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4653194"/>
                  </a:ext>
                </a:extLst>
              </a:tr>
              <a:tr h="700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Mean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Uses all the data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Can be affected by extreme values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6105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974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Measures of spread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One of the measures of spread that we can use in GCSE maths is the range.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range- simply take away the largest from the smallest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23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try these……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For the following data (set A), find</a:t>
            </a:r>
          </a:p>
          <a:p>
            <a:pPr marL="514350" indent="-514350">
              <a:buAutoNum type="alphaLcParenBoth"/>
            </a:pPr>
            <a:r>
              <a:rPr lang="en-GB" dirty="0"/>
              <a:t>The modal class</a:t>
            </a:r>
          </a:p>
          <a:p>
            <a:pPr marL="514350" indent="-514350">
              <a:buAutoNum type="alphaLcParenBoth"/>
            </a:pPr>
            <a:r>
              <a:rPr lang="en-GB" dirty="0"/>
              <a:t>An estimate for the mean</a:t>
            </a:r>
          </a:p>
          <a:p>
            <a:pPr marL="514350" indent="-514350">
              <a:buAutoNum type="alphaLcParenBoth"/>
            </a:pPr>
            <a:r>
              <a:rPr lang="en-GB" dirty="0"/>
              <a:t>An estimate for the median</a:t>
            </a:r>
          </a:p>
          <a:p>
            <a:pPr marL="514350" indent="-514350">
              <a:buAutoNum type="alphaLcParenBoth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930970"/>
              </p:ext>
            </p:extLst>
          </p:nvPr>
        </p:nvGraphicFramePr>
        <p:xfrm>
          <a:off x="3569540" y="4001291"/>
          <a:ext cx="2422185" cy="2159786"/>
        </p:xfrm>
        <a:graphic>
          <a:graphicData uri="http://schemas.openxmlformats.org/drawingml/2006/table">
            <a:tbl>
              <a:tblPr firstRow="1" firstCol="1" bandRow="1"/>
              <a:tblGrid>
                <a:gridCol w="1297004">
                  <a:extLst>
                    <a:ext uri="{9D8B030D-6E8A-4147-A177-3AD203B41FA5}">
                      <a16:colId xmlns:a16="http://schemas.microsoft.com/office/drawing/2014/main" val="3701985386"/>
                    </a:ext>
                  </a:extLst>
                </a:gridCol>
                <a:gridCol w="1125181">
                  <a:extLst>
                    <a:ext uri="{9D8B030D-6E8A-4147-A177-3AD203B41FA5}">
                      <a16:colId xmlns:a16="http://schemas.microsoft.com/office/drawing/2014/main" val="2524822264"/>
                    </a:ext>
                  </a:extLst>
                </a:gridCol>
              </a:tblGrid>
              <a:tr h="582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Height (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in centimetres)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431011"/>
                  </a:ext>
                </a:extLst>
              </a:tr>
              <a:tr h="291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2247379"/>
                  </a:ext>
                </a:extLst>
              </a:tr>
              <a:tr h="291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007858"/>
                  </a:ext>
                </a:extLst>
              </a:tr>
              <a:tr h="291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255539"/>
                  </a:ext>
                </a:extLst>
              </a:tr>
              <a:tr h="291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959775"/>
                  </a:ext>
                </a:extLst>
              </a:tr>
              <a:tr h="291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414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552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try these……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GB" dirty="0"/>
              <a:t>A second set of data (set B) measuring the same thing is given below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By considering a measure of central tendency and a measure of spread compare sets A and B.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038839"/>
              </p:ext>
            </p:extLst>
          </p:nvPr>
        </p:nvGraphicFramePr>
        <p:xfrm>
          <a:off x="2666911" y="2745377"/>
          <a:ext cx="3926393" cy="2383536"/>
        </p:xfrm>
        <a:graphic>
          <a:graphicData uri="http://schemas.openxmlformats.org/drawingml/2006/table">
            <a:tbl>
              <a:tblPr firstRow="1" firstCol="1" bandRow="1"/>
              <a:tblGrid>
                <a:gridCol w="1155080">
                  <a:extLst>
                    <a:ext uri="{9D8B030D-6E8A-4147-A177-3AD203B41FA5}">
                      <a16:colId xmlns:a16="http://schemas.microsoft.com/office/drawing/2014/main" val="505420270"/>
                    </a:ext>
                  </a:extLst>
                </a:gridCol>
                <a:gridCol w="923771">
                  <a:extLst>
                    <a:ext uri="{9D8B030D-6E8A-4147-A177-3AD203B41FA5}">
                      <a16:colId xmlns:a16="http://schemas.microsoft.com/office/drawing/2014/main" val="73291712"/>
                    </a:ext>
                  </a:extLst>
                </a:gridCol>
                <a:gridCol w="923771">
                  <a:extLst>
                    <a:ext uri="{9D8B030D-6E8A-4147-A177-3AD203B41FA5}">
                      <a16:colId xmlns:a16="http://schemas.microsoft.com/office/drawing/2014/main" val="3059622473"/>
                    </a:ext>
                  </a:extLst>
                </a:gridCol>
                <a:gridCol w="923771">
                  <a:extLst>
                    <a:ext uri="{9D8B030D-6E8A-4147-A177-3AD203B41FA5}">
                      <a16:colId xmlns:a16="http://schemas.microsoft.com/office/drawing/2014/main" val="5547818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Height (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in centimetres)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Midpoint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 x f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607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5384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5982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17.5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0712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23.5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658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4008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798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51546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2151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9009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97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try these……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GB" dirty="0"/>
              <a:t>The following data summarises the weigh of items of luggage on an aircraft. </a:t>
            </a:r>
          </a:p>
          <a:p>
            <a:pPr marL="0" indent="0">
              <a:buNone/>
            </a:pPr>
            <a:r>
              <a:rPr lang="en-GB" dirty="0"/>
              <a:t>       What is the range?</a:t>
            </a:r>
          </a:p>
          <a:p>
            <a:pPr marL="514350" indent="-514350">
              <a:buFont typeface="+mj-lt"/>
              <a:buAutoNum type="arabicPeriod" startAt="3"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331210"/>
              </p:ext>
            </p:extLst>
          </p:nvPr>
        </p:nvGraphicFramePr>
        <p:xfrm>
          <a:off x="1524000" y="3598021"/>
          <a:ext cx="36576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89611273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4736442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06118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Lightest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Median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Heaviest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7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18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29 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584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713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try these……</a:t>
            </a:r>
            <a:r>
              <a:rPr lang="en-GB" dirty="0">
                <a:solidFill>
                  <a:srgbClr val="FF0000"/>
                </a:solidFill>
              </a:rPr>
              <a:t>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GB" dirty="0"/>
                  <a:t>For the following data (set A), find</a:t>
                </a:r>
              </a:p>
              <a:p>
                <a:pPr marL="514350" indent="-514350">
                  <a:buAutoNum type="alphaLcParenBoth"/>
                </a:pPr>
                <a:r>
                  <a:rPr lang="en-GB" dirty="0"/>
                  <a:t>The modal class     </a:t>
                </a:r>
                <a:r>
                  <a:rPr lang="en-GB" dirty="0">
                    <a:solidFill>
                      <a:srgbClr val="FF0000"/>
                    </a:solidFill>
                  </a:rPr>
                  <a:t>21 &lt; h ≤ 25</a:t>
                </a:r>
              </a:p>
              <a:p>
                <a:pPr marL="514350" indent="-514350">
                  <a:buAutoNum type="alphaLcParenBoth"/>
                </a:pPr>
                <a:r>
                  <a:rPr lang="en-GB" dirty="0"/>
                  <a:t>An estimate for the mean </a:t>
                </a:r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FF0000"/>
                    </a:solidFill>
                  </a:rPr>
                  <a:t>Mean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2068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=20.68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dirty="0"/>
              </a:p>
              <a:p>
                <a:pPr marL="514350" indent="-514350">
                  <a:buAutoNum type="alphaLcParenBoth" startAt="3"/>
                </a:pPr>
                <a:r>
                  <a:rPr lang="en-GB" dirty="0"/>
                  <a:t>An estimate for the median</a:t>
                </a:r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FF0000"/>
                    </a:solidFill>
                  </a:rPr>
                  <a:t>50</a:t>
                </a:r>
                <a:r>
                  <a:rPr lang="en-GB" baseline="30000" dirty="0">
                    <a:solidFill>
                      <a:srgbClr val="FF0000"/>
                    </a:solidFill>
                  </a:rPr>
                  <a:t>th</a:t>
                </a:r>
                <a:r>
                  <a:rPr lang="en-GB" dirty="0">
                    <a:solidFill>
                      <a:srgbClr val="FF0000"/>
                    </a:solidFill>
                  </a:rPr>
                  <a:t> value lies: </a:t>
                </a:r>
                <a:r>
                  <a:rPr lang="en-GB" dirty="0"/>
                  <a:t> </a:t>
                </a:r>
                <a:r>
                  <a:rPr lang="en-GB" dirty="0">
                    <a:solidFill>
                      <a:srgbClr val="FF0000"/>
                    </a:solidFill>
                  </a:rPr>
                  <a:t>15 ≤ h &lt; 21</a:t>
                </a:r>
              </a:p>
              <a:p>
                <a:pPr marL="0" indent="0">
                  <a:buNone/>
                </a:pPr>
                <a:endParaRPr lang="en-GB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23" t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623149"/>
              </p:ext>
            </p:extLst>
          </p:nvPr>
        </p:nvGraphicFramePr>
        <p:xfrm>
          <a:off x="5111262" y="2830436"/>
          <a:ext cx="3557270" cy="3575304"/>
        </p:xfrm>
        <a:graphic>
          <a:graphicData uri="http://schemas.openxmlformats.org/drawingml/2006/table">
            <a:tbl>
              <a:tblPr firstRow="1" firstCol="1" bandRow="1"/>
              <a:tblGrid>
                <a:gridCol w="987425">
                  <a:extLst>
                    <a:ext uri="{9D8B030D-6E8A-4147-A177-3AD203B41FA5}">
                      <a16:colId xmlns:a16="http://schemas.microsoft.com/office/drawing/2014/main" val="3701985386"/>
                    </a:ext>
                  </a:extLst>
                </a:gridCol>
                <a:gridCol w="856615">
                  <a:extLst>
                    <a:ext uri="{9D8B030D-6E8A-4147-A177-3AD203B41FA5}">
                      <a16:colId xmlns:a16="http://schemas.microsoft.com/office/drawing/2014/main" val="2524822264"/>
                    </a:ext>
                  </a:extLst>
                </a:gridCol>
                <a:gridCol w="856615">
                  <a:extLst>
                    <a:ext uri="{9D8B030D-6E8A-4147-A177-3AD203B41FA5}">
                      <a16:colId xmlns:a16="http://schemas.microsoft.com/office/drawing/2014/main" val="1117109633"/>
                    </a:ext>
                  </a:extLst>
                </a:gridCol>
                <a:gridCol w="856615">
                  <a:extLst>
                    <a:ext uri="{9D8B030D-6E8A-4147-A177-3AD203B41FA5}">
                      <a16:colId xmlns:a16="http://schemas.microsoft.com/office/drawing/2014/main" val="3961489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Height (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in centimetres)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Midpoint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 x f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431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22473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237.5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0078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2555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9597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637.5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4144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2068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03833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460550"/>
              </p:ext>
            </p:extLst>
          </p:nvPr>
        </p:nvGraphicFramePr>
        <p:xfrm>
          <a:off x="5709690" y="4734915"/>
          <a:ext cx="2700655" cy="3326587"/>
        </p:xfrm>
        <a:graphic>
          <a:graphicData uri="http://schemas.openxmlformats.org/drawingml/2006/table">
            <a:tbl>
              <a:tblPr firstRow="1" firstCol="1" bandRow="1"/>
              <a:tblGrid>
                <a:gridCol w="987425">
                  <a:extLst>
                    <a:ext uri="{9D8B030D-6E8A-4147-A177-3AD203B41FA5}">
                      <a16:colId xmlns:a16="http://schemas.microsoft.com/office/drawing/2014/main" val="2106311836"/>
                    </a:ext>
                  </a:extLst>
                </a:gridCol>
                <a:gridCol w="856615">
                  <a:extLst>
                    <a:ext uri="{9D8B030D-6E8A-4147-A177-3AD203B41FA5}">
                      <a16:colId xmlns:a16="http://schemas.microsoft.com/office/drawing/2014/main" val="3461113899"/>
                    </a:ext>
                  </a:extLst>
                </a:gridCol>
                <a:gridCol w="856615">
                  <a:extLst>
                    <a:ext uri="{9D8B030D-6E8A-4147-A177-3AD203B41FA5}">
                      <a16:colId xmlns:a16="http://schemas.microsoft.com/office/drawing/2014/main" val="37222594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Height (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centimetres)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Cumulative frequency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7432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7782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6098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8675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151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1309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703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659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try these……</a:t>
            </a:r>
            <a:r>
              <a:rPr lang="en-GB" dirty="0">
                <a:solidFill>
                  <a:srgbClr val="FF0000"/>
                </a:solidFill>
              </a:rPr>
              <a:t>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The simplest and best average to use is the mean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Set A has mean 20.68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Set B has mean 21.51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simplest and easiest measure of spread to use from a frequency table is the range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Set A has range = 50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Set B has range = 60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>We now need to interpret these values in context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Set B has the larger values on average, but their values vary more as the range is bigger.</a:t>
            </a:r>
          </a:p>
        </p:txBody>
      </p:sp>
    </p:spTree>
    <p:extLst>
      <p:ext uri="{BB962C8B-B14F-4D97-AF65-F5344CB8AC3E}">
        <p14:creationId xmlns:p14="http://schemas.microsoft.com/office/powerpoint/2010/main" val="121368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Median</a:t>
            </a:r>
          </a:p>
          <a:p>
            <a:pPr marL="0" indent="0">
              <a:buNone/>
            </a:pPr>
            <a:r>
              <a:rPr lang="en-GB" dirty="0"/>
              <a:t>Mean</a:t>
            </a:r>
          </a:p>
          <a:p>
            <a:pPr marL="0" indent="0">
              <a:buNone/>
            </a:pPr>
            <a:r>
              <a:rPr lang="en-GB" dirty="0"/>
              <a:t>Mode</a:t>
            </a:r>
          </a:p>
          <a:p>
            <a:pPr marL="0" indent="0">
              <a:buNone/>
            </a:pPr>
            <a:r>
              <a:rPr lang="en-GB" dirty="0"/>
              <a:t>Modal class</a:t>
            </a:r>
          </a:p>
          <a:p>
            <a:pPr marL="0" indent="0">
              <a:buNone/>
            </a:pPr>
            <a:r>
              <a:rPr lang="en-GB" dirty="0"/>
              <a:t>Range</a:t>
            </a:r>
          </a:p>
        </p:txBody>
      </p:sp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try these……</a:t>
            </a:r>
            <a:r>
              <a:rPr lang="en-GB" dirty="0">
                <a:solidFill>
                  <a:srgbClr val="FF0000"/>
                </a:solidFill>
              </a:rPr>
              <a:t>solutions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GB" dirty="0"/>
              <a:t>The following data summarises the weigh of items of luggage on an aircraft. </a:t>
            </a:r>
          </a:p>
          <a:p>
            <a:pPr marL="0" indent="0">
              <a:buNone/>
            </a:pPr>
            <a:r>
              <a:rPr lang="en-GB" dirty="0"/>
              <a:t>What is the range and the interquartile range?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Range = 29 – 7 = 22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630" y="3568440"/>
            <a:ext cx="3700593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82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we gather data, we end up with a mass of numbers.</a:t>
            </a:r>
          </a:p>
          <a:p>
            <a:r>
              <a:rPr lang="en-GB" dirty="0"/>
              <a:t>These numbers, by themselves, are meaningless</a:t>
            </a:r>
          </a:p>
          <a:p>
            <a:r>
              <a:rPr lang="en-GB" dirty="0"/>
              <a:t>They gain meaning when we perform calculations on the numbers, creating statistics.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094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statistic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There are 2 types of statistic which are more important than any others</a:t>
            </a:r>
          </a:p>
          <a:p>
            <a:r>
              <a:rPr lang="en-GB" dirty="0"/>
              <a:t>Whenever we are asked to describe a population or to compare two populations, we always use both of these types of statistic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Averages -mean, mode and median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Measures of spread -range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We are going to be looking at finding these statistics from grouped frequency tables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42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average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Mode</a:t>
            </a:r>
          </a:p>
          <a:p>
            <a:pPr marL="0" indent="0">
              <a:buNone/>
            </a:pPr>
            <a:r>
              <a:rPr lang="en-GB" dirty="0"/>
              <a:t>	The value that occurs most often in the data.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r>
              <a:rPr lang="en-GB" dirty="0"/>
              <a:t>Median</a:t>
            </a:r>
          </a:p>
          <a:p>
            <a:pPr marL="0" indent="0">
              <a:buNone/>
            </a:pPr>
            <a:r>
              <a:rPr lang="en-GB" dirty="0"/>
              <a:t>	Put the data in order.  The median is the</a:t>
            </a:r>
          </a:p>
          <a:p>
            <a:pPr marL="0" indent="0">
              <a:buNone/>
            </a:pPr>
            <a:r>
              <a:rPr lang="en-GB" dirty="0"/>
              <a:t>	middle value.  If there are two middle values, take</a:t>
            </a:r>
          </a:p>
          <a:p>
            <a:pPr marL="0" indent="0">
              <a:buNone/>
            </a:pPr>
            <a:r>
              <a:rPr lang="en-GB" dirty="0"/>
              <a:t>	the mean average of the two.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Mean</a:t>
            </a:r>
          </a:p>
          <a:p>
            <a:pPr marL="0" indent="0">
              <a:buNone/>
            </a:pPr>
            <a:r>
              <a:rPr lang="en-GB" dirty="0"/>
              <a:t>	Add all the numbers together and divide by</a:t>
            </a:r>
          </a:p>
          <a:p>
            <a:pPr marL="0" indent="0">
              <a:buNone/>
            </a:pPr>
            <a:r>
              <a:rPr lang="en-GB" dirty="0"/>
              <a:t>	how many numbers there are. </a:t>
            </a:r>
          </a:p>
        </p:txBody>
      </p:sp>
    </p:spTree>
    <p:extLst>
      <p:ext uri="{BB962C8B-B14F-4D97-AF65-F5344CB8AC3E}">
        <p14:creationId xmlns:p14="http://schemas.microsoft.com/office/powerpoint/2010/main" val="224962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following shows the weekly wage of a sample of some professional footballers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are going to calculate an estimate of the mean, an estimate of the median, and find the modal class.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617" y="2868055"/>
            <a:ext cx="5732554" cy="172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487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Modal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This is the easiest of the three averages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highest frequency is 33, so the modal class is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£500 ≤ wage &lt; £600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325" y="2627702"/>
            <a:ext cx="5732554" cy="172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7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an estimate, because we have grouped data – we don’t know the exact values.</a:t>
            </a:r>
          </a:p>
          <a:p>
            <a:r>
              <a:rPr lang="en-GB" dirty="0"/>
              <a:t>We therefore estimate that each value in a class interval is exactly half-way in that interval</a:t>
            </a:r>
          </a:p>
          <a:p>
            <a:r>
              <a:rPr lang="en-GB" dirty="0"/>
              <a:t>To do this we add a column for the mid-value of each interval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3919" y="4583392"/>
            <a:ext cx="5732554" cy="172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534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then add a fourth column and multiply the mid-values by the frequency.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600" y="3159050"/>
            <a:ext cx="7638799" cy="230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126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857</TotalTime>
  <Words>925</Words>
  <Application>Microsoft Macintosh PowerPoint</Application>
  <PresentationFormat>On-screen Show (4:3)</PresentationFormat>
  <Paragraphs>252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MS Mincho</vt:lpstr>
      <vt:lpstr>Arial</vt:lpstr>
      <vt:lpstr>Calibri</vt:lpstr>
      <vt:lpstr>Calibri Light</vt:lpstr>
      <vt:lpstr>Cambria Math</vt:lpstr>
      <vt:lpstr>Times New Roman</vt:lpstr>
      <vt:lpstr>Office Theme</vt:lpstr>
      <vt:lpstr>Comparing distributions</vt:lpstr>
      <vt:lpstr>Key Vocabulary</vt:lpstr>
      <vt:lpstr>Statistics</vt:lpstr>
      <vt:lpstr>Types of statistic</vt:lpstr>
      <vt:lpstr>Types of average</vt:lpstr>
      <vt:lpstr>Example</vt:lpstr>
      <vt:lpstr>Modal class</vt:lpstr>
      <vt:lpstr>Mean</vt:lpstr>
      <vt:lpstr>Mean</vt:lpstr>
      <vt:lpstr>Mean</vt:lpstr>
      <vt:lpstr>Median </vt:lpstr>
      <vt:lpstr>Median</vt:lpstr>
      <vt:lpstr>Which average to use?</vt:lpstr>
      <vt:lpstr>Measures of spread</vt:lpstr>
      <vt:lpstr>Now try these……</vt:lpstr>
      <vt:lpstr>Now try these……</vt:lpstr>
      <vt:lpstr>Now try these……</vt:lpstr>
      <vt:lpstr>Now try these……solutions</vt:lpstr>
      <vt:lpstr>Now try these……solutions</vt:lpstr>
      <vt:lpstr>Now try these……solutions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PiXL 1</cp:lastModifiedBy>
  <cp:revision>135</cp:revision>
  <dcterms:created xsi:type="dcterms:W3CDTF">2016-01-18T14:56:17Z</dcterms:created>
  <dcterms:modified xsi:type="dcterms:W3CDTF">2018-11-13T16:30:25Z</dcterms:modified>
</cp:coreProperties>
</file>