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3" r:id="rId4"/>
    <p:sldId id="287" r:id="rId5"/>
    <p:sldId id="292" r:id="rId6"/>
    <p:sldId id="298" r:id="rId7"/>
    <p:sldId id="293" r:id="rId8"/>
    <p:sldId id="291" r:id="rId9"/>
    <p:sldId id="296" r:id="rId10"/>
    <p:sldId id="294" r:id="rId11"/>
    <p:sldId id="295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Calculate with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Calculate with fractions including problem solving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C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5588" y="1812562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Austin has gone shopping. He spends 4 ¾ minutes walking from the bus into the town. He then spends  12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5</m:t>
                        </m:r>
                      </m:den>
                    </m:f>
                    <m:r>
                      <a:rPr lang="en-GB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GB" dirty="0"/>
                  <a:t>minutes in ‘</a:t>
                </a:r>
                <a:r>
                  <a:rPr lang="en-GB" dirty="0" err="1"/>
                  <a:t>supersaves</a:t>
                </a:r>
                <a:r>
                  <a:rPr lang="en-GB" dirty="0"/>
                  <a:t>’, 9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minutes in ‘station fun’ and then another 18 ½ minutes walking back to the bus stop. </a:t>
                </a:r>
              </a:p>
              <a:p>
                <a:pPr marL="0" indent="0">
                  <a:buNone/>
                </a:pPr>
                <a:r>
                  <a:rPr lang="en-GB" dirty="0"/>
                  <a:t>What is the total time he spent in town?</a:t>
                </a:r>
              </a:p>
              <a:p>
                <a:endParaRPr lang="en-GB" dirty="0"/>
              </a:p>
              <a:p>
                <a:pPr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5588" y="1812562"/>
                <a:ext cx="7886700" cy="4351338"/>
              </a:xfrm>
              <a:blipFill rotWithShape="0">
                <a:blip r:embed="rId2"/>
                <a:stretch>
                  <a:fillRect l="-1623" t="-224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8650" y="4691922"/>
                <a:ext cx="5130800" cy="1577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400" dirty="0">
                    <a:solidFill>
                      <a:srgbClr val="FF0000"/>
                    </a:solidFill>
                  </a:rPr>
                  <a:t>4 ¾ + 12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 + 9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+ 18 ½ </a:t>
                </a:r>
              </a:p>
              <a:p>
                <a:pPr>
                  <a:buNone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>
                  <a:buNone/>
                </a:pPr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6311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140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  = around 45 minutes</a:t>
                </a: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691922"/>
                <a:ext cx="5130800" cy="1577932"/>
              </a:xfrm>
              <a:prstGeom prst="rect">
                <a:avLst/>
              </a:prstGeom>
              <a:blipFill rotWithShape="0">
                <a:blip r:embed="rId2"/>
                <a:stretch>
                  <a:fillRect l="-1781" t="-36293" b="-32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8650" y="1576389"/>
                <a:ext cx="7753350" cy="3115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Austin has gone shopping. He spends 4 ¾ minutes walking from the bus into the town. He then spends  12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charset="0"/>
                          </a:rPr>
                          <m:t>5</m:t>
                        </m:r>
                      </m:den>
                    </m:f>
                    <m:r>
                      <a:rPr lang="en-GB" sz="2800">
                        <a:latin typeface="Cambria Math" charset="0"/>
                      </a:rPr>
                      <m:t> </m:t>
                    </m:r>
                  </m:oMath>
                </a14:m>
                <a:r>
                  <a:rPr lang="en-GB" sz="2800" dirty="0"/>
                  <a:t>minutes in ‘</a:t>
                </a:r>
                <a:r>
                  <a:rPr lang="en-GB" sz="2800" dirty="0" err="1"/>
                  <a:t>supersaves</a:t>
                </a:r>
                <a:r>
                  <a:rPr lang="en-GB" sz="2800" dirty="0"/>
                  <a:t>’, 9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minutes in ‘station fun’ and then another 18 ½ minutes walking back to the bus stop. </a:t>
                </a:r>
              </a:p>
              <a:p>
                <a:r>
                  <a:rPr lang="en-GB" sz="2800" dirty="0"/>
                  <a:t>What is the total time he spent in town?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576389"/>
                <a:ext cx="7753350" cy="3115533"/>
              </a:xfrm>
              <a:prstGeom prst="rect">
                <a:avLst/>
              </a:prstGeom>
              <a:blipFill rotWithShape="0">
                <a:blip r:embed="rId3"/>
                <a:stretch>
                  <a:fillRect l="-1572" t="-1957" r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 and explain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might we leave answers as a fraction?</a:t>
            </a:r>
          </a:p>
          <a:p>
            <a:endParaRPr lang="en-GB" dirty="0"/>
          </a:p>
          <a:p>
            <a:r>
              <a:rPr lang="en-GB" dirty="0"/>
              <a:t>Which two methods could you use to answer the question ‘Find 2/7 of 35’</a:t>
            </a:r>
          </a:p>
          <a:p>
            <a:endParaRPr lang="en-GB" dirty="0"/>
          </a:p>
          <a:p>
            <a:r>
              <a:rPr lang="en-GB" dirty="0"/>
              <a:t>Make a ‘find a fraction of...’ question </a:t>
            </a:r>
            <a:r>
              <a:rPr lang="en-GB"/>
              <a:t>where the multiplication </a:t>
            </a:r>
            <a:r>
              <a:rPr lang="en-GB" dirty="0"/>
              <a:t>method would have to be used.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Numerator</a:t>
            </a:r>
          </a:p>
          <a:p>
            <a:pPr marL="0" indent="0">
              <a:buNone/>
            </a:pPr>
            <a:r>
              <a:rPr lang="en-GB" dirty="0"/>
              <a:t>Denominator</a:t>
            </a:r>
          </a:p>
          <a:p>
            <a:pPr marL="0" indent="0">
              <a:buNone/>
            </a:pPr>
            <a:r>
              <a:rPr lang="en-GB" dirty="0"/>
              <a:t>Equivalent</a:t>
            </a:r>
          </a:p>
          <a:p>
            <a:pPr marL="0" indent="0">
              <a:buNone/>
            </a:pPr>
            <a:r>
              <a:rPr lang="en-GB" dirty="0"/>
              <a:t>Improper Fraction</a:t>
            </a:r>
          </a:p>
          <a:p>
            <a:pPr marL="0" indent="0">
              <a:buNone/>
            </a:pPr>
            <a:r>
              <a:rPr lang="en-GB" dirty="0"/>
              <a:t>Mixed Number</a:t>
            </a:r>
          </a:p>
          <a:p>
            <a:pPr marL="0" indent="0">
              <a:buNone/>
            </a:pPr>
            <a:r>
              <a:rPr lang="en-GB" dirty="0"/>
              <a:t>Simplify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r>
              <a:rPr lang="en-GB" b="1" dirty="0"/>
              <a:t>How to add/subtract fractions...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6"/>
              <p:cNvSpPr txBox="1">
                <a:spLocks noChangeArrowheads="1"/>
              </p:cNvSpPr>
              <p:nvPr/>
            </p:nvSpPr>
            <p:spPr bwMode="auto">
              <a:xfrm>
                <a:off x="4782732" y="1572798"/>
                <a:ext cx="1951037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cs typeface="Arial" pitchFamily="34" charset="0"/>
                  </a:rPr>
                  <a:t>(b)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</m:t>
                    </m:r>
                    <m:r>
                      <a:rPr lang="en-GB" sz="3600" i="1">
                        <a:latin typeface="Cambria Math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600" i="1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2732" y="1572798"/>
                <a:ext cx="1951037" cy="879215"/>
              </a:xfrm>
              <a:prstGeom prst="rect">
                <a:avLst/>
              </a:prstGeom>
              <a:blipFill rotWithShape="0">
                <a:blip r:embed="rId2"/>
                <a:stretch>
                  <a:fillRect l="-6563" b="-347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7"/>
              <p:cNvSpPr txBox="1">
                <a:spLocks noChangeArrowheads="1"/>
              </p:cNvSpPr>
              <p:nvPr/>
            </p:nvSpPr>
            <p:spPr bwMode="auto">
              <a:xfrm>
                <a:off x="86937" y="1437569"/>
                <a:ext cx="2150204" cy="144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2800" dirty="0">
                    <a:cs typeface="Arial" pitchFamily="34" charset="0"/>
                  </a:rPr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>
                    <a:cs typeface="Arial" pitchFamily="34" charset="0"/>
                  </a:rPr>
                  <a:t> </a:t>
                </a:r>
              </a:p>
              <a:p>
                <a:r>
                  <a:rPr lang="en-GB" sz="3600" dirty="0"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937" y="1437569"/>
                <a:ext cx="2150204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566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109"/>
          <p:cNvSpPr txBox="1">
            <a:spLocks noChangeArrowheads="1"/>
          </p:cNvSpPr>
          <p:nvPr/>
        </p:nvSpPr>
        <p:spPr bwMode="auto">
          <a:xfrm>
            <a:off x="964252" y="3066743"/>
            <a:ext cx="471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5</a:t>
            </a:r>
          </a:p>
        </p:txBody>
      </p:sp>
      <p:sp>
        <p:nvSpPr>
          <p:cNvPr id="64" name="TextBox 109"/>
          <p:cNvSpPr txBox="1">
            <a:spLocks noChangeArrowheads="1"/>
          </p:cNvSpPr>
          <p:nvPr/>
        </p:nvSpPr>
        <p:spPr bwMode="auto">
          <a:xfrm>
            <a:off x="964252" y="2483732"/>
            <a:ext cx="471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x 5</a:t>
            </a:r>
          </a:p>
        </p:txBody>
      </p:sp>
      <p:sp>
        <p:nvSpPr>
          <p:cNvPr id="66" name="TextBox 109"/>
          <p:cNvSpPr txBox="1">
            <a:spLocks noChangeArrowheads="1"/>
          </p:cNvSpPr>
          <p:nvPr/>
        </p:nvSpPr>
        <p:spPr bwMode="auto">
          <a:xfrm>
            <a:off x="1757775" y="2492085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7030A0"/>
                </a:solidFill>
                <a:cs typeface="Arial" pitchFamily="34" charset="0"/>
              </a:rPr>
              <a:t>x 7</a:t>
            </a:r>
            <a:endParaRPr lang="en-US" sz="1400" dirty="0">
              <a:solidFill>
                <a:srgbClr val="7030A0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>
                <a:spLocks noChangeArrowheads="1"/>
              </p:cNvSpPr>
              <p:nvPr/>
            </p:nvSpPr>
            <p:spPr bwMode="auto">
              <a:xfrm>
                <a:off x="322090" y="3564325"/>
                <a:ext cx="3856210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20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21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=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20+21 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90" y="3564325"/>
                <a:ext cx="3856210" cy="879215"/>
              </a:xfrm>
              <a:prstGeom prst="rect">
                <a:avLst/>
              </a:prstGeom>
              <a:blipFill rotWithShape="0">
                <a:blip r:embed="rId4"/>
                <a:stretch>
                  <a:fillRect l="-4905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Box 127"/>
          <p:cNvSpPr txBox="1"/>
          <p:nvPr/>
        </p:nvSpPr>
        <p:spPr>
          <a:xfrm>
            <a:off x="1993519" y="1519361"/>
            <a:ext cx="254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Denominators must be the same!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376337" y="2569427"/>
            <a:ext cx="2592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Make each fraction an equivalent fraction with a common denominator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92511" y="4443540"/>
            <a:ext cx="366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Only add the numerators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01398" y="5815974"/>
            <a:ext cx="3553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Leave in simplest form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965763" y="4403526"/>
            <a:ext cx="402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Only subtract the numerators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>
                <a:spLocks noChangeArrowheads="1"/>
              </p:cNvSpPr>
              <p:nvPr/>
            </p:nvSpPr>
            <p:spPr bwMode="auto">
              <a:xfrm>
                <a:off x="322090" y="2452013"/>
                <a:ext cx="1978459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90" y="2452013"/>
                <a:ext cx="1978459" cy="892552"/>
              </a:xfrm>
              <a:prstGeom prst="rect">
                <a:avLst/>
              </a:prstGeom>
              <a:blipFill rotWithShape="0">
                <a:blip r:embed="rId5"/>
                <a:stretch>
                  <a:fillRect l="-9568" b="-12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89"/>
              <p:cNvSpPr txBox="1">
                <a:spLocks noChangeArrowheads="1"/>
              </p:cNvSpPr>
              <p:nvPr/>
            </p:nvSpPr>
            <p:spPr bwMode="auto">
              <a:xfrm>
                <a:off x="322090" y="5078107"/>
                <a:ext cx="3226254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41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=1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5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90" y="5078107"/>
                <a:ext cx="3226254" cy="879215"/>
              </a:xfrm>
              <a:prstGeom prst="rect">
                <a:avLst/>
              </a:prstGeom>
              <a:blipFill rotWithShape="0">
                <a:blip r:embed="rId6"/>
                <a:stretch>
                  <a:fillRect l="-5860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89"/>
              <p:cNvSpPr txBox="1">
                <a:spLocks noChangeArrowheads="1"/>
              </p:cNvSpPr>
              <p:nvPr/>
            </p:nvSpPr>
            <p:spPr bwMode="auto">
              <a:xfrm>
                <a:off x="5135411" y="2460300"/>
                <a:ext cx="2409779" cy="8787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</m:t>
                    </m:r>
                    <m:r>
                      <a:rPr lang="en-GB" sz="3600" i="1">
                        <a:latin typeface="Cambria Math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600" i="1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b="1" dirty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6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5411" y="2460300"/>
                <a:ext cx="2409779" cy="878767"/>
              </a:xfrm>
              <a:prstGeom prst="rect">
                <a:avLst/>
              </a:prstGeom>
              <a:blipFill rotWithShape="0">
                <a:blip r:embed="rId7"/>
                <a:stretch>
                  <a:fillRect l="-7576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109"/>
          <p:cNvSpPr txBox="1">
            <a:spLocks noChangeArrowheads="1"/>
          </p:cNvSpPr>
          <p:nvPr/>
        </p:nvSpPr>
        <p:spPr bwMode="auto">
          <a:xfrm>
            <a:off x="1757775" y="2922999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7030A0"/>
                </a:solidFill>
                <a:cs typeface="Arial" pitchFamily="34" charset="0"/>
              </a:rPr>
              <a:t>x 7</a:t>
            </a:r>
            <a:endParaRPr lang="en-US" sz="1400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89" name="TextBox 109"/>
          <p:cNvSpPr txBox="1">
            <a:spLocks noChangeArrowheads="1"/>
          </p:cNvSpPr>
          <p:nvPr/>
        </p:nvSpPr>
        <p:spPr bwMode="auto">
          <a:xfrm>
            <a:off x="5758250" y="2492085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5</a:t>
            </a:r>
          </a:p>
        </p:txBody>
      </p:sp>
      <p:sp>
        <p:nvSpPr>
          <p:cNvPr id="90" name="TextBox 109"/>
          <p:cNvSpPr txBox="1">
            <a:spLocks noChangeArrowheads="1"/>
          </p:cNvSpPr>
          <p:nvPr/>
        </p:nvSpPr>
        <p:spPr bwMode="auto">
          <a:xfrm>
            <a:off x="5758250" y="3031092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5</a:t>
            </a:r>
          </a:p>
        </p:txBody>
      </p:sp>
      <p:sp>
        <p:nvSpPr>
          <p:cNvPr id="91" name="TextBox 109"/>
          <p:cNvSpPr txBox="1">
            <a:spLocks noChangeArrowheads="1"/>
          </p:cNvSpPr>
          <p:nvPr/>
        </p:nvSpPr>
        <p:spPr bwMode="auto">
          <a:xfrm>
            <a:off x="6651720" y="2483732"/>
            <a:ext cx="471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9</a:t>
            </a:r>
          </a:p>
        </p:txBody>
      </p:sp>
      <p:sp>
        <p:nvSpPr>
          <p:cNvPr id="92" name="TextBox 109"/>
          <p:cNvSpPr txBox="1">
            <a:spLocks noChangeArrowheads="1"/>
          </p:cNvSpPr>
          <p:nvPr/>
        </p:nvSpPr>
        <p:spPr bwMode="auto">
          <a:xfrm>
            <a:off x="6651720" y="3014184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>
                <a:spLocks noChangeArrowheads="1"/>
              </p:cNvSpPr>
              <p:nvPr/>
            </p:nvSpPr>
            <p:spPr bwMode="auto">
              <a:xfrm>
                <a:off x="5135411" y="3543130"/>
                <a:ext cx="3856210" cy="887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=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35−18 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5411" y="3543130"/>
                <a:ext cx="3856210" cy="887166"/>
              </a:xfrm>
              <a:prstGeom prst="rect">
                <a:avLst/>
              </a:prstGeom>
              <a:blipFill rotWithShape="0">
                <a:blip r:embed="rId8"/>
                <a:stretch>
                  <a:fillRect l="-4739" b="-123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35411" y="4980737"/>
                <a:ext cx="1072812" cy="877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411" y="4980737"/>
                <a:ext cx="1072812" cy="877291"/>
              </a:xfrm>
              <a:prstGeom prst="rect">
                <a:avLst/>
              </a:prstGeom>
              <a:blipFill rotWithShape="0">
                <a:blip r:embed="rId9"/>
                <a:stretch>
                  <a:fillRect l="-1704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79" grpId="0"/>
      <p:bldP spid="128" grpId="0"/>
      <p:bldP spid="129" grpId="0"/>
      <p:bldP spid="130" grpId="0"/>
      <p:bldP spid="131" grpId="0"/>
      <p:bldP spid="138" grpId="0"/>
      <p:bldP spid="144" grpId="0"/>
      <p:bldP spid="145" grpId="0"/>
      <p:bldP spid="146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r>
              <a:rPr lang="en-GB" b="1" dirty="0"/>
              <a:t>How to add/ subtract mixed numbers...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628156" y="1675308"/>
            <a:ext cx="2649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Denominators must be the same!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573023" y="2613271"/>
            <a:ext cx="2572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Convert to improper fractions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13576" y="5379360"/>
            <a:ext cx="3671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Only add the numerators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259729" y="5942644"/>
            <a:ext cx="3227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Leave in simplest form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277417" y="5379361"/>
            <a:ext cx="4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Only subtract the numerators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7"/>
              <p:cNvSpPr txBox="1">
                <a:spLocks noChangeArrowheads="1"/>
              </p:cNvSpPr>
              <p:nvPr/>
            </p:nvSpPr>
            <p:spPr bwMode="auto">
              <a:xfrm>
                <a:off x="313576" y="1640481"/>
                <a:ext cx="2683703" cy="1482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2800" dirty="0">
                    <a:cs typeface="Arial" pitchFamily="34" charset="0"/>
                  </a:rPr>
                  <a:t>a)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+4 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600" dirty="0">
                    <a:cs typeface="Arial" pitchFamily="34" charset="0"/>
                  </a:rPr>
                  <a:t> </a:t>
                </a:r>
              </a:p>
              <a:p>
                <a:r>
                  <a:rPr lang="en-GB" sz="3600" dirty="0"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0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576" y="1640481"/>
                <a:ext cx="2683703" cy="1482265"/>
              </a:xfrm>
              <a:prstGeom prst="rect">
                <a:avLst/>
              </a:prstGeom>
              <a:blipFill rotWithShape="0">
                <a:blip r:embed="rId2"/>
                <a:stretch>
                  <a:fillRect l="-45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>
                <a:spLocks noChangeArrowheads="1"/>
              </p:cNvSpPr>
              <p:nvPr/>
            </p:nvSpPr>
            <p:spPr bwMode="auto">
              <a:xfrm>
                <a:off x="411761" y="2589163"/>
                <a:ext cx="1978459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761" y="2589163"/>
                <a:ext cx="1978459" cy="879215"/>
              </a:xfrm>
              <a:prstGeom prst="rect">
                <a:avLst/>
              </a:prstGeom>
              <a:blipFill rotWithShape="0">
                <a:blip r:embed="rId3"/>
                <a:stretch>
                  <a:fillRect l="-9568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>
                <a:spLocks noChangeArrowheads="1"/>
              </p:cNvSpPr>
              <p:nvPr/>
            </p:nvSpPr>
            <p:spPr bwMode="auto">
              <a:xfrm>
                <a:off x="411761" y="3567286"/>
                <a:ext cx="1978459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761" y="3567286"/>
                <a:ext cx="1978459" cy="879215"/>
              </a:xfrm>
              <a:prstGeom prst="rect">
                <a:avLst/>
              </a:prstGeom>
              <a:blipFill rotWithShape="0">
                <a:blip r:embed="rId4"/>
                <a:stretch>
                  <a:fillRect l="-9568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>
                <a:spLocks noChangeArrowheads="1"/>
              </p:cNvSpPr>
              <p:nvPr/>
            </p:nvSpPr>
            <p:spPr bwMode="auto">
              <a:xfrm>
                <a:off x="414192" y="4498545"/>
                <a:ext cx="3856210" cy="887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51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+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65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=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116 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192" y="4498545"/>
                <a:ext cx="3856210" cy="887166"/>
              </a:xfrm>
              <a:prstGeom prst="rect">
                <a:avLst/>
              </a:prstGeom>
              <a:blipFill rotWithShape="0">
                <a:blip r:embed="rId5"/>
                <a:stretch>
                  <a:fillRect l="-4897" b="-1310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43266" y="5749628"/>
                <a:ext cx="1254558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66" y="5749628"/>
                <a:ext cx="1254558" cy="878126"/>
              </a:xfrm>
              <a:prstGeom prst="rect">
                <a:avLst/>
              </a:prstGeom>
              <a:blipFill rotWithShape="0">
                <a:blip r:embed="rId6"/>
                <a:stretch>
                  <a:fillRect l="-1504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109"/>
          <p:cNvSpPr txBox="1">
            <a:spLocks noChangeArrowheads="1"/>
          </p:cNvSpPr>
          <p:nvPr/>
        </p:nvSpPr>
        <p:spPr bwMode="auto">
          <a:xfrm>
            <a:off x="2243827" y="3609703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5</a:t>
            </a:r>
          </a:p>
        </p:txBody>
      </p:sp>
      <p:sp>
        <p:nvSpPr>
          <p:cNvPr id="97" name="TextBox 109"/>
          <p:cNvSpPr txBox="1">
            <a:spLocks noChangeArrowheads="1"/>
          </p:cNvSpPr>
          <p:nvPr/>
        </p:nvSpPr>
        <p:spPr bwMode="auto">
          <a:xfrm>
            <a:off x="2243827" y="4054124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5</a:t>
            </a:r>
          </a:p>
        </p:txBody>
      </p:sp>
      <p:sp>
        <p:nvSpPr>
          <p:cNvPr id="98" name="TextBox 109"/>
          <p:cNvSpPr txBox="1">
            <a:spLocks noChangeArrowheads="1"/>
          </p:cNvSpPr>
          <p:nvPr/>
        </p:nvSpPr>
        <p:spPr bwMode="auto">
          <a:xfrm>
            <a:off x="1172414" y="4113356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3</a:t>
            </a:r>
          </a:p>
        </p:txBody>
      </p:sp>
      <p:sp>
        <p:nvSpPr>
          <p:cNvPr id="99" name="TextBox 109"/>
          <p:cNvSpPr txBox="1">
            <a:spLocks noChangeArrowheads="1"/>
          </p:cNvSpPr>
          <p:nvPr/>
        </p:nvSpPr>
        <p:spPr bwMode="auto">
          <a:xfrm>
            <a:off x="1172414" y="3557447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3</a:t>
            </a:r>
          </a:p>
        </p:txBody>
      </p:sp>
      <p:sp>
        <p:nvSpPr>
          <p:cNvPr id="104" name="TextBox 109"/>
          <p:cNvSpPr txBox="1">
            <a:spLocks noChangeArrowheads="1"/>
          </p:cNvSpPr>
          <p:nvPr/>
        </p:nvSpPr>
        <p:spPr bwMode="auto">
          <a:xfrm>
            <a:off x="6454154" y="4033393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7030A0"/>
                </a:solidFill>
                <a:cs typeface="Arial" pitchFamily="34" charset="0"/>
              </a:rPr>
              <a:t>x 7</a:t>
            </a:r>
            <a:endParaRPr lang="en-US" sz="1400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105" name="TextBox 109"/>
          <p:cNvSpPr txBox="1">
            <a:spLocks noChangeArrowheads="1"/>
          </p:cNvSpPr>
          <p:nvPr/>
        </p:nvSpPr>
        <p:spPr bwMode="auto">
          <a:xfrm>
            <a:off x="7423975" y="3557447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3</a:t>
            </a:r>
          </a:p>
        </p:txBody>
      </p:sp>
      <p:sp>
        <p:nvSpPr>
          <p:cNvPr id="107" name="TextBox 109"/>
          <p:cNvSpPr txBox="1">
            <a:spLocks noChangeArrowheads="1"/>
          </p:cNvSpPr>
          <p:nvPr/>
        </p:nvSpPr>
        <p:spPr bwMode="auto">
          <a:xfrm>
            <a:off x="6454154" y="3559552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7030A0"/>
                </a:solidFill>
                <a:cs typeface="Arial" pitchFamily="34" charset="0"/>
              </a:rPr>
              <a:t>x 7</a:t>
            </a:r>
            <a:endParaRPr lang="en-US" sz="1400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117" name="TextBox 109"/>
          <p:cNvSpPr txBox="1">
            <a:spLocks noChangeArrowheads="1"/>
          </p:cNvSpPr>
          <p:nvPr/>
        </p:nvSpPr>
        <p:spPr bwMode="auto">
          <a:xfrm>
            <a:off x="7423975" y="4034924"/>
            <a:ext cx="47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cs typeface="Arial" pitchFamily="34" charset="0"/>
              </a:rPr>
              <a:t>x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7"/>
              <p:cNvSpPr txBox="1">
                <a:spLocks noChangeArrowheads="1"/>
              </p:cNvSpPr>
              <p:nvPr/>
            </p:nvSpPr>
            <p:spPr bwMode="auto">
              <a:xfrm>
                <a:off x="5277417" y="1641297"/>
                <a:ext cx="2683703" cy="1482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2800" dirty="0">
                    <a:cs typeface="Arial" pitchFamily="34" charset="0"/>
                  </a:rPr>
                  <a:t>b)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−3 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3600" dirty="0">
                    <a:cs typeface="Arial" pitchFamily="34" charset="0"/>
                  </a:rPr>
                  <a:t> </a:t>
                </a:r>
              </a:p>
              <a:p>
                <a:r>
                  <a:rPr lang="en-GB" sz="3600" dirty="0"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7417" y="1641297"/>
                <a:ext cx="2683703" cy="1482265"/>
              </a:xfrm>
              <a:prstGeom prst="rect">
                <a:avLst/>
              </a:prstGeom>
              <a:blipFill rotWithShape="0">
                <a:blip r:embed="rId7"/>
                <a:stretch>
                  <a:fillRect l="-47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>
                <a:spLocks noChangeArrowheads="1"/>
              </p:cNvSpPr>
              <p:nvPr/>
            </p:nvSpPr>
            <p:spPr bwMode="auto">
              <a:xfrm>
                <a:off x="5681260" y="2589804"/>
                <a:ext cx="1978459" cy="878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32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260" y="2589804"/>
                <a:ext cx="1978459" cy="878574"/>
              </a:xfrm>
              <a:prstGeom prst="rect">
                <a:avLst/>
              </a:prstGeom>
              <a:blipFill rotWithShape="0">
                <a:blip r:embed="rId8"/>
                <a:stretch>
                  <a:fillRect l="-9538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>
                <a:spLocks noChangeArrowheads="1"/>
              </p:cNvSpPr>
              <p:nvPr/>
            </p:nvSpPr>
            <p:spPr bwMode="auto">
              <a:xfrm>
                <a:off x="5681261" y="3498413"/>
                <a:ext cx="1978459" cy="878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32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23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261" y="3498413"/>
                <a:ext cx="1978459" cy="878574"/>
              </a:xfrm>
              <a:prstGeom prst="rect">
                <a:avLst/>
              </a:prstGeom>
              <a:blipFill rotWithShape="0">
                <a:blip r:embed="rId9"/>
                <a:stretch>
                  <a:fillRect l="-9538" b="-13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>
                <a:spLocks noChangeArrowheads="1"/>
              </p:cNvSpPr>
              <p:nvPr/>
            </p:nvSpPr>
            <p:spPr bwMode="auto">
              <a:xfrm>
                <a:off x="5681261" y="4458441"/>
                <a:ext cx="3856210" cy="879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224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69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  <m:r>
                      <a:rPr lang="en-GB" sz="3600" b="0" i="1" smtClean="0">
                        <a:latin typeface="Cambria Math" charset="0"/>
                        <a:cs typeface="Arial" pitchFamily="34" charset="0"/>
                      </a:rPr>
                      <m:t>= </m:t>
                    </m:r>
                    <m:f>
                      <m:fPr>
                        <m:ctrlPr>
                          <a:rPr lang="bg-BG" sz="3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155 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36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261" y="4458441"/>
                <a:ext cx="3856210" cy="879215"/>
              </a:xfrm>
              <a:prstGeom prst="rect">
                <a:avLst/>
              </a:prstGeom>
              <a:blipFill rotWithShape="0">
                <a:blip r:embed="rId10"/>
                <a:stretch>
                  <a:fillRect l="-4897" b="-1310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671084" y="5763915"/>
                <a:ext cx="125455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cs typeface="Arial" pitchFamily="34" charset="0"/>
                  </a:rPr>
                  <a:t>=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600" b="0" i="1" smtClean="0">
                            <a:latin typeface="Cambria Math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084" y="5763915"/>
                <a:ext cx="1254558" cy="879215"/>
              </a:xfrm>
              <a:prstGeom prst="rect">
                <a:avLst/>
              </a:prstGeom>
              <a:blipFill rotWithShape="0">
                <a:blip r:embed="rId11"/>
                <a:stretch>
                  <a:fillRect l="-14563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0" grpId="0"/>
      <p:bldP spid="131" grpId="0"/>
      <p:bldP spid="138" grpId="0"/>
      <p:bldP spid="91" grpId="0"/>
      <p:bldP spid="92" grpId="0"/>
      <p:bldP spid="93" grpId="0"/>
      <p:bldP spid="95" grpId="0"/>
      <p:bldP spid="97" grpId="0"/>
      <p:bldP spid="98" grpId="0"/>
      <p:bldP spid="99" grpId="0"/>
      <p:bldP spid="104" grpId="0"/>
      <p:bldP spid="105" grpId="0"/>
      <p:bldP spid="107" grpId="0"/>
      <p:bldP spid="117" grpId="0"/>
      <p:bldP spid="120" grpId="0"/>
      <p:bldP spid="126" grpId="0"/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r>
              <a:rPr lang="en-GB" b="1" dirty="0"/>
              <a:t>How to multiply by a fraction...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5760" y="1619794"/>
            <a:ext cx="7707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We can cross cancel to make things easier but you do not have to!</a:t>
            </a:r>
          </a:p>
          <a:p>
            <a:r>
              <a:rPr lang="en-GB" dirty="0">
                <a:solidFill>
                  <a:srgbClr val="00B0F0"/>
                </a:solidFill>
              </a:rPr>
              <a:t>(We can just multiply the numerators and multiply the denominators)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252079" y="2349177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21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5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1481520" y="2517019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×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576860" y="2323049"/>
            <a:ext cx="7111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10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7</a:t>
            </a: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406021" y="3936516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=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287383" y="2455817"/>
            <a:ext cx="731520" cy="444137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69029" y="2987039"/>
            <a:ext cx="731520" cy="444137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545874" y="2730137"/>
            <a:ext cx="3474720" cy="2429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807131" y="2965269"/>
            <a:ext cx="30958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Look diagonally </a:t>
            </a:r>
            <a:r>
              <a:rPr lang="en-GB" sz="2800" dirty="0"/>
              <a:t>to spot common factors!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974494" y="3760356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3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5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728923" y="3856951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×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2658008" y="3710482"/>
            <a:ext cx="7111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10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1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04046" y="5205166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=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972519" y="5029006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3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5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1726948" y="5125601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×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620408" y="4991007"/>
            <a:ext cx="7111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10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04405" y="5640780"/>
            <a:ext cx="6768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717470" y="4961906"/>
            <a:ext cx="6907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u="sng" dirty="0"/>
              <a:t>2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561336" y="4957785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6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1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846319" y="5219042"/>
            <a:ext cx="140255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b="1" dirty="0">
                <a:latin typeface="+mj-lt"/>
              </a:rPr>
              <a:t>=</a:t>
            </a:r>
            <a:r>
              <a:rPr lang="en-GB" altLang="en-US" sz="4000" b="1" dirty="0">
                <a:latin typeface="+mj-lt"/>
              </a:rPr>
              <a:t> 6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216519" y="5191307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=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50026" y="2339439"/>
            <a:ext cx="55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÷7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28109" y="3049979"/>
            <a:ext cx="55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÷7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24940" y="5721927"/>
            <a:ext cx="55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÷5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78629" y="5161807"/>
            <a:ext cx="55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÷5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531423" y="5051366"/>
            <a:ext cx="731520" cy="444137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021674" y="5719551"/>
            <a:ext cx="731520" cy="444137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7" grpId="0"/>
      <p:bldP spid="39" grpId="0"/>
      <p:bldP spid="41" grpId="0"/>
      <p:bldP spid="42" grpId="0"/>
      <p:bldP spid="43" grpId="0"/>
      <p:bldP spid="44" grpId="0"/>
      <p:bldP spid="45" grpId="0"/>
      <p:bldP spid="51" grpId="0"/>
      <p:bldP spid="56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multiply by a fraction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/>
              <a:t>Find 2/9 of 108</a:t>
            </a:r>
          </a:p>
          <a:p>
            <a:pPr>
              <a:buNone/>
            </a:pPr>
            <a:r>
              <a:rPr lang="en-GB" i="1" dirty="0"/>
              <a:t>There are two ways of answering this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205" y="2808513"/>
            <a:ext cx="3657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‘Divide by the bottom then multiply by the top’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18606" y="3770810"/>
            <a:ext cx="3082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108 ÷ 9 = 12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6502" y="4302036"/>
            <a:ext cx="3082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 x 2</a:t>
            </a:r>
          </a:p>
          <a:p>
            <a:endParaRPr lang="en-GB" sz="2400" dirty="0"/>
          </a:p>
          <a:p>
            <a:r>
              <a:rPr lang="en-GB" sz="2400" dirty="0"/>
              <a:t>= 24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07575" y="2834642"/>
            <a:ext cx="3082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‘Of is the same as multiply’</a:t>
            </a:r>
          </a:p>
          <a:p>
            <a:endParaRPr lang="en-GB" sz="24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0458" y="3696787"/>
            <a:ext cx="757645" cy="556637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7394" y="4376058"/>
            <a:ext cx="365760" cy="54864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142410" y="5024847"/>
            <a:ext cx="308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Divide by a mixed number..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115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66088" y="1412776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4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718942" y="1418300"/>
            <a:ext cx="7111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2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5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631065" y="1628800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÷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05681" y="2675759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18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539624" y="2791350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×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65592" y="2741071"/>
            <a:ext cx="7111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5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2597" y="1632856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227455" y="4526344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90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14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182587" y="4654987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4974" y="4698273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225220" y="4504327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6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14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098472" y="4663693"/>
            <a:ext cx="609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b="1" dirty="0">
                <a:latin typeface="+mj-lt"/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33111" y="4706981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945163" y="4513040"/>
            <a:ext cx="8126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b="1" u="sng" dirty="0">
                <a:latin typeface="+mj-lt"/>
              </a:rPr>
              <a:t>3</a:t>
            </a:r>
            <a:r>
              <a:rPr lang="en-GB" altLang="en-US" sz="4000" b="1" dirty="0">
                <a:latin typeface="+mj-lt"/>
              </a:rPr>
              <a:t> </a:t>
            </a:r>
            <a:br>
              <a:rPr lang="en-GB" altLang="en-US" sz="4000" b="1" dirty="0">
                <a:latin typeface="+mj-lt"/>
              </a:rPr>
            </a:br>
            <a:r>
              <a:rPr lang="en-GB" altLang="en-US" sz="4000" b="1" dirty="0">
                <a:latin typeface="+mj-lt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55326" y="1554480"/>
            <a:ext cx="343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Firstly change the mixed number to an improper fraction!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1783" y="3892732"/>
            <a:ext cx="6492240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KEEP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6961" y="3901441"/>
            <a:ext cx="6492240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CHANGE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31772" y="3910150"/>
            <a:ext cx="6492240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FLIP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7" grpId="1"/>
      <p:bldP spid="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with fractions now you try..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5512" y="1673225"/>
            <a:ext cx="1830423" cy="879554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835" y="1822892"/>
            <a:ext cx="1431924" cy="802746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292" y="2933700"/>
            <a:ext cx="1529009" cy="857172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5512" y="2873025"/>
            <a:ext cx="1586111" cy="762157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292" y="4041969"/>
            <a:ext cx="1823252" cy="822687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5512" y="3988284"/>
            <a:ext cx="1563259" cy="876372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292" y="5248189"/>
            <a:ext cx="1930335" cy="860511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1619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348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383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with fractions now you try..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5581" y="1649450"/>
            <a:ext cx="1667901" cy="801459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429" y="1645653"/>
            <a:ext cx="1487869" cy="834109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933" y="2794428"/>
            <a:ext cx="1507365" cy="845038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805" y="2834784"/>
            <a:ext cx="1644259" cy="790098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933" y="4022277"/>
            <a:ext cx="1558669" cy="703302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5581" y="4090188"/>
            <a:ext cx="1406761" cy="788638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429" y="5244753"/>
            <a:ext cx="1702422" cy="758911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1619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383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2837" y="1697325"/>
            <a:ext cx="2764094" cy="789741"/>
          </a:xfrm>
          <a:prstGeom prst="rect">
            <a:avLst/>
          </a:prstGeom>
          <a:noFill/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0373" y="1678877"/>
            <a:ext cx="1452993" cy="758084"/>
          </a:xfrm>
          <a:prstGeom prst="rect">
            <a:avLst/>
          </a:prstGeom>
          <a:noFill/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2837" y="2842283"/>
            <a:ext cx="1557465" cy="812591"/>
          </a:xfrm>
          <a:prstGeom prst="rect">
            <a:avLst/>
          </a:prstGeom>
          <a:noFill/>
        </p:spPr>
      </p:pic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6809" y="2872718"/>
            <a:ext cx="2499858" cy="714245"/>
          </a:xfrm>
          <a:prstGeom prst="rect">
            <a:avLst/>
          </a:prstGeom>
          <a:noFill/>
        </p:spPr>
      </p:pic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0422" y="4022277"/>
            <a:ext cx="1529880" cy="715268"/>
          </a:xfrm>
          <a:prstGeom prst="rect">
            <a:avLst/>
          </a:prstGeom>
          <a:noFill/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8759" y="4125530"/>
            <a:ext cx="1506591" cy="753296"/>
          </a:xfrm>
          <a:prstGeom prst="rect">
            <a:avLst/>
          </a:prstGeom>
          <a:noFill/>
        </p:spPr>
      </p:pic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5551" y="5244753"/>
            <a:ext cx="1855116" cy="758911"/>
          </a:xfrm>
          <a:prstGeom prst="rect">
            <a:avLst/>
          </a:prstGeom>
          <a:noFill/>
        </p:spPr>
      </p:pic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587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Calculate with Fractions</vt:lpstr>
      <vt:lpstr>Key Vocabulary</vt:lpstr>
      <vt:lpstr>How to add/subtract fractions...</vt:lpstr>
      <vt:lpstr>How to add/ subtract mixed numbers...</vt:lpstr>
      <vt:lpstr>How to multiply by a fraction...</vt:lpstr>
      <vt:lpstr>How to multiply by a fraction</vt:lpstr>
      <vt:lpstr>How to Divide by a mixed number..</vt:lpstr>
      <vt:lpstr>Calculating with fractions now you try..</vt:lpstr>
      <vt:lpstr>Calculating with fractions now you try..</vt:lpstr>
      <vt:lpstr>Problem solving and reasoning</vt:lpstr>
      <vt:lpstr>Problem solving and reasoning</vt:lpstr>
      <vt:lpstr>Reason and explain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115</cp:revision>
  <dcterms:created xsi:type="dcterms:W3CDTF">2016-01-18T14:56:17Z</dcterms:created>
  <dcterms:modified xsi:type="dcterms:W3CDTF">2018-11-13T16:22:34Z</dcterms:modified>
</cp:coreProperties>
</file>