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83" r:id="rId4"/>
    <p:sldId id="287" r:id="rId5"/>
    <p:sldId id="285" r:id="rId6"/>
    <p:sldId id="282" r:id="rId7"/>
    <p:sldId id="288" r:id="rId8"/>
    <p:sldId id="27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Problems with Compound Units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826" y="3818347"/>
            <a:ext cx="6858000" cy="1655762"/>
          </a:xfrm>
        </p:spPr>
        <p:txBody>
          <a:bodyPr/>
          <a:lstStyle/>
          <a:p>
            <a:r>
              <a:rPr lang="en-GB" dirty="0"/>
              <a:t>Solve problems involving compound units such as speed, rates of pay, unit pricing, density and pressure.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/>
              <a:t>Grade C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834" y="1790456"/>
            <a:ext cx="61003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Volume			Litres</a:t>
            </a:r>
          </a:p>
          <a:p>
            <a:pPr marL="0" indent="0">
              <a:buNone/>
            </a:pPr>
            <a:r>
              <a:rPr lang="en-GB" dirty="0"/>
              <a:t>Mass				Millilitres</a:t>
            </a:r>
          </a:p>
          <a:p>
            <a:pPr marL="0" indent="0">
              <a:buNone/>
            </a:pPr>
            <a:r>
              <a:rPr lang="en-GB" dirty="0"/>
              <a:t>Density			Kilograms</a:t>
            </a:r>
          </a:p>
          <a:p>
            <a:pPr marL="0" indent="0">
              <a:buNone/>
            </a:pPr>
            <a:r>
              <a:rPr lang="en-GB" dirty="0"/>
              <a:t>Speed				Grams	</a:t>
            </a:r>
          </a:p>
          <a:p>
            <a:pPr marL="0" indent="0">
              <a:buNone/>
            </a:pPr>
            <a:r>
              <a:rPr lang="en-GB" dirty="0"/>
              <a:t>Distance			Miles</a:t>
            </a:r>
          </a:p>
          <a:p>
            <a:pPr marL="0" indent="0">
              <a:buNone/>
            </a:pPr>
            <a:r>
              <a:rPr lang="en-GB" dirty="0"/>
              <a:t>Time				Kilometres</a:t>
            </a:r>
          </a:p>
          <a:p>
            <a:pPr marL="0" indent="0">
              <a:buNone/>
            </a:pPr>
            <a:r>
              <a:rPr lang="en-GB" dirty="0"/>
              <a:t>Pressure			</a:t>
            </a:r>
          </a:p>
          <a:p>
            <a:pPr marL="0" indent="0">
              <a:buNone/>
            </a:pPr>
            <a:r>
              <a:rPr lang="en-GB" dirty="0"/>
              <a:t>Force</a:t>
            </a:r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r>
              <a:rPr lang="en-GB" b="1" dirty="0"/>
              <a:t>How to solve problems involving speed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baseline="-25000" dirty="0">
              <a:latin typeface="Calibri" pitchFamily="34" charset="0"/>
            </a:endParaRPr>
          </a:p>
          <a:p>
            <a:endParaRPr lang="en-GB" sz="40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922585"/>
            <a:ext cx="7115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Sue drives a distance of 11 miles.</a:t>
            </a:r>
          </a:p>
          <a:p>
            <a:r>
              <a:rPr lang="en-GB" sz="2400" dirty="0"/>
              <a:t>She drives for a quarter of an hour.</a:t>
            </a:r>
          </a:p>
          <a:p>
            <a:r>
              <a:rPr lang="en-GB" sz="2400" dirty="0"/>
              <a:t>Calculate Sue’s average speed.</a:t>
            </a:r>
          </a:p>
          <a:p>
            <a:r>
              <a:rPr lang="en-GB" sz="2400" dirty="0"/>
              <a:t>Give your answer in miles per hour.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32338" y="3798277"/>
                <a:ext cx="2438400" cy="62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𝐃𝐢𝐬𝐭𝐚𝐧𝐜𝐞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𝐓𝐢𝐦𝐞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38" y="3798277"/>
                <a:ext cx="2438400" cy="626903"/>
              </a:xfrm>
              <a:prstGeom prst="rect">
                <a:avLst/>
              </a:prstGeom>
              <a:blipFill rotWithShape="1">
                <a:blip r:embed="rId2"/>
                <a:stretch>
                  <a:fillRect l="-4000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38245" y="3810002"/>
            <a:ext cx="348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</a:rPr>
              <a:t>Distance = 11 miles</a:t>
            </a:r>
          </a:p>
          <a:p>
            <a:r>
              <a:rPr lang="en-GB" sz="2000" b="1" dirty="0">
                <a:solidFill>
                  <a:srgbClr val="7030A0"/>
                </a:solidFill>
              </a:rPr>
              <a:t>Time = 15 minutes; 0.25hours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2338" y="4759569"/>
                <a:ext cx="1987062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38" y="4759569"/>
                <a:ext cx="1987062" cy="625877"/>
              </a:xfrm>
              <a:prstGeom prst="rect">
                <a:avLst/>
              </a:prstGeom>
              <a:blipFill rotWithShape="1">
                <a:blip r:embed="rId3"/>
                <a:stretch>
                  <a:fillRect l="-4908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832337" y="5627077"/>
            <a:ext cx="3341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Speed = 44m/hr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41" y="391251"/>
            <a:ext cx="7886700" cy="1325563"/>
          </a:xfrm>
        </p:spPr>
        <p:txBody>
          <a:bodyPr/>
          <a:lstStyle/>
          <a:p>
            <a:r>
              <a:rPr lang="en-GB" b="1" dirty="0"/>
              <a:t>How to solve problems involving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97289"/>
          </a:xfrm>
        </p:spPr>
        <p:txBody>
          <a:bodyPr>
            <a:normAutofit/>
          </a:bodyPr>
          <a:lstStyle/>
          <a:p>
            <a:endParaRPr lang="en-GB" sz="4000" baseline="-25000" dirty="0">
              <a:latin typeface="Calibri" pitchFamily="34" charset="0"/>
            </a:endParaRPr>
          </a:p>
          <a:p>
            <a:endParaRPr lang="en-GB" sz="40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922585"/>
            <a:ext cx="7115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 silver chain has a volume of 5 cm</a:t>
            </a:r>
            <a:r>
              <a:rPr lang="en-US" sz="2400" baseline="30000" dirty="0"/>
              <a:t>3</a:t>
            </a:r>
            <a:r>
              <a:rPr lang="en-GB" sz="2400" dirty="0"/>
              <a:t>.</a:t>
            </a:r>
          </a:p>
          <a:p>
            <a:r>
              <a:rPr lang="en-GB" sz="2400" dirty="0"/>
              <a:t>The density of silver is 10.5 grams per cm</a:t>
            </a:r>
            <a:r>
              <a:rPr lang="en-US" sz="2000" baseline="30000" dirty="0"/>
              <a:t>3</a:t>
            </a:r>
            <a:r>
              <a:rPr lang="en-GB" sz="2400" dirty="0"/>
              <a:t>.</a:t>
            </a:r>
          </a:p>
          <a:p>
            <a:r>
              <a:rPr lang="en-GB" sz="2400" dirty="0"/>
              <a:t>Work out the mass of the silver chain.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29407" y="3305908"/>
                <a:ext cx="2438400" cy="62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Density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𝐌𝐚𝐬𝐬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𝐕𝐨𝐥𝐮𝐦𝐞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407" y="3305908"/>
                <a:ext cx="2438400" cy="626903"/>
              </a:xfrm>
              <a:prstGeom prst="rect">
                <a:avLst/>
              </a:prstGeom>
              <a:blipFill rotWithShape="1">
                <a:blip r:embed="rId2"/>
                <a:stretch>
                  <a:fillRect l="-3750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38245" y="3810002"/>
            <a:ext cx="3481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</a:rPr>
              <a:t>Volume = 5 cm</a:t>
            </a:r>
            <a:r>
              <a:rPr lang="en-US" sz="2000" b="1" baseline="30000" dirty="0">
                <a:solidFill>
                  <a:srgbClr val="7030A0"/>
                </a:solidFill>
              </a:rPr>
              <a:t>3</a:t>
            </a:r>
            <a:endParaRPr lang="en-GB" sz="2000" b="1" dirty="0">
              <a:solidFill>
                <a:srgbClr val="7030A0"/>
              </a:solidFill>
            </a:endParaRPr>
          </a:p>
          <a:p>
            <a:r>
              <a:rPr lang="en-GB" sz="2000" b="1" dirty="0">
                <a:solidFill>
                  <a:srgbClr val="7030A0"/>
                </a:solidFill>
              </a:rPr>
              <a:t>Density = 10.5g/cm</a:t>
            </a:r>
            <a:r>
              <a:rPr lang="en-US" sz="2000" b="1" baseline="30000" dirty="0">
                <a:solidFill>
                  <a:srgbClr val="7030A0"/>
                </a:solidFill>
              </a:rPr>
              <a:t>3</a:t>
            </a:r>
            <a:endParaRPr lang="en-GB" sz="20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832338" y="4187391"/>
                <a:ext cx="1987062" cy="62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10.5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𝐌𝐚𝐬𝐬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338" y="4187391"/>
                <a:ext cx="1987062" cy="625877"/>
              </a:xfrm>
              <a:prstGeom prst="rect">
                <a:avLst/>
              </a:prstGeom>
              <a:blipFill rotWithShape="1">
                <a:blip r:embed="rId3"/>
                <a:stretch>
                  <a:fillRect l="-4908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832338" y="5752446"/>
            <a:ext cx="33410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Mass = 52.5g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2338" y="5072507"/>
            <a:ext cx="2989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Mass = 10.5 × 5 </a:t>
            </a:r>
          </a:p>
        </p:txBody>
      </p:sp>
    </p:spTree>
    <p:extLst>
      <p:ext uri="{BB962C8B-B14F-4D97-AF65-F5344CB8AC3E}">
        <p14:creationId xmlns:p14="http://schemas.microsoft.com/office/powerpoint/2010/main" val="186143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3" grpId="0"/>
      <p:bldP spid="64" grpId="0"/>
      <p:bldP spid="6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Solve the following problems – now you try.....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107" y="1817077"/>
            <a:ext cx="77841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/>
              <a:t>A lobster creeps 10 m along the sea bed in 5 minutes. </a:t>
            </a:r>
          </a:p>
          <a:p>
            <a:r>
              <a:rPr lang="en-GB" sz="2400" dirty="0"/>
              <a:t>	Find its average speed.</a:t>
            </a:r>
          </a:p>
          <a:p>
            <a:endParaRPr lang="en-GB" sz="2400" dirty="0"/>
          </a:p>
          <a:p>
            <a:r>
              <a:rPr lang="en-GB" sz="2400" dirty="0"/>
              <a:t>2.    A car cruises at an average speed of 50 miles per hour. </a:t>
            </a:r>
          </a:p>
          <a:p>
            <a:r>
              <a:rPr lang="en-GB" sz="2400" dirty="0"/>
              <a:t>       How much time will it take to go 600 miles? </a:t>
            </a:r>
          </a:p>
          <a:p>
            <a:endParaRPr lang="en-GB" sz="2400" dirty="0"/>
          </a:p>
          <a:p>
            <a:pPr marL="457200" indent="-457200">
              <a:buFontTx/>
              <a:buAutoNum type="arabicPeriod" startAt="3"/>
            </a:pPr>
            <a:r>
              <a:rPr lang="en-GB" sz="2400" dirty="0"/>
              <a:t>The mass of 5m</a:t>
            </a:r>
            <a:r>
              <a:rPr lang="en-US" sz="2400" b="1" baseline="30000" dirty="0"/>
              <a:t>3</a:t>
            </a:r>
            <a:r>
              <a:rPr lang="en-US" sz="2400" b="1" baseline="30000" dirty="0">
                <a:solidFill>
                  <a:srgbClr val="7030A0"/>
                </a:solidFill>
              </a:rPr>
              <a:t> </a:t>
            </a:r>
            <a:r>
              <a:rPr lang="en-GB" sz="2400" dirty="0"/>
              <a:t>of copper is 44800kg</a:t>
            </a:r>
          </a:p>
          <a:p>
            <a:r>
              <a:rPr lang="en-GB" sz="2400" dirty="0"/>
              <a:t>       Work out the density of the copper.</a:t>
            </a:r>
          </a:p>
          <a:p>
            <a:endParaRPr lang="en-GB" sz="2400" dirty="0"/>
          </a:p>
          <a:p>
            <a:pPr marL="457200" indent="-457200">
              <a:buAutoNum type="arabicPeriod" startAt="4"/>
            </a:pPr>
            <a:r>
              <a:rPr lang="en-GB" sz="2400" dirty="0"/>
              <a:t>The density of concrete is 2.3g/cm</a:t>
            </a:r>
            <a:r>
              <a:rPr lang="en-US" sz="2400" baseline="30000" dirty="0"/>
              <a:t>3</a:t>
            </a:r>
            <a:r>
              <a:rPr lang="en-GB" sz="2400" dirty="0"/>
              <a:t>.</a:t>
            </a:r>
          </a:p>
          <a:p>
            <a:r>
              <a:rPr lang="en-GB" sz="2400" dirty="0"/>
              <a:t>	Work out the mass of a piece of concrete with a volume 	of 20cm</a:t>
            </a:r>
            <a:r>
              <a:rPr lang="en-US" sz="2400" baseline="30000" dirty="0"/>
              <a:t>3</a:t>
            </a:r>
            <a:r>
              <a:rPr lang="en-GB" sz="2400" dirty="0"/>
              <a:t>.</a:t>
            </a:r>
          </a:p>
          <a:p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22830" y="3364523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12 hours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61691" y="2215660"/>
            <a:ext cx="2063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3.3 cm/s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8429" y="4414525"/>
            <a:ext cx="2063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8960 kg/m</a:t>
            </a:r>
            <a:r>
              <a:rPr lang="en-US" sz="2000" b="1" baseline="30000" dirty="0">
                <a:solidFill>
                  <a:srgbClr val="FF0000"/>
                </a:solidFill>
              </a:rPr>
              <a:t>3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1476" y="5920154"/>
            <a:ext cx="6916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46g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108" y="1617785"/>
            <a:ext cx="73855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Caleb rides his motorcycle </a:t>
            </a:r>
            <a:r>
              <a:rPr lang="en-GB" sz="2400" dirty="0">
                <a:solidFill>
                  <a:srgbClr val="FF0000"/>
                </a:solidFill>
              </a:rPr>
              <a:t>216 km </a:t>
            </a:r>
            <a:r>
              <a:rPr lang="en-GB" sz="2400" dirty="0"/>
              <a:t>with a constant speed of </a:t>
            </a:r>
            <a:r>
              <a:rPr lang="en-GB" sz="2400" dirty="0">
                <a:solidFill>
                  <a:srgbClr val="FF0000"/>
                </a:solidFill>
              </a:rPr>
              <a:t>96 km/h </a:t>
            </a:r>
            <a:r>
              <a:rPr lang="en-GB" sz="2400" dirty="0"/>
              <a:t>and another </a:t>
            </a:r>
            <a:r>
              <a:rPr lang="en-GB" sz="2400" dirty="0">
                <a:solidFill>
                  <a:srgbClr val="FF0000"/>
                </a:solidFill>
              </a:rPr>
              <a:t>124 km </a:t>
            </a:r>
            <a:r>
              <a:rPr lang="en-GB" sz="2400" dirty="0"/>
              <a:t>with a constant speed of </a:t>
            </a:r>
            <a:r>
              <a:rPr lang="en-GB" sz="2400" dirty="0">
                <a:solidFill>
                  <a:srgbClr val="FF0000"/>
                </a:solidFill>
              </a:rPr>
              <a:t>45 km/h</a:t>
            </a:r>
            <a:r>
              <a:rPr lang="en-GB" sz="2400" dirty="0"/>
              <a:t>. How much time in total does he take to travel these distances?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15107" y="3190516"/>
                <a:ext cx="2438400" cy="62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𝐃𝐢𝐬𝐭𝐚𝐧𝐜𝐞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𝐓𝐢𝐦𝐞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07" y="3190516"/>
                <a:ext cx="2438400" cy="626903"/>
              </a:xfrm>
              <a:prstGeom prst="rect">
                <a:avLst/>
              </a:prstGeom>
              <a:blipFill rotWithShape="1">
                <a:blip r:embed="rId2"/>
                <a:stretch>
                  <a:fillRect l="-3750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15108" y="3940229"/>
                <a:ext cx="2438400" cy="62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96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𝟐𝟏𝟔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𝐓𝐢𝐦𝐞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08" y="3940229"/>
                <a:ext cx="2438400" cy="626903"/>
              </a:xfrm>
              <a:prstGeom prst="rect">
                <a:avLst/>
              </a:prstGeom>
              <a:blipFill rotWithShape="1">
                <a:blip r:embed="rId3"/>
                <a:stretch>
                  <a:fillRect l="-3750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15107" y="4654622"/>
                <a:ext cx="2438400" cy="62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𝟐𝟏𝟔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𝟗𝟔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107" y="4654622"/>
                <a:ext cx="2438400" cy="626903"/>
              </a:xfrm>
              <a:prstGeom prst="rect">
                <a:avLst/>
              </a:prstGeom>
              <a:blipFill rotWithShape="1">
                <a:blip r:embed="rId4"/>
                <a:stretch>
                  <a:fillRect l="-3750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715108" y="5427785"/>
            <a:ext cx="3692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C000"/>
                </a:solidFill>
              </a:rPr>
              <a:t>Time = 2.25 or 2hrs 15min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07877" y="3313326"/>
                <a:ext cx="2438400" cy="62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45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𝟏𝟐𝟒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𝐓𝐢𝐦𝐞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877" y="3313326"/>
                <a:ext cx="2438400" cy="626903"/>
              </a:xfrm>
              <a:prstGeom prst="rect">
                <a:avLst/>
              </a:prstGeom>
              <a:blipFill rotWithShape="1">
                <a:blip r:embed="rId5"/>
                <a:stretch>
                  <a:fillRect l="-3750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07877" y="4168956"/>
                <a:ext cx="2438400" cy="6269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solidFill>
                      <a:schemeClr val="accent6">
                        <a:lumMod val="75000"/>
                      </a:schemeClr>
                    </a:solidFill>
                  </a:rPr>
                  <a:t>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𝟏𝟐𝟒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877" y="4168956"/>
                <a:ext cx="2438400" cy="626903"/>
              </a:xfrm>
              <a:prstGeom prst="rect">
                <a:avLst/>
              </a:prstGeom>
              <a:blipFill rotWithShape="1">
                <a:blip r:embed="rId6"/>
                <a:stretch>
                  <a:fillRect l="-3750" b="-87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407877" y="5050692"/>
            <a:ext cx="3692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C000"/>
                </a:solidFill>
              </a:rPr>
              <a:t>Time = 2.75 or 2hrs 45min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5108" y="5889450"/>
            <a:ext cx="72214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Total time taken = 2hrs 15min + 2hrs 45 min = 5hrs</a:t>
            </a:r>
          </a:p>
        </p:txBody>
      </p:sp>
    </p:spTree>
    <p:extLst>
      <p:ext uri="{BB962C8B-B14F-4D97-AF65-F5344CB8AC3E}">
        <p14:creationId xmlns:p14="http://schemas.microsoft.com/office/powerpoint/2010/main" val="193731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20" grpId="0"/>
      <p:bldP spid="21" grpId="0"/>
      <p:bldP spid="22" grpId="0"/>
      <p:bldP spid="23" grpId="0"/>
      <p:bldP spid="2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and Reasoning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5107" y="1477108"/>
            <a:ext cx="7795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 ice hockey puck is in the shape of a cylinder with a radius of 3.8 cm, and a thickness of 2.5 cm.</a:t>
            </a:r>
          </a:p>
          <a:p>
            <a:r>
              <a:rPr lang="en-GB" sz="2400" dirty="0"/>
              <a:t>It is made out of rubber with a density of 1.5 grams per cm3.</a:t>
            </a:r>
          </a:p>
          <a:p>
            <a:r>
              <a:rPr lang="en-GB" sz="2400" dirty="0"/>
              <a:t>Work out the mass of the ice hockey puck.</a:t>
            </a:r>
            <a:br>
              <a:rPr lang="en-GB" sz="2400" dirty="0"/>
            </a:br>
            <a:r>
              <a:rPr lang="en-GB" sz="2400" dirty="0"/>
              <a:t>Give your answer correct to 3 significant figures.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62245" y="3558447"/>
                <a:ext cx="2438400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schemeClr val="accent6">
                        <a:lumMod val="75000"/>
                      </a:schemeClr>
                    </a:solidFill>
                  </a:rPr>
                  <a:t>Density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𝐌𝐚𝐬𝐬</m:t>
                        </m:r>
                      </m:num>
                      <m:den>
                        <m:r>
                          <a:rPr lang="en-GB" sz="24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𝐕𝐨𝐥𝐮𝐦𝐞</m:t>
                        </m:r>
                      </m:den>
                    </m:f>
                  </m:oMath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245" y="3558447"/>
                <a:ext cx="2438400" cy="624082"/>
              </a:xfrm>
              <a:prstGeom prst="rect">
                <a:avLst/>
              </a:prstGeom>
              <a:blipFill rotWithShape="1">
                <a:blip r:embed="rId2"/>
                <a:stretch>
                  <a:fillRect l="-2750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15107" y="3558447"/>
            <a:ext cx="4337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Volume of cylinder =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en-US" sz="2000" b="1" baseline="30000" dirty="0">
                <a:solidFill>
                  <a:schemeClr val="accent5">
                    <a:lumMod val="75000"/>
                  </a:schemeClr>
                </a:solidFill>
              </a:rPr>
              <a:t>2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107" y="4056565"/>
            <a:ext cx="4337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Volume of cylinder = </a:t>
            </a:r>
            <a:r>
              <a:rPr lang="el-GR" sz="2000" b="1" dirty="0">
                <a:solidFill>
                  <a:schemeClr val="accent5">
                    <a:lumMod val="75000"/>
                  </a:schemeClr>
                </a:solidFill>
              </a:rPr>
              <a:t>π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3.8</a:t>
            </a:r>
            <a:r>
              <a:rPr lang="en-US" sz="2000" b="1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× 2.5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5107" y="4503567"/>
            <a:ext cx="4337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Volume of cylinder = 113.4114948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62245" y="4360985"/>
            <a:ext cx="2848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Mass = Density × Volume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1569" y="5108358"/>
            <a:ext cx="2989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6">
                    <a:lumMod val="75000"/>
                  </a:schemeClr>
                </a:solidFill>
              </a:rPr>
              <a:t>Mass = 1.5 × 113.4114948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5107" y="5795628"/>
            <a:ext cx="2368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Mass = 170.1172422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8615" y="5814646"/>
            <a:ext cx="3012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Mass = 170g (3 sig fig)</a:t>
            </a:r>
          </a:p>
        </p:txBody>
      </p:sp>
    </p:spTree>
    <p:extLst>
      <p:ext uri="{BB962C8B-B14F-4D97-AF65-F5344CB8AC3E}">
        <p14:creationId xmlns:p14="http://schemas.microsoft.com/office/powerpoint/2010/main" val="210010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4" grpId="0"/>
      <p:bldP spid="13" grpId="0"/>
      <p:bldP spid="14" grpId="0"/>
      <p:bldP spid="6" grpId="0"/>
      <p:bldP spid="7" grpId="0"/>
      <p:bldP spid="8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Reason and explain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True or false: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dirty="0"/>
              <a:t>1. Mo Farah runs 10000m in 13 minutes. What is his speed in m/s?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</a:rPr>
              <a:t>The answer is 769m/s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2.   The density of juice is 4 grams per cm</a:t>
            </a:r>
            <a:r>
              <a:rPr lang="en-US" sz="2000" b="1" baseline="30000" dirty="0"/>
              <a:t>3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r>
              <a:rPr lang="en-GB" sz="2000" dirty="0"/>
              <a:t>      The density of water is 1 gram per cm</a:t>
            </a:r>
            <a:r>
              <a:rPr lang="en-US" sz="2000" b="1" baseline="30000" dirty="0"/>
              <a:t>3</a:t>
            </a:r>
            <a:r>
              <a:rPr lang="en-GB" sz="2000" dirty="0"/>
              <a:t>.</a:t>
            </a:r>
          </a:p>
          <a:p>
            <a:pPr marL="0" indent="0">
              <a:buNone/>
            </a:pPr>
            <a:r>
              <a:rPr lang="en-GB" sz="2000" dirty="0"/>
              <a:t>      315 cm</a:t>
            </a:r>
            <a:r>
              <a:rPr lang="en-US" sz="2000" b="1" baseline="30000" dirty="0"/>
              <a:t>3</a:t>
            </a:r>
            <a:r>
              <a:rPr lang="en-GB" sz="2000" dirty="0"/>
              <a:t> of drink is made by mixing 15 cm</a:t>
            </a:r>
            <a:r>
              <a:rPr lang="en-US" sz="2000" b="1" baseline="30000" dirty="0"/>
              <a:t>3</a:t>
            </a:r>
            <a:r>
              <a:rPr lang="en-GB" sz="2000" dirty="0"/>
              <a:t> of juice with 300 cm</a:t>
            </a:r>
            <a:r>
              <a:rPr lang="en-US" sz="2000" b="1" baseline="30000" dirty="0"/>
              <a:t>3</a:t>
            </a:r>
            <a:r>
              <a:rPr lang="en-GB" sz="2000" dirty="0"/>
              <a:t> of     </a:t>
            </a:r>
          </a:p>
          <a:p>
            <a:pPr marL="0" indent="0">
              <a:buNone/>
            </a:pPr>
            <a:r>
              <a:rPr lang="en-GB" sz="2000" dirty="0"/>
              <a:t>      water.</a:t>
            </a:r>
          </a:p>
          <a:p>
            <a:pPr marL="0" indent="0">
              <a:buNone/>
            </a:pPr>
            <a:r>
              <a:rPr lang="en-GB" sz="2000" dirty="0"/>
              <a:t>      Work out the density of the drink.</a:t>
            </a:r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</a:rPr>
              <a:t>The answer is 1.14g/cm</a:t>
            </a:r>
            <a:r>
              <a:rPr lang="en-US" sz="2000" b="1" baseline="30000" dirty="0">
                <a:solidFill>
                  <a:srgbClr val="00B050"/>
                </a:solidFill>
              </a:rPr>
              <a:t>3</a:t>
            </a:r>
            <a:r>
              <a:rPr lang="en-GB" sz="2000" b="1" dirty="0">
                <a:solidFill>
                  <a:srgbClr val="00B05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24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436</Words>
  <Application>Microsoft Macintosh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Problems with Compound Units</vt:lpstr>
      <vt:lpstr>Key Vocabulary</vt:lpstr>
      <vt:lpstr>How to solve problems involving speed</vt:lpstr>
      <vt:lpstr>How to solve problems involving mass</vt:lpstr>
      <vt:lpstr>Solve the following problems – now you try.....</vt:lpstr>
      <vt:lpstr>Problem Solving and Reasoning</vt:lpstr>
      <vt:lpstr>Problem Solving and Reasoning</vt:lpstr>
      <vt:lpstr>Reason and explain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PiXL 1</cp:lastModifiedBy>
  <cp:revision>92</cp:revision>
  <dcterms:created xsi:type="dcterms:W3CDTF">2016-01-18T14:56:17Z</dcterms:created>
  <dcterms:modified xsi:type="dcterms:W3CDTF">2018-11-13T16:27:24Z</dcterms:modified>
</cp:coreProperties>
</file>