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89" r:id="rId4"/>
    <p:sldId id="299" r:id="rId5"/>
    <p:sldId id="300" r:id="rId6"/>
    <p:sldId id="301" r:id="rId7"/>
    <p:sldId id="305" r:id="rId8"/>
    <p:sldId id="302" r:id="rId9"/>
    <p:sldId id="303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Area of a Circle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/>
              <a:t>Recall and use the formula for the area &amp; circumference of a circle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latin typeface="+mj-lt"/>
              </a:rPr>
              <a:t>Grade D/E</a:t>
            </a:r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600" y="194359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latin typeface="Calibri Light" pitchFamily="34" charset="0"/>
              </a:rPr>
              <a:t>    Problem Solving and Reasoning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700" y="992802"/>
            <a:ext cx="8864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 artist is painting a mural. The mural is to be painted on a circular canvas. The painter wants the mural to be as large as possible.</a:t>
            </a:r>
          </a:p>
          <a:p>
            <a:r>
              <a:rPr lang="en-GB" sz="2800" b="0" dirty="0"/>
              <a:t>Paint costs £17 per square metre and she has a total of £500 to spend on paint. </a:t>
            </a:r>
          </a:p>
          <a:p>
            <a:r>
              <a:rPr lang="en-GB" sz="2800" dirty="0"/>
              <a:t>Find the diameter of the mural to 1 decimal place.</a:t>
            </a:r>
            <a:endParaRPr lang="en-GB" sz="2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3670458"/>
                <a:ext cx="8864600" cy="3030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𝑀𝑢𝑟𝑎𝑙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: 500÷17=29.41176471</m:t>
                      </m:r>
                    </m:oMath>
                  </m:oMathPara>
                </a14:m>
                <a:endParaRPr lang="en-GB" sz="2400" b="0" dirty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𝑅𝑎𝑑𝑖𝑢𝑠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𝑀𝑢𝑟𝑎𝑙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29.41176471=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29.41176471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</m:e>
                      </m:rad>
                    </m:oMath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=3.059747616⇒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=6.119495233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=6.1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(1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.)</m:t>
                      </m:r>
                    </m:oMath>
                  </m:oMathPara>
                </a14:m>
                <a:endParaRPr lang="en-GB" sz="2400" b="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670458"/>
                <a:ext cx="8864600" cy="3030188"/>
              </a:xfrm>
              <a:prstGeom prst="rect">
                <a:avLst/>
              </a:prstGeom>
              <a:blipFill>
                <a:blip r:embed="rId2"/>
                <a:stretch>
                  <a:fillRect b="-18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5856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/>
                  <a:t>Circle</a:t>
                </a:r>
              </a:p>
              <a:p>
                <a:pPr marL="0" indent="0">
                  <a:buNone/>
                </a:pPr>
                <a:r>
                  <a:rPr lang="en-GB" dirty="0"/>
                  <a:t>Diameter</a:t>
                </a:r>
              </a:p>
              <a:p>
                <a:pPr marL="0" indent="0">
                  <a:buNone/>
                </a:pPr>
                <a:r>
                  <a:rPr lang="en-GB" dirty="0"/>
                  <a:t>Radius</a:t>
                </a:r>
              </a:p>
              <a:p>
                <a:pPr marL="0" indent="0">
                  <a:buNone/>
                </a:pPr>
                <a:r>
                  <a:rPr lang="en-GB" dirty="0"/>
                  <a:t>Circumference</a:t>
                </a:r>
              </a:p>
              <a:p>
                <a:pPr marL="0" indent="0">
                  <a:buNone/>
                </a:pPr>
                <a:r>
                  <a:rPr lang="en-GB" dirty="0"/>
                  <a:t>Area</a:t>
                </a:r>
              </a:p>
              <a:p>
                <a:pPr marL="0" indent="0">
                  <a:buNone/>
                </a:pPr>
                <a:r>
                  <a:rPr lang="en-GB" dirty="0"/>
                  <a:t>Pi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96515" y="2806186"/>
            <a:ext cx="3060305" cy="3060305"/>
            <a:chOff x="596515" y="2806186"/>
            <a:chExt cx="3060305" cy="3060305"/>
          </a:xfrm>
        </p:grpSpPr>
        <p:sp>
          <p:nvSpPr>
            <p:cNvPr id="23" name="Oval 22"/>
            <p:cNvSpPr/>
            <p:nvPr/>
          </p:nvSpPr>
          <p:spPr>
            <a:xfrm>
              <a:off x="596515" y="2806186"/>
              <a:ext cx="3060305" cy="3060305"/>
            </a:xfrm>
            <a:prstGeom prst="ellipse">
              <a:avLst/>
            </a:prstGeom>
            <a:pattFill prst="dkDnDiag">
              <a:fgClr>
                <a:schemeClr val="accent1"/>
              </a:fgClr>
              <a:bgClr>
                <a:schemeClr val="bg1"/>
              </a:bgClr>
            </a:patt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16229" y="4893887"/>
              <a:ext cx="620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Area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4359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latin typeface="Calibri Light" pitchFamily="34" charset="0"/>
              </a:rPr>
              <a:t>    Finding the Area of a Circle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337359"/>
            <a:ext cx="74458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area is the amount of space taken up by the circle – here is is the amount of blue space.</a:t>
            </a:r>
          </a:p>
        </p:txBody>
      </p:sp>
      <p:sp>
        <p:nvSpPr>
          <p:cNvPr id="3" name="Oval 2"/>
          <p:cNvSpPr/>
          <p:nvPr/>
        </p:nvSpPr>
        <p:spPr>
          <a:xfrm>
            <a:off x="596515" y="2806186"/>
            <a:ext cx="3060305" cy="306030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3" idx="2"/>
            <a:endCxn id="3" idx="6"/>
          </p:cNvCxnSpPr>
          <p:nvPr/>
        </p:nvCxnSpPr>
        <p:spPr>
          <a:xfrm>
            <a:off x="596515" y="4336339"/>
            <a:ext cx="30603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7"/>
          </p:cNvCxnSpPr>
          <p:nvPr/>
        </p:nvCxnSpPr>
        <p:spPr>
          <a:xfrm flipH="1">
            <a:off x="2126667" y="3254357"/>
            <a:ext cx="1081982" cy="10819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1895" y="4338183"/>
            <a:ext cx="1059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Diameter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92261" y="412881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8530" y="3470582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Radius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2609" y="2445761"/>
            <a:ext cx="154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Circumference</a:t>
            </a:r>
          </a:p>
        </p:txBody>
      </p:sp>
      <p:sp>
        <p:nvSpPr>
          <p:cNvPr id="18" name="Arc 17"/>
          <p:cNvSpPr/>
          <p:nvPr/>
        </p:nvSpPr>
        <p:spPr>
          <a:xfrm>
            <a:off x="326667" y="2536338"/>
            <a:ext cx="3600000" cy="3600000"/>
          </a:xfrm>
          <a:prstGeom prst="arc">
            <a:avLst>
              <a:gd name="adj1" fmla="val 17814072"/>
              <a:gd name="adj2" fmla="val 14674071"/>
            </a:avLst>
          </a:prstGeom>
          <a:ln w="25400">
            <a:solidFill>
              <a:schemeClr val="tx1"/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14800" y="2329132"/>
                <a:ext cx="485177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Area = Pi x radius x radius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GB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</m:oMath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n-GB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GB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329132"/>
                <a:ext cx="4851779" cy="1384995"/>
              </a:xfrm>
              <a:prstGeom prst="rect">
                <a:avLst/>
              </a:prstGeom>
              <a:blipFill>
                <a:blip r:embed="rId2"/>
                <a:stretch>
                  <a:fillRect t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14800" y="4115228"/>
                <a:ext cx="485177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/>
                  <a:t>C</a:t>
                </a:r>
                <a:r>
                  <a:rPr lang="en-GB" sz="2800" dirty="0"/>
                  <a:t>herry </a:t>
                </a:r>
                <a:r>
                  <a:rPr lang="en-GB" sz="2800" b="1" dirty="0"/>
                  <a:t>Pi</a:t>
                </a:r>
                <a:r>
                  <a:rPr lang="en-GB" sz="2800" dirty="0"/>
                  <a:t>es </a:t>
                </a:r>
                <a:r>
                  <a:rPr lang="en-GB" sz="2800" b="1" dirty="0"/>
                  <a:t>d</a:t>
                </a:r>
                <a:r>
                  <a:rPr lang="en-GB" sz="2800" dirty="0"/>
                  <a:t>elicious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GB" sz="2800" b="0" dirty="0"/>
              </a:p>
              <a:p>
                <a:pPr algn="ctr"/>
                <a:r>
                  <a:rPr lang="en-GB" sz="2800" b="1" dirty="0"/>
                  <a:t>A</a:t>
                </a:r>
                <a:r>
                  <a:rPr lang="en-GB" sz="2800" dirty="0"/>
                  <a:t>pple </a:t>
                </a:r>
                <a:r>
                  <a:rPr lang="en-GB" sz="2800" b="1" dirty="0"/>
                  <a:t>Pi</a:t>
                </a:r>
                <a:r>
                  <a:rPr lang="en-GB" sz="2800" dirty="0"/>
                  <a:t>es a</a:t>
                </a:r>
                <a:r>
                  <a:rPr lang="en-GB" sz="2800" b="1" dirty="0"/>
                  <a:t>r</a:t>
                </a:r>
                <a:r>
                  <a:rPr lang="en-GB" sz="2800" dirty="0"/>
                  <a:t>e too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15228"/>
                <a:ext cx="4851779" cy="954107"/>
              </a:xfrm>
              <a:prstGeom prst="rect">
                <a:avLst/>
              </a:prstGeom>
              <a:blipFill>
                <a:blip r:embed="rId3"/>
                <a:stretch>
                  <a:fillRect l="-628"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4359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latin typeface="Calibri Light" pitchFamily="34" charset="0"/>
              </a:rPr>
              <a:t>    Finding the Area of a Circle -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9700" y="1337359"/>
                <a:ext cx="8864600" cy="5759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A circle has a radius of 4cm. Find the area of the circle to 1 decimal place.</a:t>
                </a:r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8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=50.3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(1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.)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dirty="0"/>
              </a:p>
              <a:p>
                <a:r>
                  <a:rPr lang="en-GB" sz="2800" dirty="0"/>
                  <a:t>A circle has a diameter of 4cm. Find the area of the circle to 1 decimal place.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=4⇒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=12.6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</a:rPr>
                        <m:t> (1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.)</m:t>
                      </m:r>
                    </m:oMath>
                  </m:oMathPara>
                </a14:m>
                <a:endParaRPr lang="en-GB" sz="2800" dirty="0"/>
              </a:p>
              <a:p>
                <a:endParaRPr lang="en-GB" sz="2800" b="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337359"/>
                <a:ext cx="8864600" cy="5759718"/>
              </a:xfrm>
              <a:prstGeom prst="rect">
                <a:avLst/>
              </a:prstGeom>
              <a:blipFill>
                <a:blip r:embed="rId2"/>
                <a:stretch>
                  <a:fillRect l="-1444" t="-952" r="-11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079005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4359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latin typeface="Calibri Light" pitchFamily="34" charset="0"/>
              </a:rPr>
              <a:t>    Finding the Circumference of a Circle - Questions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700" y="1337359"/>
            <a:ext cx="8864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circle has a radius of 8cm. Find the area of the circle to 1 decimal place.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A circle has a diameter of 18cm. Find the area of the circle to 1 decimal place.</a:t>
            </a:r>
            <a:endParaRPr lang="en-GB" sz="2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286000" y="2270669"/>
                <a:ext cx="4572000" cy="440120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800" dirty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=201.1 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(1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.)</m:t>
                      </m:r>
                    </m:oMath>
                  </m:oMathPara>
                </a14:m>
                <a:endParaRPr lang="en-GB" sz="2800" dirty="0">
                  <a:solidFill>
                    <a:srgbClr val="0070C0"/>
                  </a:solidFill>
                </a:endParaRPr>
              </a:p>
              <a:p>
                <a:endParaRPr lang="en-GB" sz="2800" dirty="0">
                  <a:solidFill>
                    <a:srgbClr val="0070C0"/>
                  </a:solidFill>
                </a:endParaRPr>
              </a:p>
              <a:p>
                <a:endParaRPr lang="en-GB" sz="2800" dirty="0">
                  <a:solidFill>
                    <a:srgbClr val="0070C0"/>
                  </a:solidFill>
                </a:endParaRPr>
              </a:p>
              <a:p>
                <a:endParaRPr lang="en-GB" sz="2800" dirty="0">
                  <a:solidFill>
                    <a:srgbClr val="0070C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=18⇒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  <m:oMath xmlns:m="http://schemas.openxmlformats.org/officeDocument/2006/math"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GB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=254.5 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(1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.)</m:t>
                      </m:r>
                    </m:oMath>
                  </m:oMathPara>
                </a14:m>
                <a:endParaRPr lang="en-GB" sz="2800" dirty="0">
                  <a:solidFill>
                    <a:srgbClr val="0070C0"/>
                  </a:solidFill>
                </a:endParaRPr>
              </a:p>
              <a:p>
                <a:pPr algn="ctr"/>
                <a:endParaRPr lang="en-GB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70669"/>
                <a:ext cx="4572000" cy="4401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952759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600" y="194359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latin typeface="Calibri Light" pitchFamily="34" charset="0"/>
              </a:rPr>
              <a:t>    Finding the Diameter/Radius when given the Area -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9700" y="1337359"/>
                <a:ext cx="8864600" cy="384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A circle has a area of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/>
                  <a:t>. Find the radius to 1 decimal place.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</m:e>
                      </m:rad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=2.0 (1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337359"/>
                <a:ext cx="8864600" cy="3847143"/>
              </a:xfrm>
              <a:prstGeom prst="rect">
                <a:avLst/>
              </a:prstGeom>
              <a:blipFill>
                <a:blip r:embed="rId2"/>
                <a:stretch>
                  <a:fillRect l="-1444" t="-1426" b="-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309466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600" y="194359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latin typeface="Calibri Light" pitchFamily="34" charset="0"/>
              </a:rPr>
              <a:t>    Finding the Diameter/Radius when given the Area -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9700" y="1337359"/>
                <a:ext cx="8864600" cy="4216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A circle has a area of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/>
                  <a:t>. Find the diameter to 1 decimal place.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=14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14=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</m:e>
                      </m:rad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=2.1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=4.2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(1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337359"/>
                <a:ext cx="8864600" cy="4216475"/>
              </a:xfrm>
              <a:prstGeom prst="rect">
                <a:avLst/>
              </a:prstGeom>
              <a:blipFill>
                <a:blip r:embed="rId2"/>
                <a:stretch>
                  <a:fillRect l="-1444" t="-1301" b="-10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2691490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600" y="194359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latin typeface="Calibri Light" pitchFamily="34" charset="0"/>
              </a:rPr>
              <a:t>    Finding the Diameter/Radius when </a:t>
            </a:r>
            <a:r>
              <a:rPr lang="en-GB" sz="4000" b="1">
                <a:latin typeface="Calibri Light" pitchFamily="34" charset="0"/>
              </a:rPr>
              <a:t>given the Area- </a:t>
            </a:r>
            <a:r>
              <a:rPr lang="en-GB" sz="4000" b="1" dirty="0">
                <a:latin typeface="Calibri Light" pitchFamily="34" charset="0"/>
              </a:rPr>
              <a:t>Questions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9700" y="1337359"/>
                <a:ext cx="4114248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A circle has an area of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314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/>
                  <a:t>. Find the radius to 1 decimal place.</a:t>
                </a:r>
              </a:p>
              <a:p>
                <a:endParaRPr lang="en-GB" sz="2800" dirty="0"/>
              </a:p>
              <a:p>
                <a:endParaRPr lang="en-GB" sz="2800" dirty="0"/>
              </a:p>
              <a:p>
                <a:endParaRPr lang="en-GB" sz="2800" dirty="0"/>
              </a:p>
              <a:p>
                <a:endParaRPr lang="en-GB" sz="2800" dirty="0"/>
              </a:p>
              <a:p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337359"/>
                <a:ext cx="4114248" cy="3539430"/>
              </a:xfrm>
              <a:prstGeom prst="rect">
                <a:avLst/>
              </a:prstGeom>
              <a:blipFill>
                <a:blip r:embed="rId2"/>
                <a:stretch>
                  <a:fillRect l="-3111" t="-1549" b="-3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40413" y="1309744"/>
                <a:ext cx="4263887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A circle has an area of 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157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/>
                  <a:t>. Find the diameter to 1 decimal place.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413" y="1309744"/>
                <a:ext cx="4263887" cy="1384995"/>
              </a:xfrm>
              <a:prstGeom prst="rect">
                <a:avLst/>
              </a:prstGeom>
              <a:blipFill>
                <a:blip r:embed="rId3"/>
                <a:stretch>
                  <a:fillRect l="-3004" t="-4405" r="-257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-346765" y="3301668"/>
            <a:ext cx="9490765" cy="3383052"/>
            <a:chOff x="-346765" y="3301668"/>
            <a:chExt cx="9490765" cy="33830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-346765" y="3301668"/>
                  <a:ext cx="4572000" cy="2985369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=314</m:t>
                        </m:r>
                      </m:oMath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314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  <m:oMath xmlns:m="http://schemas.openxmlformats.org/officeDocument/2006/math">
                        <m:sSup>
                          <m:sSupPr>
                            <m:ctrlP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314</m:t>
                            </m:r>
                          </m:num>
                          <m:den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oMath>
                      <m:oMath xmlns:m="http://schemas.openxmlformats.org/officeDocument/2006/math"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GB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314</m:t>
                                </m:r>
                              </m:num>
                              <m:den>
                                <m:r>
                                  <a:rPr lang="en-GB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den>
                            </m:f>
                          </m:e>
                        </m:rad>
                      </m:oMath>
                      <m:oMath xmlns:m="http://schemas.openxmlformats.org/officeDocument/2006/math"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=10.0</m:t>
                        </m:r>
                        <m:r>
                          <a:rPr lang="en-GB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(1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2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46765" y="3301668"/>
                  <a:ext cx="4572000" cy="2985369"/>
                </a:xfrm>
                <a:prstGeom prst="rect">
                  <a:avLst/>
                </a:prstGeom>
                <a:blipFill>
                  <a:blip r:embed="rId4"/>
                  <a:stretch>
                    <a:fillRect b="-204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4572000" y="3322518"/>
                  <a:ext cx="4572000" cy="3362202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=157</m:t>
                        </m:r>
                      </m:oMath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157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  <m:oMath xmlns:m="http://schemas.openxmlformats.org/officeDocument/2006/math">
                        <m:sSup>
                          <m:sSupPr>
                            <m:ctrlP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157</m:t>
                            </m:r>
                          </m:num>
                          <m:den>
                            <m: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oMath>
                      <m:oMath xmlns:m="http://schemas.openxmlformats.org/officeDocument/2006/math"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GB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GB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157</m:t>
                                </m:r>
                              </m:num>
                              <m:den>
                                <m:r>
                                  <a:rPr lang="en-GB" sz="2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den>
                            </m:f>
                          </m:e>
                        </m:rad>
                      </m:oMath>
                      <m:oMath xmlns:m="http://schemas.openxmlformats.org/officeDocument/2006/math"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=7.1</m:t>
                        </m:r>
                      </m:oMath>
                      <m:oMath xmlns:m="http://schemas.openxmlformats.org/officeDocument/2006/math">
                        <m:r>
                          <a:rPr lang="en-GB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=14.1</m:t>
                        </m:r>
                        <m:r>
                          <a:rPr lang="en-GB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GB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(1</m:t>
                        </m:r>
                        <m:r>
                          <a:rPr lang="en-GB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2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0" y="3322518"/>
                  <a:ext cx="4572000" cy="3362202"/>
                </a:xfrm>
                <a:prstGeom prst="rect">
                  <a:avLst/>
                </a:prstGeom>
                <a:blipFill>
                  <a:blip r:embed="rId5"/>
                  <a:stretch>
                    <a:fillRect b="-14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53125170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600" y="194359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latin typeface="Calibri Light" pitchFamily="34" charset="0"/>
              </a:rPr>
              <a:t>    Problem Solving and Reasoning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6447" y="913290"/>
                <a:ext cx="88646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A local village wants to build a pier to the centre of a circular lake.</a:t>
                </a:r>
              </a:p>
              <a:p>
                <a:r>
                  <a:rPr lang="en-GB" sz="2800" b="0" dirty="0"/>
                  <a:t>The pond takes up an area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2000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b="0" dirty="0"/>
                  <a:t>. The pier is pur</a:t>
                </a:r>
                <a:r>
                  <a:rPr lang="en-GB" sz="2800" dirty="0"/>
                  <a:t>chased in metre sections and </a:t>
                </a:r>
                <a:r>
                  <a:rPr lang="en-GB" sz="2800" b="0" dirty="0"/>
                  <a:t>costs £54.99 per metre. Find the total cost of the pier.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447" y="913290"/>
                <a:ext cx="8864600" cy="2246769"/>
              </a:xfrm>
              <a:prstGeom prst="rect">
                <a:avLst/>
              </a:prstGeom>
              <a:blipFill>
                <a:blip r:embed="rId2"/>
                <a:stretch>
                  <a:fillRect l="-1444" t="-2717" b="-7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279400" y="2959625"/>
            <a:ext cx="8003209" cy="3898375"/>
            <a:chOff x="279400" y="2959625"/>
            <a:chExt cx="8003209" cy="38983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279400" y="2959625"/>
                  <a:ext cx="3431209" cy="38983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=2000</m:t>
                        </m:r>
                      </m:oMath>
                    </m:oMathPara>
                  </a14:m>
                  <a:endParaRPr lang="en-GB" sz="2800" b="0" i="1" dirty="0">
                    <a:solidFill>
                      <a:srgbClr val="0070C0"/>
                    </a:solidFill>
                    <a:latin typeface="Cambria Math" panose="02040503050406030204" pitchFamily="18" charset="0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GB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  <m:oMath xmlns:m="http://schemas.openxmlformats.org/officeDocument/2006/math"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2000=</m:t>
                        </m:r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GB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  <m:oMath xmlns:m="http://schemas.openxmlformats.org/officeDocument/2006/math">
                        <m:sSup>
                          <m:sSupPr>
                            <m:ctrlPr>
                              <a:rPr lang="en-GB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2000</m:t>
                            </m:r>
                          </m:num>
                          <m:den>
                            <m:r>
                              <a:rPr lang="en-GB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oMath>
                      <m:oMath xmlns:m="http://schemas.openxmlformats.org/officeDocument/2006/math"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GB" sz="2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GB" sz="28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8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2000</m:t>
                                </m:r>
                              </m:num>
                              <m:den>
                                <m:r>
                                  <a:rPr lang="en-GB" sz="28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den>
                            </m:f>
                          </m:e>
                        </m:rad>
                      </m:oMath>
                      <m:oMath xmlns:m="http://schemas.openxmlformats.org/officeDocument/2006/math"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=25.23132522</m:t>
                        </m:r>
                      </m:oMath>
                    </m:oMathPara>
                  </a14:m>
                  <a:endParaRPr lang="en-GB" sz="2800" b="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400" y="2959625"/>
                  <a:ext cx="3431209" cy="38983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4851400" y="2959625"/>
                  <a:ext cx="3431209" cy="18158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800" b="0" i="0" dirty="0">
                      <a:solidFill>
                        <a:srgbClr val="0070C0"/>
                      </a:solidFill>
                    </a:rPr>
                    <a:t>Need to purchase 26 pieces of pier.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26×54.99</m:t>
                        </m:r>
                      </m:oMath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Cost</m:t>
                        </m:r>
                        <m:r>
                          <a:rPr lang="en-GB" sz="28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£1429.74</m:t>
                        </m:r>
                      </m:oMath>
                    </m:oMathPara>
                  </a14:m>
                  <a:endParaRPr lang="en-GB" sz="2800" b="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1400" y="2959625"/>
                  <a:ext cx="3431209" cy="1815882"/>
                </a:xfrm>
                <a:prstGeom prst="rect">
                  <a:avLst/>
                </a:prstGeom>
                <a:blipFill>
                  <a:blip r:embed="rId4"/>
                  <a:stretch>
                    <a:fillRect t="-3367" r="-230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097113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453</Words>
  <Application>Microsoft Macintosh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Area of a Circle</vt:lpstr>
      <vt:lpstr>Key Vocabulary</vt:lpstr>
      <vt:lpstr>    Finding the Area of a Circle</vt:lpstr>
      <vt:lpstr>    Finding the Area of a Circle - Example</vt:lpstr>
      <vt:lpstr>    Finding the Circumference of a Circle - Questions</vt:lpstr>
      <vt:lpstr>    Finding the Diameter/Radius when given the Area - Example</vt:lpstr>
      <vt:lpstr>    Finding the Diameter/Radius when given the Area - Example</vt:lpstr>
      <vt:lpstr>    Finding the Diameter/Radius when given the Area- Questions</vt:lpstr>
      <vt:lpstr>    Problem Solving and Reasoning</vt:lpstr>
      <vt:lpstr>    Problem Solving and Reasoning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176</cp:revision>
  <dcterms:created xsi:type="dcterms:W3CDTF">2016-01-18T14:56:17Z</dcterms:created>
  <dcterms:modified xsi:type="dcterms:W3CDTF">2018-11-15T11:25:38Z</dcterms:modified>
</cp:coreProperties>
</file>