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308" r:id="rId4"/>
    <p:sldId id="316" r:id="rId5"/>
    <p:sldId id="317" r:id="rId6"/>
    <p:sldId id="318" r:id="rId7"/>
    <p:sldId id="319" r:id="rId8"/>
    <p:sldId id="321" r:id="rId9"/>
    <p:sldId id="320" r:id="rId10"/>
    <p:sldId id="322" r:id="rId11"/>
    <p:sldId id="32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66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5816E-9854-4624-9FCC-2BFE8417AB4A}" type="datetimeFigureOut">
              <a:rPr lang="en-GB" smtClean="0"/>
              <a:pPr/>
              <a:t>15/11/2018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C33D5-DD1B-48A4-8220-07294736B45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9968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069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230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776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44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232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73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15/11/2018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085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15/11/2018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740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15/11/2018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473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814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934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5BFB-31C5-4BCE-A275-9F6A028C7FDD}" type="datetimeFigureOut">
              <a:rPr lang="en-GB" smtClean="0"/>
              <a:pPr/>
              <a:t>15/11/2018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4B555-C9EB-4623-91D5-B1E16899B69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226" y="114491"/>
            <a:ext cx="1503774" cy="109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80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Comparing data using graphs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1826" y="3818347"/>
            <a:ext cx="6858000" cy="1655762"/>
          </a:xfrm>
        </p:spPr>
        <p:txBody>
          <a:bodyPr/>
          <a:lstStyle/>
          <a:p>
            <a:r>
              <a:rPr lang="en-GB" dirty="0"/>
              <a:t>Use graphical representations to interpret, analyse and compare the distributions of data sets from univariate distributions (discrete, continuous and grouped)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2514" y="444137"/>
            <a:ext cx="2338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/>
              <a:t>Grade D/E</a:t>
            </a:r>
            <a:endParaRPr lang="en-GB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2471684" y="5259594"/>
            <a:ext cx="4281118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/>
              <a:t>If you have any questions regarding these resources or come across any errors, please contact </a:t>
            </a:r>
          </a:p>
          <a:p>
            <a:pPr algn="ctr"/>
            <a:r>
              <a:rPr lang="en-US" sz="2000" b="1" dirty="0"/>
              <a:t>helpful-report@pixl.org.uk</a:t>
            </a:r>
          </a:p>
        </p:txBody>
      </p:sp>
    </p:spTree>
    <p:extLst>
      <p:ext uri="{BB962C8B-B14F-4D97-AF65-F5344CB8AC3E}">
        <p14:creationId xmlns:p14="http://schemas.microsoft.com/office/powerpoint/2010/main" val="386565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Now try these….</a:t>
            </a:r>
            <a:r>
              <a:rPr lang="en-GB" dirty="0">
                <a:solidFill>
                  <a:srgbClr val="FF0000"/>
                </a:solidFill>
              </a:rPr>
              <a:t>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Tom       			</a:t>
            </a:r>
          </a:p>
          <a:p>
            <a:pPr marL="0" indent="0">
              <a:buNone/>
            </a:pPr>
            <a:r>
              <a:rPr lang="en-GB" dirty="0"/>
              <a:t>Christine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/>
          <a:srcRect l="4115" b="6209"/>
          <a:stretch/>
        </p:blipFill>
        <p:spPr>
          <a:xfrm>
            <a:off x="2954073" y="2225829"/>
            <a:ext cx="4799284" cy="39511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7335" y="1825625"/>
            <a:ext cx="3944679" cy="693570"/>
          </a:xfrm>
          <a:prstGeom prst="rect">
            <a:avLst/>
          </a:prstGeom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073463" y="3444119"/>
            <a:ext cx="819150" cy="314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Frequency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704332" y="5676694"/>
            <a:ext cx="664756" cy="314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Mileage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204484" y="2030818"/>
            <a:ext cx="602511" cy="1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742660" y="4088135"/>
            <a:ext cx="1095154" cy="1132451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837814" y="2945219"/>
            <a:ext cx="1081860" cy="114291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919674" y="2959396"/>
            <a:ext cx="1087182" cy="79904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204484" y="2615608"/>
            <a:ext cx="602511" cy="35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3742660" y="2619153"/>
            <a:ext cx="1095154" cy="145480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837814" y="2615608"/>
            <a:ext cx="1081860" cy="182880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919674" y="4444409"/>
            <a:ext cx="1087182" cy="77617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5050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Now try these….</a:t>
            </a:r>
            <a:r>
              <a:rPr lang="en-GB" dirty="0">
                <a:solidFill>
                  <a:srgbClr val="FF0000"/>
                </a:solidFill>
              </a:rPr>
              <a:t>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GB" dirty="0"/>
              <a:t>Now use your graph to compare the mileage driven by these two people</a:t>
            </a:r>
          </a:p>
          <a:p>
            <a:pPr marL="514350" indent="-514350">
              <a:buFont typeface="+mj-lt"/>
              <a:buAutoNum type="arabicPeriod" startAt="2"/>
            </a:pPr>
            <a:endParaRPr lang="en-GB" dirty="0"/>
          </a:p>
          <a:p>
            <a:pPr marL="0" indent="0">
              <a:buNone/>
            </a:pPr>
            <a:r>
              <a:rPr lang="en-GB" dirty="0"/>
              <a:t>Christine drives a lot less </a:t>
            </a:r>
            <a:r>
              <a:rPr lang="en-GB"/>
              <a:t>than Tom.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Much more of the high values in her</a:t>
            </a:r>
          </a:p>
          <a:p>
            <a:pPr marL="0" indent="0">
              <a:buNone/>
            </a:pPr>
            <a:r>
              <a:rPr lang="en-GB" dirty="0"/>
              <a:t>graph are to the left compared with</a:t>
            </a:r>
          </a:p>
          <a:p>
            <a:pPr marL="0" indent="0">
              <a:buNone/>
            </a:pPr>
            <a:r>
              <a:rPr lang="en-GB" dirty="0"/>
              <a:t>Tom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range of Christine’s mileage is the same as Tom’s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0225" y="2981215"/>
            <a:ext cx="2559449" cy="1771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37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Key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Frequency polygon</a:t>
            </a:r>
          </a:p>
        </p:txBody>
      </p:sp>
    </p:spTree>
    <p:extLst>
      <p:ext uri="{BB962C8B-B14F-4D97-AF65-F5344CB8AC3E}">
        <p14:creationId xmlns:p14="http://schemas.microsoft.com/office/powerpoint/2010/main" val="433527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 of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are many different types of graph</a:t>
            </a:r>
          </a:p>
          <a:p>
            <a:r>
              <a:rPr lang="en-GB" dirty="0"/>
              <a:t>In this therapy, we will look at frequency polygons</a:t>
            </a:r>
          </a:p>
          <a:p>
            <a:r>
              <a:rPr lang="en-GB" dirty="0"/>
              <a:t>We will look at cases where two separate populations are graphed in order to make comparisons</a:t>
            </a:r>
          </a:p>
        </p:txBody>
      </p:sp>
    </p:spTree>
    <p:extLst>
      <p:ext uri="{BB962C8B-B14F-4D97-AF65-F5344CB8AC3E}">
        <p14:creationId xmlns:p14="http://schemas.microsoft.com/office/powerpoint/2010/main" val="1813094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– frequency polygon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This is an example taken from a medical research project.</a:t>
            </a:r>
          </a:p>
          <a:p>
            <a:r>
              <a:rPr lang="en-GB" sz="2400" dirty="0"/>
              <a:t>The levels of a particular chemical were measured in two groups of men, one young and one older.</a:t>
            </a:r>
          </a:p>
        </p:txBody>
      </p:sp>
      <p:pic>
        <p:nvPicPr>
          <p:cNvPr id="6" name="Picture 2" descr="Image result for frequency polyg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73" b="5710"/>
          <a:stretch/>
        </p:blipFill>
        <p:spPr bwMode="auto">
          <a:xfrm>
            <a:off x="2360427" y="3166909"/>
            <a:ext cx="5027383" cy="3010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8174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does the graph tell 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dirty="0"/>
              <a:t>The range of the chemical present</a:t>
            </a:r>
          </a:p>
          <a:p>
            <a:pPr marL="0" indent="0">
              <a:buNone/>
            </a:pPr>
            <a:r>
              <a:rPr lang="en-GB" sz="2000" dirty="0"/>
              <a:t>in the younger group was larger than</a:t>
            </a:r>
          </a:p>
          <a:p>
            <a:pPr marL="0" indent="0">
              <a:buNone/>
            </a:pPr>
            <a:r>
              <a:rPr lang="en-GB" sz="2000" dirty="0"/>
              <a:t> for the older group</a:t>
            </a:r>
          </a:p>
          <a:p>
            <a:pPr marL="0" indent="0">
              <a:buNone/>
            </a:pPr>
            <a:r>
              <a:rPr lang="en-GB" sz="2000" dirty="0"/>
              <a:t>(419.5 – 59.5 compared to 339.5 – 59.5)</a:t>
            </a:r>
          </a:p>
          <a:p>
            <a:pPr marL="0" indent="0">
              <a:buNone/>
            </a:pPr>
            <a:r>
              <a:rPr lang="en-GB" sz="2000" dirty="0"/>
              <a:t>(Note that this is grouped data, so the </a:t>
            </a:r>
          </a:p>
          <a:p>
            <a:pPr marL="0" indent="0">
              <a:buNone/>
            </a:pPr>
            <a:r>
              <a:rPr lang="en-GB" sz="2000" dirty="0"/>
              <a:t>actual range will be larger in both cases)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The (median) average value in the</a:t>
            </a:r>
          </a:p>
          <a:p>
            <a:pPr marL="0" indent="0">
              <a:buNone/>
            </a:pPr>
            <a:r>
              <a:rPr lang="en-GB" sz="2000" dirty="0"/>
              <a:t>younger group was less than the </a:t>
            </a:r>
          </a:p>
          <a:p>
            <a:pPr marL="0" indent="0">
              <a:buNone/>
            </a:pPr>
            <a:r>
              <a:rPr lang="en-GB" sz="2000" dirty="0"/>
              <a:t>older group.</a:t>
            </a:r>
          </a:p>
          <a:p>
            <a:pPr marL="0" indent="0">
              <a:buNone/>
            </a:pPr>
            <a:r>
              <a:rPr lang="en-GB" sz="2000" dirty="0"/>
              <a:t>(you can see this as there are more values to the left of the graph for the younger group than for the older group)</a:t>
            </a:r>
          </a:p>
        </p:txBody>
      </p:sp>
      <p:pic>
        <p:nvPicPr>
          <p:cNvPr id="6" name="Picture 2" descr="Image result for frequency polyg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73" r="2405" b="5710"/>
          <a:stretch/>
        </p:blipFill>
        <p:spPr bwMode="auto">
          <a:xfrm>
            <a:off x="4837814" y="1974481"/>
            <a:ext cx="4035163" cy="247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6209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Drawing frequency polygons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Think of drawing a histogram with equal class intervals.</a:t>
            </a:r>
          </a:p>
          <a:p>
            <a:r>
              <a:rPr lang="en-GB" dirty="0"/>
              <a:t>Mark the midpoint of the top of each bar</a:t>
            </a:r>
          </a:p>
          <a:p>
            <a:r>
              <a:rPr lang="en-GB" dirty="0"/>
              <a:t>Join the midpoints up – this is a frequency polygon </a:t>
            </a:r>
            <a:r>
              <a:rPr lang="en-GB" b="1" dirty="0">
                <a:solidFill>
                  <a:srgbClr val="7030A0"/>
                </a:solidFill>
              </a:rPr>
              <a:t>(purple line only)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0669" y="4083049"/>
            <a:ext cx="5734050" cy="222885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2711301" y="4922875"/>
            <a:ext cx="967563" cy="170121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672327" y="4568457"/>
            <a:ext cx="1069791" cy="354419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742118" y="4568457"/>
            <a:ext cx="978197" cy="893135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720315" y="5461592"/>
            <a:ext cx="1052625" cy="18429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601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Now try these….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Tom and Christine do a lot of driving as part of their job.  The table below shows the mileage travelled by both of them over a period of 210 weeks.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 Draw a frequency polygon for the two sets of data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238148"/>
              </p:ext>
            </p:extLst>
          </p:nvPr>
        </p:nvGraphicFramePr>
        <p:xfrm>
          <a:off x="1584251" y="3660256"/>
          <a:ext cx="6075167" cy="996804"/>
        </p:xfrm>
        <a:graphic>
          <a:graphicData uri="http://schemas.openxmlformats.org/drawingml/2006/table">
            <a:tbl>
              <a:tblPr firstRow="1" firstCol="1" bandRow="1"/>
              <a:tblGrid>
                <a:gridCol w="1061158">
                  <a:extLst>
                    <a:ext uri="{9D8B030D-6E8A-4147-A177-3AD203B41FA5}">
                      <a16:colId xmlns:a16="http://schemas.microsoft.com/office/drawing/2014/main" val="2998175633"/>
                    </a:ext>
                  </a:extLst>
                </a:gridCol>
                <a:gridCol w="1061158">
                  <a:extLst>
                    <a:ext uri="{9D8B030D-6E8A-4147-A177-3AD203B41FA5}">
                      <a16:colId xmlns:a16="http://schemas.microsoft.com/office/drawing/2014/main" val="1472043324"/>
                    </a:ext>
                  </a:extLst>
                </a:gridCol>
                <a:gridCol w="1317617">
                  <a:extLst>
                    <a:ext uri="{9D8B030D-6E8A-4147-A177-3AD203B41FA5}">
                      <a16:colId xmlns:a16="http://schemas.microsoft.com/office/drawing/2014/main" val="2537177228"/>
                    </a:ext>
                  </a:extLst>
                </a:gridCol>
                <a:gridCol w="1317617">
                  <a:extLst>
                    <a:ext uri="{9D8B030D-6E8A-4147-A177-3AD203B41FA5}">
                      <a16:colId xmlns:a16="http://schemas.microsoft.com/office/drawing/2014/main" val="3669291337"/>
                    </a:ext>
                  </a:extLst>
                </a:gridCol>
                <a:gridCol w="1317617">
                  <a:extLst>
                    <a:ext uri="{9D8B030D-6E8A-4147-A177-3AD203B41FA5}">
                      <a16:colId xmlns:a16="http://schemas.microsoft.com/office/drawing/2014/main" val="3850688343"/>
                    </a:ext>
                  </a:extLst>
                </a:gridCol>
              </a:tblGrid>
              <a:tr h="3518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&lt; m ≤ 200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 &lt; m ≤ 400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400 &lt; m ≤ 600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600 &lt; m ≤ 800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486214"/>
                  </a:ext>
                </a:extLst>
              </a:tr>
              <a:tr h="322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613138"/>
                  </a:ext>
                </a:extLst>
              </a:tr>
              <a:tr h="322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Christine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2429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8686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Now try these….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115" b="6209"/>
          <a:stretch/>
        </p:blipFill>
        <p:spPr>
          <a:xfrm>
            <a:off x="2172358" y="2025727"/>
            <a:ext cx="4799284" cy="3951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70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Now try these….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GB" dirty="0"/>
              <a:t>Now use your graph to compare the mileage driven by these two people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6972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821</TotalTime>
  <Words>423</Words>
  <Application>Microsoft Macintosh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Comparing data using graphs</vt:lpstr>
      <vt:lpstr>Key Vocabulary</vt:lpstr>
      <vt:lpstr>Types of graph</vt:lpstr>
      <vt:lpstr>Example – frequency polygon</vt:lpstr>
      <vt:lpstr>What does the graph tell us?</vt:lpstr>
      <vt:lpstr>Drawing frequency polygons</vt:lpstr>
      <vt:lpstr>Now try these….</vt:lpstr>
      <vt:lpstr>Now try these….</vt:lpstr>
      <vt:lpstr>Now try these….</vt:lpstr>
      <vt:lpstr>Now try these….solutions</vt:lpstr>
      <vt:lpstr>Now try these….solutions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Moody</dc:creator>
  <cp:lastModifiedBy>PiXL 1</cp:lastModifiedBy>
  <cp:revision>129</cp:revision>
  <dcterms:created xsi:type="dcterms:W3CDTF">2016-01-18T14:56:17Z</dcterms:created>
  <dcterms:modified xsi:type="dcterms:W3CDTF">2018-11-15T14:38:22Z</dcterms:modified>
</cp:coreProperties>
</file>