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15"/>
  </p:notesMasterIdLst>
  <p:sldIdLst>
    <p:sldId id="257" r:id="rId4"/>
    <p:sldId id="258" r:id="rId5"/>
    <p:sldId id="259" r:id="rId6"/>
    <p:sldId id="260" r:id="rId7"/>
    <p:sldId id="261" r:id="rId8"/>
    <p:sldId id="262" r:id="rId9"/>
    <p:sldId id="263" r:id="rId10"/>
    <p:sldId id="266" r:id="rId11"/>
    <p:sldId id="264" r:id="rId12"/>
    <p:sldId id="265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25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26" autoAdjust="0"/>
    <p:restoredTop sz="94674"/>
  </p:normalViewPr>
  <p:slideViewPr>
    <p:cSldViewPr>
      <p:cViewPr varScale="1">
        <p:scale>
          <a:sx n="124" d="100"/>
          <a:sy n="124" d="100"/>
        </p:scale>
        <p:origin x="2040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F70446-61B9-470D-8C22-501436340FD0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18D09B-45B9-4DB9-8B64-A4FEA6D705F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0181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906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8766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5924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88872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5091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01858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822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52865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3730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3393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3452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615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8988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5303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28975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3225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24547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7872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14008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76339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123093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057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443171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04620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28737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78094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0875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205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6932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0622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9410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9536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730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FDFB5BFB-31C5-4BCE-A275-9F6A028C7FD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457200"/>
              <a:t>13/11/2018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5834B555-C9EB-4623-91D5-B1E16899B69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0226" y="114491"/>
            <a:ext cx="1503774" cy="1092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5555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FDFB5BFB-31C5-4BCE-A275-9F6A028C7FD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457200"/>
              <a:t>13/11/2018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5834B555-C9EB-4623-91D5-B1E16899B69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0226" y="114491"/>
            <a:ext cx="1503774" cy="1092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987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FDFB5BFB-31C5-4BCE-A275-9F6A028C7FD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457200"/>
              <a:t>13/11/2018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5834B555-C9EB-4623-91D5-B1E16899B69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0226" y="114491"/>
            <a:ext cx="1503774" cy="1092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302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8172450" cy="2387600"/>
          </a:xfrm>
        </p:spPr>
        <p:txBody>
          <a:bodyPr/>
          <a:lstStyle/>
          <a:p>
            <a:r>
              <a:rPr lang="en-GB" dirty="0"/>
              <a:t>Four quadrants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1826" y="3818347"/>
            <a:ext cx="6858000" cy="1655762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Work with coordinates in all four quadrants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522514" y="444137"/>
            <a:ext cx="2338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400" b="1">
                <a:solidFill>
                  <a:prstClr val="black"/>
                </a:solidFill>
              </a:rPr>
              <a:t>Grade F/G</a:t>
            </a:r>
            <a:endParaRPr lang="en-GB" sz="2400" b="1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71684" y="4624661"/>
            <a:ext cx="4281118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000" dirty="0"/>
              <a:t>If you have any questions regarding these resources or come across any errors, please contact </a:t>
            </a:r>
          </a:p>
          <a:p>
            <a:pPr algn="ctr"/>
            <a:r>
              <a:rPr lang="en-US" sz="2000" b="1" dirty="0"/>
              <a:t>helpful-report@pixl.org.uk</a:t>
            </a:r>
          </a:p>
        </p:txBody>
      </p:sp>
    </p:spTree>
    <p:extLst>
      <p:ext uri="{BB962C8B-B14F-4D97-AF65-F5344CB8AC3E}">
        <p14:creationId xmlns:p14="http://schemas.microsoft.com/office/powerpoint/2010/main" val="7054823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187624" y="1916832"/>
            <a:ext cx="6380040" cy="3960440"/>
            <a:chOff x="1187624" y="1916832"/>
            <a:chExt cx="6380040" cy="3960440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869" t="17672" r="7912" b="11422"/>
            <a:stretch/>
          </p:blipFill>
          <p:spPr bwMode="auto">
            <a:xfrm>
              <a:off x="1187624" y="1916832"/>
              <a:ext cx="6380040" cy="3960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" name="TextBox 21"/>
            <p:cNvSpPr txBox="1"/>
            <p:nvPr/>
          </p:nvSpPr>
          <p:spPr>
            <a:xfrm>
              <a:off x="1187624" y="5445224"/>
              <a:ext cx="4234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dirty="0">
                  <a:solidFill>
                    <a:srgbClr val="0070C0"/>
                  </a:solidFill>
                </a:rPr>
                <a:t>A</a:t>
              </a:r>
              <a:endParaRPr lang="en-GB" b="1" dirty="0">
                <a:solidFill>
                  <a:srgbClr val="0070C0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728817" y="2567396"/>
              <a:ext cx="4234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dirty="0">
                  <a:solidFill>
                    <a:srgbClr val="0070C0"/>
                  </a:solidFill>
                </a:rPr>
                <a:t>B</a:t>
              </a:r>
              <a:endParaRPr lang="en-GB" b="1" dirty="0">
                <a:solidFill>
                  <a:srgbClr val="0070C0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Problem Solving and Reasoning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547664" y="5670298"/>
            <a:ext cx="5184576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702373" y="2708920"/>
            <a:ext cx="0" cy="295232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lowchart: Connector 12"/>
          <p:cNvSpPr/>
          <p:nvPr/>
        </p:nvSpPr>
        <p:spPr>
          <a:xfrm>
            <a:off x="4067944" y="4126210"/>
            <a:ext cx="144016" cy="144016"/>
          </a:xfrm>
          <a:prstGeom prst="flowChartConnector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4139952" y="4198218"/>
            <a:ext cx="2562421" cy="0"/>
          </a:xfrm>
          <a:prstGeom prst="straightConnector1">
            <a:avLst/>
          </a:prstGeom>
          <a:ln w="190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4136529" y="4185084"/>
            <a:ext cx="0" cy="1485214"/>
          </a:xfrm>
          <a:prstGeom prst="straightConnector1">
            <a:avLst/>
          </a:prstGeom>
          <a:ln w="19050">
            <a:solidFill>
              <a:srgbClr val="7030A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086760" y="3798108"/>
            <a:ext cx="10550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>
                <a:solidFill>
                  <a:srgbClr val="7030A0"/>
                </a:solidFill>
              </a:rPr>
              <a:t>(-1.5, 0)  </a:t>
            </a:r>
            <a:r>
              <a:rPr lang="en-GB" sz="2000" b="1" dirty="0">
                <a:solidFill>
                  <a:srgbClr val="7030A0"/>
                </a:solidFill>
              </a:rPr>
              <a:t>M</a:t>
            </a:r>
          </a:p>
        </p:txBody>
      </p:sp>
      <p:sp>
        <p:nvSpPr>
          <p:cNvPr id="15" name="Flowchart: Connector 14"/>
          <p:cNvSpPr/>
          <p:nvPr/>
        </p:nvSpPr>
        <p:spPr>
          <a:xfrm>
            <a:off x="6641706" y="5611767"/>
            <a:ext cx="121334" cy="117062"/>
          </a:xfrm>
          <a:prstGeom prst="flowChartConnector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6732240" y="5528774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FFC000"/>
                </a:solidFill>
              </a:rPr>
              <a:t>C  </a:t>
            </a:r>
            <a:r>
              <a:rPr lang="en-GB" sz="1600" i="1" dirty="0">
                <a:solidFill>
                  <a:srgbClr val="FFC000"/>
                </a:solidFill>
              </a:rPr>
              <a:t>(2, -2)</a:t>
            </a:r>
            <a:endParaRPr lang="en-GB" sz="1400" i="1" dirty="0">
              <a:solidFill>
                <a:srgbClr val="FFC000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1550375" y="2722054"/>
            <a:ext cx="0" cy="295232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544241" y="2722054"/>
            <a:ext cx="5184576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lowchart: Connector 19"/>
          <p:cNvSpPr/>
          <p:nvPr/>
        </p:nvSpPr>
        <p:spPr>
          <a:xfrm>
            <a:off x="1489708" y="2708920"/>
            <a:ext cx="121334" cy="117062"/>
          </a:xfrm>
          <a:prstGeom prst="flowChartConnector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1298346" y="2321944"/>
            <a:ext cx="11134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FFC000"/>
                </a:solidFill>
              </a:rPr>
              <a:t>C  </a:t>
            </a:r>
            <a:r>
              <a:rPr lang="en-GB" sz="1600" i="1" dirty="0">
                <a:solidFill>
                  <a:srgbClr val="FFC000"/>
                </a:solidFill>
              </a:rPr>
              <a:t>(-5, 2)</a:t>
            </a:r>
            <a:endParaRPr lang="en-GB" sz="1400" i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241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  <p:bldP spid="15" grpId="0" animBg="1"/>
      <p:bldP spid="16" grpId="0"/>
      <p:bldP spid="20" grpId="0" animBg="1"/>
      <p:bldP spid="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Reason and explain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True or false</a:t>
            </a:r>
          </a:p>
          <a:p>
            <a:pPr marL="514350" indent="-514350">
              <a:buFont typeface="+mj-lt"/>
              <a:buAutoNum type="arabicParenR"/>
            </a:pPr>
            <a:r>
              <a:rPr lang="en-GB" dirty="0"/>
              <a:t>(0, -0.5) is the midpoint of (5, -3) and (-5, 2)</a:t>
            </a:r>
          </a:p>
          <a:p>
            <a:pPr marL="514350" indent="-514350">
              <a:buFont typeface="+mj-lt"/>
              <a:buAutoNum type="arabicParenR"/>
            </a:pPr>
            <a:r>
              <a:rPr lang="en-GB" dirty="0"/>
              <a:t>(1, 3.5) is the midpoint of (-2, -1) and (4, 6)</a:t>
            </a:r>
          </a:p>
          <a:p>
            <a:pPr marL="514350" indent="-514350">
              <a:buFont typeface="+mj-lt"/>
              <a:buAutoNum type="arabicParenR"/>
            </a:pPr>
            <a:endParaRPr lang="en-GB" dirty="0"/>
          </a:p>
          <a:p>
            <a:pPr marL="514350" indent="-514350">
              <a:buFont typeface="+mj-lt"/>
              <a:buAutoNum type="arabicParenR"/>
            </a:pPr>
            <a:r>
              <a:rPr lang="en-GB" dirty="0"/>
              <a:t>What is the distance between the points (8, -6) and (-7, 1)?</a:t>
            </a:r>
          </a:p>
          <a:p>
            <a:pPr marL="514350" indent="-514350">
              <a:buFont typeface="+mj-lt"/>
              <a:buAutoNum type="arabicParenR"/>
            </a:pPr>
            <a:r>
              <a:rPr lang="en-GB" dirty="0"/>
              <a:t>What is the distance between the points (10, 4) and (-5, 9)?</a:t>
            </a:r>
          </a:p>
        </p:txBody>
      </p:sp>
    </p:spTree>
    <p:extLst>
      <p:ext uri="{BB962C8B-B14F-4D97-AF65-F5344CB8AC3E}">
        <p14:creationId xmlns:p14="http://schemas.microsoft.com/office/powerpoint/2010/main" val="3730120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Key Vocabulary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68500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Quadrant</a:t>
            </a:r>
          </a:p>
          <a:p>
            <a:pPr marL="0" indent="0">
              <a:buNone/>
            </a:pPr>
            <a:r>
              <a:rPr lang="en-GB" dirty="0"/>
              <a:t>Coordinates</a:t>
            </a:r>
          </a:p>
          <a:p>
            <a:pPr marL="0" indent="0">
              <a:buNone/>
            </a:pPr>
            <a:r>
              <a:rPr lang="en-GB" dirty="0"/>
              <a:t>Origin</a:t>
            </a:r>
          </a:p>
          <a:p>
            <a:pPr marL="0" indent="0">
              <a:buNone/>
            </a:pPr>
            <a:r>
              <a:rPr lang="en-GB" dirty="0"/>
              <a:t>Positive</a:t>
            </a:r>
          </a:p>
          <a:p>
            <a:pPr marL="0" indent="0">
              <a:buNone/>
            </a:pPr>
            <a:r>
              <a:rPr lang="en-GB" dirty="0"/>
              <a:t>Negative</a:t>
            </a:r>
          </a:p>
          <a:p>
            <a:pPr marL="0" indent="0">
              <a:buNone/>
            </a:pPr>
            <a:r>
              <a:rPr lang="en-GB" dirty="0"/>
              <a:t>Vertex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5547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516" y="89626"/>
            <a:ext cx="7886700" cy="1325563"/>
          </a:xfrm>
        </p:spPr>
        <p:txBody>
          <a:bodyPr>
            <a:normAutofit/>
          </a:bodyPr>
          <a:lstStyle/>
          <a:p>
            <a:r>
              <a:rPr lang="en-GB" sz="3200" b="1" dirty="0"/>
              <a:t>How to write coordinates in all four quadrants</a:t>
            </a:r>
          </a:p>
        </p:txBody>
      </p:sp>
      <p:grpSp>
        <p:nvGrpSpPr>
          <p:cNvPr id="81" name="Group 80"/>
          <p:cNvGrpSpPr/>
          <p:nvPr/>
        </p:nvGrpSpPr>
        <p:grpSpPr>
          <a:xfrm>
            <a:off x="0" y="915347"/>
            <a:ext cx="8892480" cy="5918013"/>
            <a:chOff x="0" y="915347"/>
            <a:chExt cx="8892480" cy="5918013"/>
          </a:xfrm>
        </p:grpSpPr>
        <p:grpSp>
          <p:nvGrpSpPr>
            <p:cNvPr id="79" name="Group 78"/>
            <p:cNvGrpSpPr/>
            <p:nvPr/>
          </p:nvGrpSpPr>
          <p:grpSpPr>
            <a:xfrm>
              <a:off x="0" y="915347"/>
              <a:ext cx="8892480" cy="5918013"/>
              <a:chOff x="95850" y="944769"/>
              <a:chExt cx="8892480" cy="5918013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1949551" y="1328380"/>
                <a:ext cx="5219217" cy="5199506"/>
                <a:chOff x="2096986" y="1325343"/>
                <a:chExt cx="4577625" cy="5108093"/>
              </a:xfrm>
            </p:grpSpPr>
            <p:pic>
              <p:nvPicPr>
                <p:cNvPr id="1026" name="Picture 2"/>
                <p:cNvPicPr>
                  <a:picLocks noChangeAspect="1" noChangeArrowheads="1"/>
                </p:cNvPicPr>
                <p:nvPr/>
              </p:nvPicPr>
              <p:blipFill rotWithShape="1"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43176" t="21698" r="15850" b="6250"/>
                <a:stretch/>
              </p:blipFill>
              <p:spPr bwMode="auto">
                <a:xfrm>
                  <a:off x="2116403" y="1628799"/>
                  <a:ext cx="4521908" cy="447078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4" name="TextBox 3"/>
                <p:cNvSpPr txBox="1"/>
                <p:nvPr/>
              </p:nvSpPr>
              <p:spPr>
                <a:xfrm>
                  <a:off x="5234624" y="1325343"/>
                  <a:ext cx="1439987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2000" b="1" dirty="0">
                      <a:solidFill>
                        <a:srgbClr val="92D050"/>
                      </a:solidFill>
                    </a:rPr>
                    <a:t>Quadrant 1</a:t>
                  </a:r>
                </a:p>
              </p:txBody>
            </p:sp>
            <p:sp>
              <p:nvSpPr>
                <p:cNvPr id="6" name="Rectangle 5"/>
                <p:cNvSpPr/>
                <p:nvPr/>
              </p:nvSpPr>
              <p:spPr>
                <a:xfrm>
                  <a:off x="4377357" y="1628799"/>
                  <a:ext cx="2260954" cy="2235393"/>
                </a:xfrm>
                <a:prstGeom prst="rect">
                  <a:avLst/>
                </a:prstGeom>
                <a:noFill/>
                <a:ln>
                  <a:solidFill>
                    <a:srgbClr val="92D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" name="TextBox 11"/>
                <p:cNvSpPr txBox="1"/>
                <p:nvPr/>
              </p:nvSpPr>
              <p:spPr>
                <a:xfrm>
                  <a:off x="2109912" y="1325343"/>
                  <a:ext cx="172819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2000" b="1" dirty="0">
                      <a:solidFill>
                        <a:srgbClr val="00B0F0"/>
                      </a:solidFill>
                    </a:rPr>
                    <a:t>Quadrant 2</a:t>
                  </a:r>
                </a:p>
              </p:txBody>
            </p:sp>
            <p:sp>
              <p:nvSpPr>
                <p:cNvPr id="13" name="Rectangle 12"/>
                <p:cNvSpPr/>
                <p:nvPr/>
              </p:nvSpPr>
              <p:spPr>
                <a:xfrm>
                  <a:off x="2116403" y="1628799"/>
                  <a:ext cx="2260954" cy="2235393"/>
                </a:xfrm>
                <a:prstGeom prst="rect">
                  <a:avLst/>
                </a:prstGeom>
                <a:noFill/>
                <a:ln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" name="Rectangle 13"/>
                <p:cNvSpPr/>
                <p:nvPr/>
              </p:nvSpPr>
              <p:spPr>
                <a:xfrm>
                  <a:off x="4370866" y="3864192"/>
                  <a:ext cx="2260954" cy="2235393"/>
                </a:xfrm>
                <a:prstGeom prst="rect">
                  <a:avLst/>
                </a:prstGeom>
                <a:noFill/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" name="Rectangle 15"/>
                <p:cNvSpPr/>
                <p:nvPr/>
              </p:nvSpPr>
              <p:spPr>
                <a:xfrm>
                  <a:off x="2109912" y="3864193"/>
                  <a:ext cx="2260954" cy="2235393"/>
                </a:xfrm>
                <a:prstGeom prst="rect">
                  <a:avLst/>
                </a:prstGeom>
                <a:noFill/>
                <a:ln>
                  <a:solidFill>
                    <a:srgbClr val="7030A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" name="TextBox 16"/>
                <p:cNvSpPr txBox="1"/>
                <p:nvPr/>
              </p:nvSpPr>
              <p:spPr>
                <a:xfrm>
                  <a:off x="2096986" y="6033326"/>
                  <a:ext cx="172819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2000" b="1" dirty="0">
                      <a:solidFill>
                        <a:srgbClr val="7030A0"/>
                      </a:solidFill>
                    </a:rPr>
                    <a:t>Quadrant 3</a:t>
                  </a:r>
                </a:p>
              </p:txBody>
            </p:sp>
            <p:sp>
              <p:nvSpPr>
                <p:cNvPr id="18" name="TextBox 17"/>
                <p:cNvSpPr txBox="1"/>
                <p:nvPr/>
              </p:nvSpPr>
              <p:spPr>
                <a:xfrm>
                  <a:off x="5206039" y="6021288"/>
                  <a:ext cx="146857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2000" b="1" dirty="0">
                      <a:solidFill>
                        <a:srgbClr val="FFC000"/>
                      </a:solidFill>
                    </a:rPr>
                    <a:t>Quadrant 4</a:t>
                  </a:r>
                </a:p>
              </p:txBody>
            </p:sp>
          </p:grpSp>
          <p:cxnSp>
            <p:nvCxnSpPr>
              <p:cNvPr id="62" name="Straight Arrow Connector 61"/>
              <p:cNvCxnSpPr/>
              <p:nvPr/>
            </p:nvCxnSpPr>
            <p:spPr>
              <a:xfrm>
                <a:off x="4549535" y="3912664"/>
                <a:ext cx="2974793" cy="0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8" name="TextBox 67"/>
              <p:cNvSpPr txBox="1"/>
              <p:nvPr/>
            </p:nvSpPr>
            <p:spPr>
              <a:xfrm>
                <a:off x="7528195" y="3681831"/>
                <a:ext cx="14601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solidFill>
                      <a:srgbClr val="FF0000"/>
                    </a:solidFill>
                  </a:rPr>
                  <a:t>Positive x</a:t>
                </a:r>
              </a:p>
            </p:txBody>
          </p:sp>
          <p:cxnSp>
            <p:nvCxnSpPr>
              <p:cNvPr id="71" name="Straight Arrow Connector 70"/>
              <p:cNvCxnSpPr/>
              <p:nvPr/>
            </p:nvCxnSpPr>
            <p:spPr>
              <a:xfrm flipV="1">
                <a:off x="4549535" y="1408604"/>
                <a:ext cx="0" cy="2506229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3" name="TextBox 72"/>
              <p:cNvSpPr txBox="1"/>
              <p:nvPr/>
            </p:nvSpPr>
            <p:spPr>
              <a:xfrm>
                <a:off x="3934701" y="944769"/>
                <a:ext cx="15922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solidFill>
                      <a:srgbClr val="FF0000"/>
                    </a:solidFill>
                  </a:rPr>
                  <a:t>Positive y</a:t>
                </a:r>
              </a:p>
            </p:txBody>
          </p:sp>
          <p:sp>
            <p:nvSpPr>
              <p:cNvPr id="74" name="TextBox 73"/>
              <p:cNvSpPr txBox="1"/>
              <p:nvPr/>
            </p:nvSpPr>
            <p:spPr>
              <a:xfrm>
                <a:off x="95850" y="3684000"/>
                <a:ext cx="149694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solidFill>
                      <a:srgbClr val="0070C0"/>
                    </a:solidFill>
                  </a:rPr>
                  <a:t>Negative x</a:t>
                </a:r>
              </a:p>
            </p:txBody>
          </p:sp>
          <p:sp>
            <p:nvSpPr>
              <p:cNvPr id="75" name="TextBox 74"/>
              <p:cNvSpPr txBox="1"/>
              <p:nvPr/>
            </p:nvSpPr>
            <p:spPr>
              <a:xfrm>
                <a:off x="3803754" y="6401117"/>
                <a:ext cx="161249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solidFill>
                      <a:srgbClr val="0070C0"/>
                    </a:solidFill>
                  </a:rPr>
                  <a:t>Negative y</a:t>
                </a:r>
              </a:p>
            </p:txBody>
          </p:sp>
          <p:cxnSp>
            <p:nvCxnSpPr>
              <p:cNvPr id="76" name="Straight Arrow Connector 75"/>
              <p:cNvCxnSpPr/>
              <p:nvPr/>
            </p:nvCxnSpPr>
            <p:spPr>
              <a:xfrm>
                <a:off x="4542134" y="3912664"/>
                <a:ext cx="15283" cy="2602968"/>
              </a:xfrm>
              <a:prstGeom prst="straightConnector1">
                <a:avLst/>
              </a:prstGeom>
              <a:ln w="38100">
                <a:solidFill>
                  <a:srgbClr val="0070C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Arrow Connector 76"/>
              <p:cNvCxnSpPr/>
              <p:nvPr/>
            </p:nvCxnSpPr>
            <p:spPr>
              <a:xfrm flipH="1" flipV="1">
                <a:off x="1568949" y="3910955"/>
                <a:ext cx="2988468" cy="1"/>
              </a:xfrm>
              <a:prstGeom prst="straightConnector1">
                <a:avLst/>
              </a:prstGeom>
              <a:ln w="38100">
                <a:solidFill>
                  <a:srgbClr val="0070C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0" name="TextBox 79"/>
            <p:cNvSpPr txBox="1"/>
            <p:nvPr/>
          </p:nvSpPr>
          <p:spPr>
            <a:xfrm>
              <a:off x="5431803" y="3505274"/>
              <a:ext cx="6523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rgbClr val="FF0000"/>
                  </a:solidFill>
                </a:rPr>
                <a:t>right</a:t>
              </a: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2592204" y="4027006"/>
              <a:ext cx="5725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rgbClr val="0070C0"/>
                  </a:solidFill>
                </a:rPr>
                <a:t>left</a:t>
              </a: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3881368" y="2560877"/>
              <a:ext cx="5725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rgbClr val="FF0000"/>
                  </a:solidFill>
                </a:rPr>
                <a:t>up</a:t>
              </a: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4461567" y="4837314"/>
              <a:ext cx="8588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rgbClr val="0070C0"/>
                  </a:solidFill>
                </a:rPr>
                <a:t>down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21725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516" y="89626"/>
            <a:ext cx="7886700" cy="1325563"/>
          </a:xfrm>
        </p:spPr>
        <p:txBody>
          <a:bodyPr>
            <a:normAutofit/>
          </a:bodyPr>
          <a:lstStyle/>
          <a:p>
            <a:r>
              <a:rPr lang="en-GB" sz="3200" b="1" dirty="0"/>
              <a:t>How to write coordinates in all four quadrants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740328" y="1231354"/>
            <a:ext cx="4577625" cy="5108093"/>
            <a:chOff x="2096986" y="1325343"/>
            <a:chExt cx="4577625" cy="5108093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176" t="21698" r="15850" b="6250"/>
            <a:stretch/>
          </p:blipFill>
          <p:spPr bwMode="auto">
            <a:xfrm>
              <a:off x="2116403" y="1628799"/>
              <a:ext cx="4521908" cy="44707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5234624" y="1325343"/>
              <a:ext cx="143998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dirty="0">
                  <a:solidFill>
                    <a:srgbClr val="92D050"/>
                  </a:solidFill>
                </a:rPr>
                <a:t>Quadrant 1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4377357" y="1628799"/>
              <a:ext cx="2260954" cy="2235393"/>
            </a:xfrm>
            <a:prstGeom prst="rect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109912" y="1325343"/>
              <a:ext cx="172819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dirty="0">
                  <a:solidFill>
                    <a:srgbClr val="00B0F0"/>
                  </a:solidFill>
                </a:rPr>
                <a:t>Quadrant 2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116403" y="1628799"/>
              <a:ext cx="2260954" cy="2235393"/>
            </a:xfrm>
            <a:prstGeom prst="rect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370866" y="3864192"/>
              <a:ext cx="2260954" cy="2235393"/>
            </a:xfrm>
            <a:prstGeom prst="rect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109912" y="3864193"/>
              <a:ext cx="2260954" cy="2235393"/>
            </a:xfrm>
            <a:prstGeom prst="rect">
              <a:avLst/>
            </a:prstGeom>
            <a:no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096986" y="6033326"/>
              <a:ext cx="172819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dirty="0">
                  <a:solidFill>
                    <a:srgbClr val="7030A0"/>
                  </a:solidFill>
                </a:rPr>
                <a:t>Quadrant 3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206039" y="6021288"/>
              <a:ext cx="146857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dirty="0">
                  <a:solidFill>
                    <a:srgbClr val="FFC000"/>
                  </a:solidFill>
                </a:rPr>
                <a:t>Quadrant 4</a:t>
              </a:r>
            </a:p>
          </p:txBody>
        </p:sp>
        <p:pic>
          <p:nvPicPr>
            <p:cNvPr id="20" name="Picture 4" descr="Image result for cartoon food"/>
            <p:cNvPicPr>
              <a:picLocks noChangeAspect="1" noChangeArrowheads="1"/>
            </p:cNvPicPr>
            <p:nvPr/>
          </p:nvPicPr>
          <p:blipFill rotWithShape="1"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7718" t="44645"/>
            <a:stretch/>
          </p:blipFill>
          <p:spPr bwMode="auto">
            <a:xfrm>
              <a:off x="2474588" y="3544775"/>
              <a:ext cx="486494" cy="638836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4" descr="Image result for cartoon food"/>
            <p:cNvPicPr>
              <a:picLocks noChangeAspect="1" noChangeArrowheads="1"/>
            </p:cNvPicPr>
            <p:nvPr/>
          </p:nvPicPr>
          <p:blipFill rotWithShape="1">
            <a:blip r:embed="rId3" cstate="print">
              <a:clrChange>
                <a:clrFrom>
                  <a:srgbClr val="FCFFFF"/>
                </a:clrFrom>
                <a:clrTo>
                  <a:srgbClr val="FC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8297" b="59676"/>
            <a:stretch/>
          </p:blipFill>
          <p:spPr bwMode="auto">
            <a:xfrm>
              <a:off x="2125302" y="5336199"/>
              <a:ext cx="381648" cy="371741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4" descr="Image result for cartoon food"/>
            <p:cNvPicPr>
              <a:picLocks noChangeAspect="1" noChangeArrowheads="1"/>
            </p:cNvPicPr>
            <p:nvPr/>
          </p:nvPicPr>
          <p:blipFill rotWithShape="1"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8531" b="55699"/>
            <a:stretch/>
          </p:blipFill>
          <p:spPr bwMode="auto">
            <a:xfrm>
              <a:off x="6183930" y="2852936"/>
              <a:ext cx="421075" cy="453934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4" descr="Image result for cartoon food"/>
            <p:cNvPicPr>
              <a:picLocks noChangeAspect="1" noChangeArrowheads="1"/>
            </p:cNvPicPr>
            <p:nvPr/>
          </p:nvPicPr>
          <p:blipFill rotWithShape="1"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67453"/>
            <a:stretch/>
          </p:blipFill>
          <p:spPr bwMode="auto">
            <a:xfrm>
              <a:off x="4539334" y="4811326"/>
              <a:ext cx="456168" cy="536652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4" descr="Image result for cartoon food"/>
            <p:cNvPicPr>
              <a:picLocks noChangeAspect="1" noChangeArrowheads="1"/>
            </p:cNvPicPr>
            <p:nvPr/>
          </p:nvPicPr>
          <p:blipFill rotWithShape="1"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561" r="30542" b="59323"/>
            <a:stretch/>
          </p:blipFill>
          <p:spPr bwMode="auto">
            <a:xfrm>
              <a:off x="3292210" y="2088859"/>
              <a:ext cx="508723" cy="407403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TextBox 7"/>
          <p:cNvSpPr txBox="1"/>
          <p:nvPr/>
        </p:nvSpPr>
        <p:spPr>
          <a:xfrm>
            <a:off x="5559867" y="1302211"/>
            <a:ext cx="324036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Write down the coordinates of:</a:t>
            </a:r>
          </a:p>
          <a:p>
            <a:endParaRPr lang="en-GB" dirty="0"/>
          </a:p>
          <a:p>
            <a:r>
              <a:rPr lang="en-GB" dirty="0"/>
              <a:t>1)               =  (</a:t>
            </a:r>
            <a:r>
              <a:rPr lang="en-GB" dirty="0">
                <a:solidFill>
                  <a:srgbClr val="FF0000"/>
                </a:solidFill>
              </a:rPr>
              <a:t>5</a:t>
            </a:r>
            <a:r>
              <a:rPr lang="en-GB" dirty="0"/>
              <a:t>,</a:t>
            </a:r>
            <a:r>
              <a:rPr lang="en-GB" dirty="0">
                <a:solidFill>
                  <a:srgbClr val="FF0000"/>
                </a:solidFill>
              </a:rPr>
              <a:t>2</a:t>
            </a:r>
            <a:r>
              <a:rPr lang="en-GB" dirty="0"/>
              <a:t>)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2)               =  (</a:t>
            </a:r>
            <a:r>
              <a:rPr lang="en-GB" dirty="0">
                <a:solidFill>
                  <a:srgbClr val="0070C0"/>
                </a:solidFill>
              </a:rPr>
              <a:t>-2</a:t>
            </a:r>
            <a:r>
              <a:rPr lang="en-GB" dirty="0"/>
              <a:t>, </a:t>
            </a:r>
            <a:r>
              <a:rPr lang="en-GB" dirty="0">
                <a:solidFill>
                  <a:srgbClr val="FF0000"/>
                </a:solidFill>
              </a:rPr>
              <a:t>4</a:t>
            </a:r>
            <a:r>
              <a:rPr lang="en-GB" dirty="0"/>
              <a:t>)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342900" indent="-342900">
              <a:buAutoNum type="arabicParenR" startAt="3"/>
            </a:pPr>
            <a:r>
              <a:rPr lang="en-GB" dirty="0"/>
              <a:t>            =  (</a:t>
            </a:r>
            <a:r>
              <a:rPr lang="en-GB" dirty="0">
                <a:solidFill>
                  <a:srgbClr val="0070C0"/>
                </a:solidFill>
              </a:rPr>
              <a:t>-4</a:t>
            </a:r>
            <a:r>
              <a:rPr lang="en-GB" dirty="0"/>
              <a:t>, 0)</a:t>
            </a:r>
          </a:p>
          <a:p>
            <a:endParaRPr lang="en-GB" dirty="0"/>
          </a:p>
          <a:p>
            <a:endParaRPr lang="en-GB" dirty="0"/>
          </a:p>
          <a:p>
            <a:pPr marL="342900" indent="-342900">
              <a:buAutoNum type="arabicParenR" startAt="4"/>
            </a:pPr>
            <a:r>
              <a:rPr lang="en-GB" dirty="0"/>
              <a:t>            =  (</a:t>
            </a:r>
            <a:r>
              <a:rPr lang="en-GB" dirty="0">
                <a:solidFill>
                  <a:srgbClr val="0070C0"/>
                </a:solidFill>
              </a:rPr>
              <a:t>-5</a:t>
            </a:r>
            <a:r>
              <a:rPr lang="en-GB" dirty="0"/>
              <a:t>, </a:t>
            </a:r>
            <a:r>
              <a:rPr lang="en-GB" dirty="0">
                <a:solidFill>
                  <a:srgbClr val="0070C0"/>
                </a:solidFill>
              </a:rPr>
              <a:t>-4</a:t>
            </a:r>
            <a:r>
              <a:rPr lang="en-GB" dirty="0"/>
              <a:t>)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5)                =  (</a:t>
            </a:r>
            <a:r>
              <a:rPr lang="en-GB" dirty="0">
                <a:solidFill>
                  <a:srgbClr val="FF0000"/>
                </a:solidFill>
              </a:rPr>
              <a:t>1</a:t>
            </a:r>
            <a:r>
              <a:rPr lang="en-GB" dirty="0"/>
              <a:t>, </a:t>
            </a:r>
            <a:r>
              <a:rPr lang="en-GB" dirty="0">
                <a:solidFill>
                  <a:srgbClr val="0070C0"/>
                </a:solidFill>
              </a:rPr>
              <a:t>-3</a:t>
            </a:r>
            <a:r>
              <a:rPr lang="en-GB" dirty="0"/>
              <a:t>)</a:t>
            </a:r>
          </a:p>
          <a:p>
            <a:endParaRPr lang="en-GB" dirty="0"/>
          </a:p>
        </p:txBody>
      </p:sp>
      <p:pic>
        <p:nvPicPr>
          <p:cNvPr id="26" name="Picture 4" descr="Image result for cartoon food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561" r="30542" b="59323"/>
          <a:stretch/>
        </p:blipFill>
        <p:spPr bwMode="auto">
          <a:xfrm>
            <a:off x="5954482" y="2918763"/>
            <a:ext cx="508723" cy="4074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4" descr="Image result for cartoon food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531" b="55699"/>
          <a:stretch/>
        </p:blipFill>
        <p:spPr bwMode="auto">
          <a:xfrm>
            <a:off x="5977871" y="1832121"/>
            <a:ext cx="421075" cy="45393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4" descr="Image result for cartoon food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718" t="44645"/>
          <a:stretch/>
        </p:blipFill>
        <p:spPr bwMode="auto">
          <a:xfrm>
            <a:off x="5951226" y="3841367"/>
            <a:ext cx="486494" cy="63883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4" descr="Image result for cartoon food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 r="67453"/>
          <a:stretch/>
        </p:blipFill>
        <p:spPr bwMode="auto">
          <a:xfrm>
            <a:off x="5966389" y="5618003"/>
            <a:ext cx="456168" cy="53665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4" descr="Image result for cartoon food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CFFFF"/>
              </a:clrFrom>
              <a:clrTo>
                <a:srgbClr val="FC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297" b="59676"/>
          <a:stretch/>
        </p:blipFill>
        <p:spPr bwMode="auto">
          <a:xfrm>
            <a:off x="6061067" y="4838243"/>
            <a:ext cx="381648" cy="37174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6" name="Group 45"/>
          <p:cNvGrpSpPr/>
          <p:nvPr/>
        </p:nvGrpSpPr>
        <p:grpSpPr>
          <a:xfrm>
            <a:off x="6189108" y="2286055"/>
            <a:ext cx="354658" cy="232436"/>
            <a:chOff x="6070202" y="3017436"/>
            <a:chExt cx="354658" cy="232436"/>
          </a:xfrm>
        </p:grpSpPr>
        <p:cxnSp>
          <p:nvCxnSpPr>
            <p:cNvPr id="41" name="Straight Arrow Connector 40"/>
            <p:cNvCxnSpPr/>
            <p:nvPr/>
          </p:nvCxnSpPr>
          <p:spPr>
            <a:xfrm flipV="1">
              <a:off x="6075567" y="3017436"/>
              <a:ext cx="0" cy="23243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6070202" y="3249872"/>
              <a:ext cx="35465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47" name="TextBox 46"/>
          <p:cNvSpPr txBox="1"/>
          <p:nvPr/>
        </p:nvSpPr>
        <p:spPr>
          <a:xfrm>
            <a:off x="6588722" y="2286055"/>
            <a:ext cx="22463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5 steps to the </a:t>
            </a:r>
            <a:r>
              <a:rPr lang="en-GB" sz="1400" b="1" dirty="0">
                <a:solidFill>
                  <a:srgbClr val="FF0000"/>
                </a:solidFill>
              </a:rPr>
              <a:t>right</a:t>
            </a:r>
          </a:p>
          <a:p>
            <a:r>
              <a:rPr lang="en-GB" sz="1400" dirty="0"/>
              <a:t>2 steps </a:t>
            </a:r>
            <a:r>
              <a:rPr lang="en-GB" sz="1400" b="1" dirty="0">
                <a:solidFill>
                  <a:srgbClr val="FF0000"/>
                </a:solidFill>
              </a:rPr>
              <a:t>up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3020699" y="3770203"/>
            <a:ext cx="2055357" cy="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V="1">
            <a:off x="5076056" y="3033183"/>
            <a:ext cx="0" cy="737021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4048377" y="339766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4771072" y="321702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002060"/>
                </a:solidFill>
              </a:rPr>
              <a:t>2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6208844" y="3334568"/>
            <a:ext cx="354658" cy="232436"/>
            <a:chOff x="6070202" y="3017436"/>
            <a:chExt cx="354658" cy="232436"/>
          </a:xfrm>
        </p:grpSpPr>
        <p:cxnSp>
          <p:nvCxnSpPr>
            <p:cNvPr id="36" name="Straight Arrow Connector 35"/>
            <p:cNvCxnSpPr/>
            <p:nvPr/>
          </p:nvCxnSpPr>
          <p:spPr>
            <a:xfrm flipV="1">
              <a:off x="6075567" y="3017436"/>
              <a:ext cx="0" cy="23243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6070202" y="3249872"/>
              <a:ext cx="35465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38" name="TextBox 37"/>
          <p:cNvSpPr txBox="1"/>
          <p:nvPr/>
        </p:nvSpPr>
        <p:spPr>
          <a:xfrm>
            <a:off x="6592114" y="3302758"/>
            <a:ext cx="22463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2 steps to the </a:t>
            </a:r>
            <a:r>
              <a:rPr lang="en-GB" sz="1400" b="1" dirty="0">
                <a:solidFill>
                  <a:srgbClr val="0070C0"/>
                </a:solidFill>
              </a:rPr>
              <a:t>left</a:t>
            </a:r>
          </a:p>
          <a:p>
            <a:r>
              <a:rPr lang="en-GB" sz="1400" dirty="0"/>
              <a:t>4 steps </a:t>
            </a:r>
            <a:r>
              <a:rPr lang="en-GB" sz="1400" b="1" dirty="0">
                <a:solidFill>
                  <a:srgbClr val="FF0000"/>
                </a:solidFill>
              </a:rPr>
              <a:t>up</a:t>
            </a:r>
          </a:p>
        </p:txBody>
      </p:sp>
      <p:grpSp>
        <p:nvGrpSpPr>
          <p:cNvPr id="39" name="Group 38"/>
          <p:cNvGrpSpPr/>
          <p:nvPr/>
        </p:nvGrpSpPr>
        <p:grpSpPr>
          <a:xfrm>
            <a:off x="6228184" y="4449758"/>
            <a:ext cx="354658" cy="232436"/>
            <a:chOff x="6070202" y="3017436"/>
            <a:chExt cx="354658" cy="232436"/>
          </a:xfrm>
        </p:grpSpPr>
        <p:cxnSp>
          <p:nvCxnSpPr>
            <p:cNvPr id="40" name="Straight Arrow Connector 39"/>
            <p:cNvCxnSpPr/>
            <p:nvPr/>
          </p:nvCxnSpPr>
          <p:spPr>
            <a:xfrm flipV="1">
              <a:off x="6075567" y="3017436"/>
              <a:ext cx="0" cy="23243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6070202" y="3249872"/>
              <a:ext cx="35465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43" name="TextBox 42"/>
          <p:cNvSpPr txBox="1"/>
          <p:nvPr/>
        </p:nvSpPr>
        <p:spPr>
          <a:xfrm>
            <a:off x="6611454" y="4509120"/>
            <a:ext cx="22463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4 steps to the </a:t>
            </a:r>
            <a:r>
              <a:rPr lang="en-GB" sz="1400" b="1" dirty="0">
                <a:solidFill>
                  <a:srgbClr val="0070C0"/>
                </a:solidFill>
              </a:rPr>
              <a:t>left</a:t>
            </a:r>
          </a:p>
        </p:txBody>
      </p:sp>
      <p:grpSp>
        <p:nvGrpSpPr>
          <p:cNvPr id="45" name="Group 44"/>
          <p:cNvGrpSpPr/>
          <p:nvPr/>
        </p:nvGrpSpPr>
        <p:grpSpPr>
          <a:xfrm>
            <a:off x="6165437" y="5253637"/>
            <a:ext cx="354658" cy="232436"/>
            <a:chOff x="6070202" y="3017436"/>
            <a:chExt cx="354658" cy="232436"/>
          </a:xfrm>
        </p:grpSpPr>
        <p:cxnSp>
          <p:nvCxnSpPr>
            <p:cNvPr id="48" name="Straight Arrow Connector 47"/>
            <p:cNvCxnSpPr/>
            <p:nvPr/>
          </p:nvCxnSpPr>
          <p:spPr>
            <a:xfrm flipV="1">
              <a:off x="6075567" y="3017436"/>
              <a:ext cx="0" cy="23243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6070202" y="3249872"/>
              <a:ext cx="35465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52" name="TextBox 51"/>
          <p:cNvSpPr txBox="1"/>
          <p:nvPr/>
        </p:nvSpPr>
        <p:spPr>
          <a:xfrm>
            <a:off x="6548707" y="5312999"/>
            <a:ext cx="22463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5 steps to the </a:t>
            </a:r>
            <a:r>
              <a:rPr lang="en-GB" sz="1400" b="1" dirty="0">
                <a:solidFill>
                  <a:srgbClr val="0070C0"/>
                </a:solidFill>
              </a:rPr>
              <a:t>left</a:t>
            </a:r>
          </a:p>
          <a:p>
            <a:r>
              <a:rPr lang="en-GB" sz="1400" dirty="0"/>
              <a:t>4 steps </a:t>
            </a:r>
            <a:r>
              <a:rPr lang="en-GB" sz="1400" b="1" dirty="0">
                <a:solidFill>
                  <a:srgbClr val="0070C0"/>
                </a:solidFill>
              </a:rPr>
              <a:t>down</a:t>
            </a:r>
          </a:p>
        </p:txBody>
      </p:sp>
      <p:grpSp>
        <p:nvGrpSpPr>
          <p:cNvPr id="53" name="Group 52"/>
          <p:cNvGrpSpPr/>
          <p:nvPr/>
        </p:nvGrpSpPr>
        <p:grpSpPr>
          <a:xfrm>
            <a:off x="6079935" y="6120885"/>
            <a:ext cx="354658" cy="232436"/>
            <a:chOff x="6070202" y="3017436"/>
            <a:chExt cx="354658" cy="232436"/>
          </a:xfrm>
        </p:grpSpPr>
        <p:cxnSp>
          <p:nvCxnSpPr>
            <p:cNvPr id="54" name="Straight Arrow Connector 53"/>
            <p:cNvCxnSpPr/>
            <p:nvPr/>
          </p:nvCxnSpPr>
          <p:spPr>
            <a:xfrm flipV="1">
              <a:off x="6075567" y="3017436"/>
              <a:ext cx="0" cy="23243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6070202" y="3249872"/>
              <a:ext cx="35465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58" name="TextBox 57"/>
          <p:cNvSpPr txBox="1"/>
          <p:nvPr/>
        </p:nvSpPr>
        <p:spPr>
          <a:xfrm>
            <a:off x="6463205" y="6180247"/>
            <a:ext cx="22463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1 step to the </a:t>
            </a:r>
            <a:r>
              <a:rPr lang="en-GB" sz="1400" b="1" dirty="0">
                <a:solidFill>
                  <a:srgbClr val="FF0000"/>
                </a:solidFill>
              </a:rPr>
              <a:t>right</a:t>
            </a:r>
          </a:p>
          <a:p>
            <a:r>
              <a:rPr lang="en-GB" sz="1400" dirty="0"/>
              <a:t>3 steps</a:t>
            </a:r>
            <a:r>
              <a:rPr lang="en-GB" sz="1400" dirty="0">
                <a:solidFill>
                  <a:srgbClr val="FF0000"/>
                </a:solidFill>
              </a:rPr>
              <a:t> </a:t>
            </a:r>
            <a:r>
              <a:rPr lang="en-GB" sz="1400" b="1" dirty="0">
                <a:solidFill>
                  <a:srgbClr val="0070C0"/>
                </a:solidFill>
              </a:rPr>
              <a:t>down</a:t>
            </a:r>
          </a:p>
        </p:txBody>
      </p:sp>
    </p:spTree>
    <p:extLst>
      <p:ext uri="{BB962C8B-B14F-4D97-AF65-F5344CB8AC3E}">
        <p14:creationId xmlns:p14="http://schemas.microsoft.com/office/powerpoint/2010/main" val="1763589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52" grpId="0"/>
      <p:bldP spid="5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516" y="89626"/>
            <a:ext cx="7886700" cy="1325563"/>
          </a:xfrm>
        </p:spPr>
        <p:txBody>
          <a:bodyPr>
            <a:normAutofit/>
          </a:bodyPr>
          <a:lstStyle/>
          <a:p>
            <a:r>
              <a:rPr lang="en-GB" sz="3200" b="1" dirty="0"/>
              <a:t>How to plot points given coordinates</a:t>
            </a:r>
          </a:p>
        </p:txBody>
      </p:sp>
      <p:sp>
        <p:nvSpPr>
          <p:cNvPr id="26" name="Content Placeholder 2"/>
          <p:cNvSpPr>
            <a:spLocks noGrp="1"/>
          </p:cNvSpPr>
          <p:nvPr>
            <p:ph idx="1"/>
          </p:nvPr>
        </p:nvSpPr>
        <p:spPr>
          <a:xfrm>
            <a:off x="395536" y="1628800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Using a graph of -4 ≤ x ≤ 7 and -2 ≤ y ≤ 5; </a:t>
            </a:r>
          </a:p>
          <a:p>
            <a:pPr marL="0" indent="0">
              <a:buNone/>
            </a:pPr>
            <a:r>
              <a:rPr lang="en-GB" dirty="0"/>
              <a:t>a) Plot the point (-3, 4) and label it A</a:t>
            </a:r>
          </a:p>
          <a:p>
            <a:pPr marL="0" indent="0">
              <a:buNone/>
            </a:pPr>
            <a:r>
              <a:rPr lang="en-GB" dirty="0"/>
              <a:t>b) Plot the point (-3,-1) and label it B</a:t>
            </a:r>
          </a:p>
          <a:p>
            <a:pPr marL="0" indent="0">
              <a:buNone/>
            </a:pPr>
            <a:r>
              <a:rPr lang="en-GB" dirty="0"/>
              <a:t>c) What are the coordinates of the midpoint of the line AB?</a:t>
            </a:r>
          </a:p>
          <a:p>
            <a:pPr marL="0" indent="0">
              <a:buNone/>
            </a:pPr>
            <a:r>
              <a:rPr lang="en-GB" dirty="0"/>
              <a:t>d) Plot the point (3, -1) and label it C</a:t>
            </a:r>
          </a:p>
          <a:p>
            <a:pPr marL="0" indent="0">
              <a:buNone/>
            </a:pPr>
            <a:r>
              <a:rPr lang="en-GB" dirty="0"/>
              <a:t>e) A,B and C are three vertices of a rectangle. What are the coordinates of the 4</a:t>
            </a:r>
            <a:r>
              <a:rPr lang="en-GB" baseline="30000" dirty="0"/>
              <a:t>th</a:t>
            </a:r>
            <a:r>
              <a:rPr lang="en-GB" dirty="0"/>
              <a:t> vertex D?</a:t>
            </a:r>
          </a:p>
          <a:p>
            <a:pPr marL="0" indent="0">
              <a:buNone/>
            </a:pPr>
            <a:r>
              <a:rPr lang="en-GB" dirty="0"/>
              <a:t>f) What is the area of the rectangle ABCD?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85020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516" y="89626"/>
            <a:ext cx="7886700" cy="1325563"/>
          </a:xfrm>
        </p:spPr>
        <p:txBody>
          <a:bodyPr>
            <a:normAutofit/>
          </a:bodyPr>
          <a:lstStyle/>
          <a:p>
            <a:r>
              <a:rPr lang="en-GB" sz="3200" b="1" dirty="0"/>
              <a:t>How to plot points given coordinates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440" t="26515" r="17796" b="22917"/>
          <a:stretch/>
        </p:blipFill>
        <p:spPr bwMode="auto">
          <a:xfrm>
            <a:off x="395892" y="2276872"/>
            <a:ext cx="5694218" cy="3699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 flipH="1">
            <a:off x="1187624" y="4869160"/>
            <a:ext cx="1440160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1187624" y="2996952"/>
            <a:ext cx="0" cy="187220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99592" y="2640840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7030A0"/>
                </a:solidFill>
              </a:rPr>
              <a:t>A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199474" y="1373290"/>
            <a:ext cx="5577471" cy="1002370"/>
            <a:chOff x="395892" y="1343976"/>
            <a:chExt cx="5577471" cy="1002370"/>
          </a:xfrm>
        </p:grpSpPr>
        <p:sp>
          <p:nvSpPr>
            <p:cNvPr id="4" name="TextBox 3"/>
            <p:cNvSpPr txBox="1"/>
            <p:nvPr/>
          </p:nvSpPr>
          <p:spPr>
            <a:xfrm>
              <a:off x="395892" y="1343976"/>
              <a:ext cx="5577471" cy="4247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lnSpc>
                  <a:spcPct val="90000"/>
                </a:lnSpc>
                <a:spcBef>
                  <a:spcPts val="1000"/>
                </a:spcBef>
              </a:pPr>
              <a:r>
                <a:rPr lang="en-GB" sz="2400" dirty="0">
                  <a:solidFill>
                    <a:prstClr val="black"/>
                  </a:solidFill>
                </a:rPr>
                <a:t>a) Plot the point (-3, 4) and label it A</a:t>
              </a:r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2923506" y="1700015"/>
              <a:ext cx="354658" cy="232436"/>
              <a:chOff x="5622277" y="2912964"/>
              <a:chExt cx="354658" cy="232436"/>
            </a:xfrm>
          </p:grpSpPr>
          <p:cxnSp>
            <p:nvCxnSpPr>
              <p:cNvPr id="13" name="Straight Arrow Connector 12"/>
              <p:cNvCxnSpPr/>
              <p:nvPr/>
            </p:nvCxnSpPr>
            <p:spPr>
              <a:xfrm flipV="1">
                <a:off x="5627642" y="2912964"/>
                <a:ext cx="0" cy="232436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5622277" y="3145400"/>
                <a:ext cx="354658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sp>
          <p:nvSpPr>
            <p:cNvPr id="10" name="TextBox 9"/>
            <p:cNvSpPr txBox="1"/>
            <p:nvPr/>
          </p:nvSpPr>
          <p:spPr>
            <a:xfrm>
              <a:off x="3300830" y="1700015"/>
              <a:ext cx="204943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-3 -&gt; 3 to the </a:t>
              </a:r>
              <a:r>
                <a:rPr lang="en-GB" dirty="0">
                  <a:solidFill>
                    <a:srgbClr val="0070C0"/>
                  </a:solidFill>
                </a:rPr>
                <a:t>left</a:t>
              </a:r>
            </a:p>
            <a:p>
              <a:r>
                <a:rPr lang="en-GB" dirty="0"/>
                <a:t>4 -&gt; 4 </a:t>
              </a:r>
              <a:r>
                <a:rPr lang="en-GB" dirty="0">
                  <a:solidFill>
                    <a:srgbClr val="FF0000"/>
                  </a:solidFill>
                </a:rPr>
                <a:t>up 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4754201" y="1328039"/>
            <a:ext cx="2781838" cy="1271998"/>
            <a:chOff x="6228184" y="2429500"/>
            <a:chExt cx="2781838" cy="1271998"/>
          </a:xfrm>
        </p:grpSpPr>
        <p:sp>
          <p:nvSpPr>
            <p:cNvPr id="11" name="TextBox 10"/>
            <p:cNvSpPr txBox="1"/>
            <p:nvPr/>
          </p:nvSpPr>
          <p:spPr>
            <a:xfrm>
              <a:off x="6228184" y="2429500"/>
              <a:ext cx="2736304" cy="7571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lnSpc>
                  <a:spcPct val="90000"/>
                </a:lnSpc>
                <a:spcBef>
                  <a:spcPts val="1000"/>
                </a:spcBef>
              </a:pPr>
              <a:r>
                <a:rPr lang="en-GB" sz="2400" dirty="0">
                  <a:solidFill>
                    <a:prstClr val="black"/>
                  </a:solidFill>
                </a:rPr>
                <a:t>b) Plot the point        (-3,-1) and label it B</a:t>
              </a:r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6634014" y="3129626"/>
              <a:ext cx="354658" cy="232436"/>
              <a:chOff x="5755952" y="2862078"/>
              <a:chExt cx="354658" cy="232436"/>
            </a:xfrm>
          </p:grpSpPr>
          <p:cxnSp>
            <p:nvCxnSpPr>
              <p:cNvPr id="18" name="Straight Arrow Connector 17"/>
              <p:cNvCxnSpPr/>
              <p:nvPr/>
            </p:nvCxnSpPr>
            <p:spPr>
              <a:xfrm flipV="1">
                <a:off x="5761317" y="2862078"/>
                <a:ext cx="0" cy="232436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5755952" y="3094514"/>
                <a:ext cx="354658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sp>
          <p:nvSpPr>
            <p:cNvPr id="20" name="TextBox 19"/>
            <p:cNvSpPr txBox="1"/>
            <p:nvPr/>
          </p:nvSpPr>
          <p:spPr>
            <a:xfrm>
              <a:off x="6960587" y="3055167"/>
              <a:ext cx="204943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-3 -&gt; 3 to the </a:t>
              </a:r>
              <a:r>
                <a:rPr lang="en-GB" dirty="0">
                  <a:solidFill>
                    <a:srgbClr val="0070C0"/>
                  </a:solidFill>
                </a:rPr>
                <a:t>left</a:t>
              </a:r>
            </a:p>
            <a:p>
              <a:r>
                <a:rPr lang="en-GB" dirty="0"/>
                <a:t>-1 -&gt; </a:t>
              </a:r>
              <a:r>
                <a:rPr lang="en-GB" dirty="0">
                  <a:solidFill>
                    <a:srgbClr val="FF0000"/>
                  </a:solidFill>
                </a:rPr>
                <a:t> </a:t>
              </a:r>
              <a:r>
                <a:rPr lang="en-GB" dirty="0"/>
                <a:t>1 </a:t>
              </a:r>
              <a:r>
                <a:rPr lang="en-GB" dirty="0">
                  <a:solidFill>
                    <a:srgbClr val="0070C0"/>
                  </a:solidFill>
                </a:rPr>
                <a:t>down</a:t>
              </a: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>
            <a:off x="1187624" y="4869160"/>
            <a:ext cx="0" cy="504056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899592" y="5313102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FFC000"/>
                </a:solidFill>
              </a:rPr>
              <a:t>B</a:t>
            </a:r>
            <a:endParaRPr lang="en-GB" b="1" dirty="0">
              <a:solidFill>
                <a:srgbClr val="FFC000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flipH="1">
            <a:off x="1187624" y="4869833"/>
            <a:ext cx="1440160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960322" y="2452191"/>
            <a:ext cx="32758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GB" sz="2000" dirty="0">
                <a:solidFill>
                  <a:prstClr val="black"/>
                </a:solidFill>
              </a:rPr>
              <a:t>c) What are the coordinates of the midpoint of the line AB?</a:t>
            </a:r>
          </a:p>
        </p:txBody>
      </p:sp>
      <p:cxnSp>
        <p:nvCxnSpPr>
          <p:cNvPr id="30" name="Straight Connector 29"/>
          <p:cNvCxnSpPr/>
          <p:nvPr/>
        </p:nvCxnSpPr>
        <p:spPr>
          <a:xfrm>
            <a:off x="1187624" y="2996952"/>
            <a:ext cx="0" cy="2376264"/>
          </a:xfrm>
          <a:prstGeom prst="line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Flowchart: Connector 30"/>
          <p:cNvSpPr/>
          <p:nvPr/>
        </p:nvSpPr>
        <p:spPr>
          <a:xfrm>
            <a:off x="1094301" y="4092672"/>
            <a:ext cx="180020" cy="168707"/>
          </a:xfrm>
          <a:prstGeom prst="flowChartConnector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054" name="Straight Arrow Connector 2053"/>
          <p:cNvCxnSpPr/>
          <p:nvPr/>
        </p:nvCxnSpPr>
        <p:spPr>
          <a:xfrm flipH="1" flipV="1">
            <a:off x="1187624" y="4869160"/>
            <a:ext cx="1440160" cy="67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5" name="TextBox 2054"/>
          <p:cNvSpPr txBox="1"/>
          <p:nvPr/>
        </p:nvSpPr>
        <p:spPr>
          <a:xfrm>
            <a:off x="1724911" y="458112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70C0"/>
                </a:solidFill>
              </a:rPr>
              <a:t>-3</a:t>
            </a:r>
          </a:p>
        </p:txBody>
      </p:sp>
      <p:cxnSp>
        <p:nvCxnSpPr>
          <p:cNvPr id="2057" name="Straight Arrow Connector 2056"/>
          <p:cNvCxnSpPr/>
          <p:nvPr/>
        </p:nvCxnSpPr>
        <p:spPr>
          <a:xfrm flipV="1">
            <a:off x="1187624" y="4261379"/>
            <a:ext cx="0" cy="60778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8" name="TextBox 2057"/>
          <p:cNvSpPr txBox="1"/>
          <p:nvPr/>
        </p:nvSpPr>
        <p:spPr>
          <a:xfrm>
            <a:off x="1160588" y="4427239"/>
            <a:ext cx="5613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</a:rPr>
              <a:t>1.5</a:t>
            </a:r>
          </a:p>
        </p:txBody>
      </p:sp>
      <p:sp>
        <p:nvSpPr>
          <p:cNvPr id="2059" name="TextBox 2058"/>
          <p:cNvSpPr txBox="1"/>
          <p:nvPr/>
        </p:nvSpPr>
        <p:spPr>
          <a:xfrm>
            <a:off x="6566652" y="3040950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50"/>
                </a:solidFill>
              </a:rPr>
              <a:t>(-3, 1.5)</a:t>
            </a:r>
          </a:p>
        </p:txBody>
      </p:sp>
      <p:sp>
        <p:nvSpPr>
          <p:cNvPr id="2061" name="TextBox 2060"/>
          <p:cNvSpPr txBox="1"/>
          <p:nvPr/>
        </p:nvSpPr>
        <p:spPr>
          <a:xfrm>
            <a:off x="6090110" y="3480123"/>
            <a:ext cx="26261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GB" sz="2000" dirty="0">
                <a:solidFill>
                  <a:prstClr val="black"/>
                </a:solidFill>
              </a:rPr>
              <a:t>d) Plot the point (3, -1) and label it C</a:t>
            </a:r>
            <a:endParaRPr lang="en-GB" sz="2800" dirty="0">
              <a:solidFill>
                <a:prstClr val="black"/>
              </a:solidFill>
            </a:endParaRPr>
          </a:p>
        </p:txBody>
      </p:sp>
      <p:sp>
        <p:nvSpPr>
          <p:cNvPr id="2062" name="Flowchart: Connector 2061"/>
          <p:cNvSpPr/>
          <p:nvPr/>
        </p:nvSpPr>
        <p:spPr>
          <a:xfrm>
            <a:off x="4034505" y="5342225"/>
            <a:ext cx="72008" cy="72008"/>
          </a:xfrm>
          <a:prstGeom prst="flowChartConnector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63" name="TextBox 2062"/>
          <p:cNvSpPr txBox="1"/>
          <p:nvPr/>
        </p:nvSpPr>
        <p:spPr>
          <a:xfrm>
            <a:off x="4045722" y="5313102"/>
            <a:ext cx="2757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0070C0"/>
                </a:solidFill>
              </a:rPr>
              <a:t>C</a:t>
            </a:r>
          </a:p>
        </p:txBody>
      </p:sp>
      <p:sp>
        <p:nvSpPr>
          <p:cNvPr id="2064" name="TextBox 2063"/>
          <p:cNvSpPr txBox="1"/>
          <p:nvPr/>
        </p:nvSpPr>
        <p:spPr>
          <a:xfrm>
            <a:off x="6090110" y="4112773"/>
            <a:ext cx="28421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GB" sz="2000" dirty="0">
                <a:solidFill>
                  <a:prstClr val="black"/>
                </a:solidFill>
              </a:rPr>
              <a:t>e) A,B and C are three vertices of a rectangle. What are the coordinates of the 4</a:t>
            </a:r>
            <a:r>
              <a:rPr lang="en-GB" sz="2000" baseline="30000" dirty="0">
                <a:solidFill>
                  <a:prstClr val="black"/>
                </a:solidFill>
              </a:rPr>
              <a:t>th</a:t>
            </a:r>
            <a:r>
              <a:rPr lang="en-GB" sz="2000" dirty="0">
                <a:solidFill>
                  <a:prstClr val="black"/>
                </a:solidFill>
              </a:rPr>
              <a:t> vertex D?</a:t>
            </a:r>
          </a:p>
        </p:txBody>
      </p:sp>
      <p:sp>
        <p:nvSpPr>
          <p:cNvPr id="2065" name="Rectangle 2064"/>
          <p:cNvSpPr/>
          <p:nvPr/>
        </p:nvSpPr>
        <p:spPr>
          <a:xfrm>
            <a:off x="1160588" y="2996952"/>
            <a:ext cx="2885134" cy="2376264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66" name="Flowchart: Connector 2065"/>
          <p:cNvSpPr/>
          <p:nvPr/>
        </p:nvSpPr>
        <p:spPr>
          <a:xfrm>
            <a:off x="4007183" y="2923145"/>
            <a:ext cx="99330" cy="100018"/>
          </a:xfrm>
          <a:prstGeom prst="flowChartConnector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67" name="TextBox 2066"/>
          <p:cNvSpPr txBox="1"/>
          <p:nvPr/>
        </p:nvSpPr>
        <p:spPr>
          <a:xfrm>
            <a:off x="4070509" y="2663993"/>
            <a:ext cx="3369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00B050"/>
                </a:solidFill>
              </a:rPr>
              <a:t>D</a:t>
            </a:r>
          </a:p>
        </p:txBody>
      </p:sp>
      <p:sp>
        <p:nvSpPr>
          <p:cNvPr id="2068" name="TextBox 2067"/>
          <p:cNvSpPr txBox="1"/>
          <p:nvPr/>
        </p:nvSpPr>
        <p:spPr>
          <a:xfrm>
            <a:off x="4166848" y="2913856"/>
            <a:ext cx="7545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>
                <a:solidFill>
                  <a:srgbClr val="00B050"/>
                </a:solidFill>
              </a:rPr>
              <a:t>(3,4)</a:t>
            </a:r>
          </a:p>
        </p:txBody>
      </p:sp>
      <p:sp>
        <p:nvSpPr>
          <p:cNvPr id="2069" name="TextBox 2068"/>
          <p:cNvSpPr txBox="1"/>
          <p:nvPr/>
        </p:nvSpPr>
        <p:spPr>
          <a:xfrm>
            <a:off x="6122353" y="5206238"/>
            <a:ext cx="24880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GB" sz="2000" dirty="0">
                <a:solidFill>
                  <a:prstClr val="black"/>
                </a:solidFill>
              </a:rPr>
              <a:t>f) What is the area of the rectangle ABCD?</a:t>
            </a:r>
          </a:p>
        </p:txBody>
      </p:sp>
      <p:cxnSp>
        <p:nvCxnSpPr>
          <p:cNvPr id="2071" name="Straight Arrow Connector 2070"/>
          <p:cNvCxnSpPr>
            <a:stCxn id="22" idx="2"/>
          </p:cNvCxnSpPr>
          <p:nvPr/>
        </p:nvCxnSpPr>
        <p:spPr>
          <a:xfrm>
            <a:off x="1115616" y="5713212"/>
            <a:ext cx="2918889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3" name="Straight Arrow Connector 2072"/>
          <p:cNvCxnSpPr/>
          <p:nvPr/>
        </p:nvCxnSpPr>
        <p:spPr>
          <a:xfrm flipV="1">
            <a:off x="4544144" y="2973154"/>
            <a:ext cx="1" cy="2464373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4" name="TextBox 2073"/>
          <p:cNvSpPr txBox="1"/>
          <p:nvPr/>
        </p:nvSpPr>
        <p:spPr>
          <a:xfrm>
            <a:off x="6511321" y="5976036"/>
            <a:ext cx="1733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6 x 5 = 30 units²</a:t>
            </a:r>
          </a:p>
        </p:txBody>
      </p:sp>
    </p:spTree>
    <p:extLst>
      <p:ext uri="{BB962C8B-B14F-4D97-AF65-F5344CB8AC3E}">
        <p14:creationId xmlns:p14="http://schemas.microsoft.com/office/powerpoint/2010/main" val="2707705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8" dur="20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1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5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20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2" grpId="0"/>
      <p:bldP spid="28" grpId="0"/>
      <p:bldP spid="28" grpId="1"/>
      <p:bldP spid="31" grpId="0" animBg="1"/>
      <p:bldP spid="31" grpId="1" animBg="1"/>
      <p:bldP spid="2055" grpId="0"/>
      <p:bldP spid="2055" grpId="1"/>
      <p:bldP spid="2058" grpId="0"/>
      <p:bldP spid="2058" grpId="1"/>
      <p:bldP spid="2059" grpId="0"/>
      <p:bldP spid="2059" grpId="1"/>
      <p:bldP spid="2061" grpId="0"/>
      <p:bldP spid="2061" grpId="1"/>
      <p:bldP spid="2062" grpId="0" animBg="1"/>
      <p:bldP spid="2063" grpId="0"/>
      <p:bldP spid="2064" grpId="0"/>
      <p:bldP spid="2064" grpId="1"/>
      <p:bldP spid="2065" grpId="0" animBg="1"/>
      <p:bldP spid="2066" grpId="0" animBg="1"/>
      <p:bldP spid="2067" grpId="0"/>
      <p:bldP spid="2068" grpId="0"/>
      <p:bldP spid="2068" grpId="1"/>
      <p:bldP spid="2069" grpId="0"/>
      <p:bldP spid="207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00" y="365126"/>
            <a:ext cx="7886700" cy="1325563"/>
          </a:xfrm>
        </p:spPr>
        <p:txBody>
          <a:bodyPr>
            <a:noAutofit/>
          </a:bodyPr>
          <a:lstStyle/>
          <a:p>
            <a:r>
              <a:rPr lang="en-GB" sz="4000" b="1" dirty="0"/>
              <a:t>How to </a:t>
            </a:r>
            <a:r>
              <a:rPr lang="en-US" sz="4000" b="1" dirty="0">
                <a:solidFill>
                  <a:srgbClr val="000000"/>
                </a:solidFill>
              </a:rPr>
              <a:t>w</a:t>
            </a:r>
            <a:r>
              <a:rPr lang="en-US" sz="4000" b="1" dirty="0">
                <a:solidFill>
                  <a:srgbClr val="000000"/>
                </a:solidFill>
                <a:ea typeface="Lucida Grande"/>
                <a:cs typeface="Lucida Grande"/>
              </a:rPr>
              <a:t>ork with coordinates in all four quadrants – now you try…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1) Decide which quadrant each set of coordinates is in</a:t>
            </a:r>
          </a:p>
          <a:p>
            <a:pPr marL="0" indent="0">
              <a:buNone/>
            </a:pPr>
            <a:r>
              <a:rPr lang="en-GB" dirty="0"/>
              <a:t>a) (-100, 345)</a:t>
            </a:r>
          </a:p>
          <a:p>
            <a:pPr marL="0" indent="0">
              <a:buNone/>
            </a:pPr>
            <a:r>
              <a:rPr lang="en-GB" dirty="0"/>
              <a:t>b) (66, 3)</a:t>
            </a:r>
          </a:p>
          <a:p>
            <a:pPr marL="0" indent="0">
              <a:buNone/>
            </a:pPr>
            <a:r>
              <a:rPr lang="en-GB" dirty="0"/>
              <a:t>c) (-27, -91)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2) A circle of radius 2 has its centre at (1,3). Find the coordinates of the point on the circle that lies on the line y=5.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90892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00" y="365126"/>
            <a:ext cx="7886700" cy="1325563"/>
          </a:xfrm>
        </p:spPr>
        <p:txBody>
          <a:bodyPr>
            <a:normAutofit/>
          </a:bodyPr>
          <a:lstStyle/>
          <a:p>
            <a:r>
              <a:rPr lang="en-GB" sz="4000" b="1" dirty="0"/>
              <a:t>How to </a:t>
            </a:r>
            <a:r>
              <a:rPr lang="en-US" sz="4000" b="1" dirty="0">
                <a:solidFill>
                  <a:srgbClr val="000000"/>
                </a:solidFill>
              </a:rPr>
              <a:t>w</a:t>
            </a:r>
            <a:r>
              <a:rPr lang="en-US" sz="4000" b="1" dirty="0">
                <a:solidFill>
                  <a:srgbClr val="000000"/>
                </a:solidFill>
                <a:ea typeface="Lucida Grande"/>
                <a:cs typeface="Lucida Grande"/>
              </a:rPr>
              <a:t>ork with coordinates in all four quadrants – now you try…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1) Decide which quadrant each set of coordinates is in</a:t>
            </a:r>
          </a:p>
          <a:p>
            <a:pPr marL="0" indent="0">
              <a:buNone/>
            </a:pPr>
            <a:r>
              <a:rPr lang="en-GB" dirty="0"/>
              <a:t>a) (-100, 345)     </a:t>
            </a:r>
            <a:r>
              <a:rPr lang="en-GB" dirty="0">
                <a:solidFill>
                  <a:srgbClr val="FF0000"/>
                </a:solidFill>
              </a:rPr>
              <a:t>quadrant 2</a:t>
            </a:r>
          </a:p>
          <a:p>
            <a:pPr marL="0" indent="0">
              <a:buNone/>
            </a:pPr>
            <a:r>
              <a:rPr lang="en-GB" dirty="0"/>
              <a:t>b) (66, 3)       </a:t>
            </a:r>
            <a:r>
              <a:rPr lang="en-GB" dirty="0">
                <a:solidFill>
                  <a:srgbClr val="FF0000"/>
                </a:solidFill>
              </a:rPr>
              <a:t>quadrant 1</a:t>
            </a:r>
          </a:p>
          <a:p>
            <a:pPr marL="0" indent="0">
              <a:buNone/>
            </a:pPr>
            <a:r>
              <a:rPr lang="en-GB" dirty="0"/>
              <a:t>c) (-27, -91)      </a:t>
            </a:r>
            <a:r>
              <a:rPr lang="en-GB" dirty="0">
                <a:solidFill>
                  <a:srgbClr val="FF0000"/>
                </a:solidFill>
              </a:rPr>
              <a:t>quadrant 3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2) A circle of radius 2 has its centre at (1,3). Find the coordinates of the point on the circle that lies on the line y=5.       </a:t>
            </a:r>
            <a:r>
              <a:rPr lang="en-GB" dirty="0">
                <a:solidFill>
                  <a:srgbClr val="FF0000"/>
                </a:solidFill>
              </a:rPr>
              <a:t>(1,5)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95383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Problem Solving and Reasoning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A and B are two points.</a:t>
            </a:r>
          </a:p>
          <a:p>
            <a:pPr marL="0" indent="0">
              <a:buNone/>
            </a:pPr>
            <a:r>
              <a:rPr lang="en-GB" dirty="0"/>
              <a:t>Point A has coordinates (-5, -2)</a:t>
            </a:r>
          </a:p>
          <a:p>
            <a:pPr marL="0" indent="0">
              <a:buNone/>
            </a:pPr>
            <a:r>
              <a:rPr lang="en-GB" dirty="0"/>
              <a:t>Point B has coordinates (2,2)</a:t>
            </a:r>
          </a:p>
          <a:p>
            <a:pPr marL="0" indent="0">
              <a:buNone/>
            </a:pPr>
            <a:r>
              <a:rPr lang="en-GB" dirty="0"/>
              <a:t>M is the midpoint of the line segment AB</a:t>
            </a:r>
          </a:p>
          <a:p>
            <a:pPr marL="0" indent="0">
              <a:buNone/>
            </a:pPr>
            <a:r>
              <a:rPr lang="en-GB" dirty="0"/>
              <a:t>a) Find the coordinates of M</a:t>
            </a:r>
          </a:p>
          <a:p>
            <a:pPr marL="0" indent="0">
              <a:buNone/>
            </a:pPr>
            <a:r>
              <a:rPr lang="en-GB" dirty="0"/>
              <a:t>C is point such that ABC is a right-angled triangle at C.</a:t>
            </a:r>
          </a:p>
          <a:p>
            <a:pPr marL="0" indent="0">
              <a:buNone/>
            </a:pPr>
            <a:r>
              <a:rPr lang="en-GB" dirty="0"/>
              <a:t>b) Find the two possible coordinates of C</a:t>
            </a:r>
          </a:p>
          <a:p>
            <a:pPr marL="514350" indent="-514350">
              <a:buAutoNum type="alphaLcParenR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866581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773</Words>
  <Application>Microsoft Macintosh PowerPoint</Application>
  <PresentationFormat>On-screen Show (4:3)</PresentationFormat>
  <Paragraphs>121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Lucida Grande</vt:lpstr>
      <vt:lpstr>1_Office Theme</vt:lpstr>
      <vt:lpstr>Office Theme</vt:lpstr>
      <vt:lpstr>2_Office Theme</vt:lpstr>
      <vt:lpstr>Four quadrants</vt:lpstr>
      <vt:lpstr>Key Vocabulary</vt:lpstr>
      <vt:lpstr>How to write coordinates in all four quadrants</vt:lpstr>
      <vt:lpstr>How to write coordinates in all four quadrants</vt:lpstr>
      <vt:lpstr>How to plot points given coordinates</vt:lpstr>
      <vt:lpstr>How to plot points given coordinates</vt:lpstr>
      <vt:lpstr>How to work with coordinates in all four quadrants – now you try…</vt:lpstr>
      <vt:lpstr>How to work with coordinates in all four quadrants – now you try…</vt:lpstr>
      <vt:lpstr>Problem Solving and Reasoning</vt:lpstr>
      <vt:lpstr>Problem Solving and Reasoning</vt:lpstr>
      <vt:lpstr>Reason and explain</vt:lpstr>
    </vt:vector>
  </TitlesOfParts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Four quadrants</dc:title>
  <dc:creator>Ameena</dc:creator>
  <cp:lastModifiedBy>PiXL 1</cp:lastModifiedBy>
  <cp:revision>52</cp:revision>
  <dcterms:created xsi:type="dcterms:W3CDTF">2016-09-02T10:25:12Z</dcterms:created>
  <dcterms:modified xsi:type="dcterms:W3CDTF">2018-11-13T15:03:24Z</dcterms:modified>
</cp:coreProperties>
</file>