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3" r:id="rId4"/>
    <p:sldId id="276" r:id="rId5"/>
    <p:sldId id="262" r:id="rId6"/>
    <p:sldId id="277" r:id="rId7"/>
    <p:sldId id="280" r:id="rId8"/>
    <p:sldId id="279" r:id="rId9"/>
    <p:sldId id="275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434" autoAdjust="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D5-DD1B-48A4-8220-07294736B45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827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D5-DD1B-48A4-8220-07294736B45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771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33D5-DD1B-48A4-8220-07294736B45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3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Adding and subtracting integers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Using written methods to add and subtract integers without a calculator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9635" y="352314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latin typeface="+mj-lt"/>
              </a:rPr>
              <a:t>Grade F/G</a:t>
            </a:r>
            <a:endParaRPr lang="en-GB" sz="24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1684" y="4624661"/>
            <a:ext cx="4281118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If you have any questions regarding these resources or come across any errors, please contact </a:t>
            </a:r>
          </a:p>
          <a:p>
            <a:pPr algn="ctr"/>
            <a:r>
              <a:rPr lang="en-US" sz="2000" b="1" dirty="0"/>
              <a:t>helpful-report@pixl.org.uk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532" y="132928"/>
            <a:ext cx="7772400" cy="1065357"/>
          </a:xfrm>
        </p:spPr>
        <p:txBody>
          <a:bodyPr>
            <a:normAutofit/>
          </a:bodyPr>
          <a:lstStyle/>
          <a:p>
            <a:pPr algn="l"/>
            <a:r>
              <a:rPr lang="en-GB" sz="4400" dirty="0"/>
              <a:t>Reason and explain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093" y="1541418"/>
            <a:ext cx="7778839" cy="1655762"/>
          </a:xfrm>
        </p:spPr>
        <p:txBody>
          <a:bodyPr/>
          <a:lstStyle/>
          <a:p>
            <a:pPr algn="l"/>
            <a:r>
              <a:rPr lang="en-GB" dirty="0"/>
              <a:t>Explain why </a:t>
            </a:r>
            <a:r>
              <a:rPr lang="en-GB"/>
              <a:t>you cannot </a:t>
            </a:r>
            <a:r>
              <a:rPr lang="en-GB" dirty="0"/>
              <a:t>calculate £10 + 98p using the following working out:   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352283" y="2227684"/>
            <a:ext cx="2099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    1 0.0 0</a:t>
            </a:r>
          </a:p>
          <a:p>
            <a:r>
              <a:rPr lang="en-GB" sz="4000" u="sng" dirty="0"/>
              <a:t>+  9 8___</a:t>
            </a:r>
            <a:endParaRPr lang="en-GB" sz="4000" dirty="0"/>
          </a:p>
          <a:p>
            <a:r>
              <a:rPr lang="en-GB" sz="4000" u="sng" dirty="0"/>
              <a:t>____ ___</a:t>
            </a:r>
          </a:p>
        </p:txBody>
      </p:sp>
      <p:sp>
        <p:nvSpPr>
          <p:cNvPr id="4" name="Rectangle 3"/>
          <p:cNvSpPr/>
          <p:nvPr/>
        </p:nvSpPr>
        <p:spPr>
          <a:xfrm>
            <a:off x="315532" y="439372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/>
              <a:t>Spot the mistake:-</a:t>
            </a:r>
          </a:p>
          <a:p>
            <a:endParaRPr lang="en-GB" sz="2400" dirty="0"/>
          </a:p>
          <a:p>
            <a:r>
              <a:rPr lang="en-GB" sz="2400" dirty="0"/>
              <a:t>1550grams – 1kg = 1549grams </a:t>
            </a:r>
          </a:p>
        </p:txBody>
      </p:sp>
    </p:spTree>
    <p:extLst>
      <p:ext uri="{BB962C8B-B14F-4D97-AF65-F5344CB8AC3E}">
        <p14:creationId xmlns:p14="http://schemas.microsoft.com/office/powerpoint/2010/main" val="34804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231" y="309092"/>
            <a:ext cx="7772400" cy="1065357"/>
          </a:xfrm>
        </p:spPr>
        <p:txBody>
          <a:bodyPr/>
          <a:lstStyle/>
          <a:p>
            <a:r>
              <a:rPr lang="en-GB" dirty="0"/>
              <a:t>Key vocabulary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8946" y="1938031"/>
            <a:ext cx="7056411" cy="286578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 Integers</a:t>
            </a:r>
          </a:p>
          <a:p>
            <a:pPr algn="l"/>
            <a:r>
              <a:rPr lang="en-GB" dirty="0"/>
              <a:t> Adding </a:t>
            </a:r>
          </a:p>
          <a:p>
            <a:pPr algn="l"/>
            <a:r>
              <a:rPr lang="en-GB" dirty="0"/>
              <a:t> Subtracting</a:t>
            </a:r>
          </a:p>
          <a:p>
            <a:pPr algn="l"/>
            <a:r>
              <a:rPr lang="en-GB" dirty="0"/>
              <a:t> Difference </a:t>
            </a:r>
          </a:p>
          <a:p>
            <a:pPr algn="l"/>
            <a:r>
              <a:rPr lang="en-GB" dirty="0"/>
              <a:t> Borrow</a:t>
            </a:r>
          </a:p>
          <a:p>
            <a:pPr algn="l"/>
            <a:r>
              <a:rPr lang="en-GB" dirty="0"/>
              <a:t> Carry over </a:t>
            </a: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64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2285" y="0"/>
            <a:ext cx="6750944" cy="832609"/>
          </a:xfrm>
        </p:spPr>
        <p:txBody>
          <a:bodyPr>
            <a:normAutofit/>
          </a:bodyPr>
          <a:lstStyle/>
          <a:p>
            <a:r>
              <a:rPr lang="en-GB" sz="3200" dirty="0"/>
              <a:t>How to add and subtract integers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9245" y="959786"/>
            <a:ext cx="5151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/>
              <a:t>Fill in the missing gaps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32049"/>
              </p:ext>
            </p:extLst>
          </p:nvPr>
        </p:nvGraphicFramePr>
        <p:xfrm>
          <a:off x="757439" y="1721684"/>
          <a:ext cx="2558604" cy="2337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9292">
                <a:tc>
                  <a:txBody>
                    <a:bodyPr/>
                    <a:lstStyle/>
                    <a:p>
                      <a:pPr algn="ctr"/>
                      <a:endParaRPr lang="en-GB" sz="4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29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+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292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16677" y="2554528"/>
            <a:ext cx="592428" cy="56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075915" y="2546161"/>
            <a:ext cx="592428" cy="56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743202" y="2546160"/>
            <a:ext cx="592428" cy="566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825026" y="1321568"/>
            <a:ext cx="51000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In the units column…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The answer is smaller than 2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This indicates ten has been </a:t>
            </a:r>
            <a:r>
              <a:rPr lang="en-GB" sz="2000">
                <a:solidFill>
                  <a:schemeClr val="accent1"/>
                </a:solidFill>
              </a:rPr>
              <a:t>carried into </a:t>
            </a:r>
            <a:r>
              <a:rPr lang="en-GB" sz="2000" dirty="0">
                <a:solidFill>
                  <a:schemeClr val="accent1"/>
                </a:solidFill>
              </a:rPr>
              <a:t>the tens column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2 + ___ =11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33353" y="2475552"/>
            <a:ext cx="502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20990" y="3993113"/>
            <a:ext cx="502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25026" y="3191806"/>
            <a:ext cx="51000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In the tens column….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The answer is smaller than 50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This indicates that a hundred has been carried forward into the hundreds column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50 + </a:t>
            </a:r>
            <a:r>
              <a:rPr lang="en-GB" sz="2000" dirty="0">
                <a:solidFill>
                  <a:srgbClr val="FF0000"/>
                </a:solidFill>
              </a:rPr>
              <a:t>10 </a:t>
            </a:r>
            <a:r>
              <a:rPr lang="en-GB" sz="2000" dirty="0">
                <a:solidFill>
                  <a:schemeClr val="accent1"/>
                </a:solidFill>
              </a:rPr>
              <a:t>+ __ = 120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6285" y="2483920"/>
            <a:ext cx="502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98781" y="3993113"/>
            <a:ext cx="502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25026" y="5059528"/>
            <a:ext cx="510003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In the hundreds column….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900 + </a:t>
            </a:r>
            <a:r>
              <a:rPr lang="en-GB" sz="2000" dirty="0">
                <a:solidFill>
                  <a:srgbClr val="FF0000"/>
                </a:solidFill>
              </a:rPr>
              <a:t>100</a:t>
            </a:r>
            <a:r>
              <a:rPr lang="en-GB" sz="2000" dirty="0">
                <a:solidFill>
                  <a:schemeClr val="accent1"/>
                </a:solidFill>
              </a:rPr>
              <a:t> + __ = 1100</a:t>
            </a:r>
          </a:p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496770" y="2483920"/>
            <a:ext cx="502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3810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3" grpId="0"/>
      <p:bldP spid="14" grpId="0" build="p"/>
      <p:bldP spid="15" grpId="0"/>
      <p:bldP spid="16" grpId="0"/>
      <p:bldP spid="17" grpId="0" build="p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  <a:p>
            <a:pPr marL="514350" indent="-514350">
              <a:buNone/>
            </a:pP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19558" y="152087"/>
            <a:ext cx="6750944" cy="832609"/>
          </a:xfrm>
        </p:spPr>
        <p:txBody>
          <a:bodyPr>
            <a:normAutofit/>
          </a:bodyPr>
          <a:lstStyle/>
          <a:p>
            <a:r>
              <a:rPr lang="en-GB" sz="3200" dirty="0"/>
              <a:t>How to add and subtract integers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28650" y="218940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66738"/>
              </p:ext>
            </p:extLst>
          </p:nvPr>
        </p:nvGraphicFramePr>
        <p:xfrm>
          <a:off x="954501" y="1481373"/>
          <a:ext cx="5147258" cy="1075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626"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solidFill>
                            <a:sysClr val="windowText" lastClr="000000"/>
                          </a:solidFill>
                        </a:rPr>
                        <a:t>Cost for the first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solidFill>
                            <a:sysClr val="windowText" lastClr="000000"/>
                          </a:solidFill>
                        </a:rPr>
                        <a:t>Extra cost per</a:t>
                      </a:r>
                      <a:r>
                        <a:rPr lang="en-GB" sz="2000" baseline="0" dirty="0">
                          <a:solidFill>
                            <a:sysClr val="windowText" lastClr="000000"/>
                          </a:solidFill>
                        </a:rPr>
                        <a:t> day for each additional day </a:t>
                      </a:r>
                      <a:endParaRPr lang="en-GB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91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£150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£40.25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650" y="934898"/>
            <a:ext cx="5385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2) The table below shows the cost of hiring a car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6228" y="2880260"/>
            <a:ext cx="5385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What is the cost of hiring the car for 3 days?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-117798" y="3422678"/>
            <a:ext cx="4840242" cy="2927371"/>
            <a:chOff x="-117798" y="3422678"/>
            <a:chExt cx="4840242" cy="2927371"/>
          </a:xfrm>
        </p:grpSpPr>
        <p:sp>
          <p:nvSpPr>
            <p:cNvPr id="8" name="TextBox 7"/>
            <p:cNvSpPr txBox="1"/>
            <p:nvPr/>
          </p:nvSpPr>
          <p:spPr>
            <a:xfrm>
              <a:off x="-117798" y="3795504"/>
              <a:ext cx="3645928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4000" dirty="0"/>
                <a:t>1 5 0</a:t>
              </a:r>
              <a:r>
                <a:rPr lang="en-GB" sz="4000" dirty="0">
                  <a:solidFill>
                    <a:srgbClr val="FF0000"/>
                  </a:solidFill>
                </a:rPr>
                <a:t>.0 0</a:t>
              </a:r>
            </a:p>
            <a:p>
              <a:pPr algn="r"/>
              <a:r>
                <a:rPr lang="en-GB" sz="4000" dirty="0"/>
                <a:t>4 0.2 5</a:t>
              </a:r>
            </a:p>
            <a:p>
              <a:pPr algn="r"/>
              <a:r>
                <a:rPr lang="en-GB" sz="4000" u="sng" dirty="0"/>
                <a:t>+_4 0.2 5</a:t>
              </a:r>
            </a:p>
            <a:p>
              <a:pPr algn="r"/>
              <a:r>
                <a:rPr lang="en-GB" sz="4000" u="sng" dirty="0">
                  <a:solidFill>
                    <a:srgbClr val="FF0000"/>
                  </a:solidFill>
                </a:rPr>
                <a:t>_____. __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20525" y="3422678"/>
              <a:ext cx="3101919" cy="492443"/>
            </a:xfrm>
            <a:prstGeom prst="rect">
              <a:avLst/>
            </a:prstGeom>
            <a:noFill/>
          </p:spPr>
          <p:txBody>
            <a:bodyPr vert="horz" wrap="square" lIns="0" tIns="0" rIns="0" bIns="0" numCol="1" rtlCol="0">
              <a:spAutoFit/>
            </a:bodyPr>
            <a:lstStyle/>
            <a:p>
              <a:r>
                <a:rPr lang="en-GB" sz="3200" dirty="0"/>
                <a:t>H  T  U </a:t>
              </a: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4773434" y="3514021"/>
            <a:ext cx="4291080" cy="12508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Using the column method add up the costs for hiring the vehicle for the first day and for the two additional days</a:t>
            </a:r>
          </a:p>
          <a:p>
            <a:pPr algn="ctr"/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52920" y="4795363"/>
            <a:ext cx="4291080" cy="125083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Note: numbers need to be aligned in the correct columns for hundreds, tens, units, tenths and hundredths </a:t>
            </a:r>
          </a:p>
          <a:p>
            <a:pPr algn="ctr"/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4831" y="5583106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08185" y="6164230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708185" y="6350049"/>
            <a:ext cx="356646" cy="3728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19857" y="5583106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51539" y="5583106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64244" y="5583106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75881" y="6145417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1575881" y="6331760"/>
            <a:ext cx="356646" cy="3728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589532" y="5580041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9120" y="3924361"/>
            <a:ext cx="14251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First day</a:t>
            </a:r>
          </a:p>
          <a:p>
            <a:endParaRPr lang="en-GB" sz="2000" b="1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Second day</a:t>
            </a:r>
          </a:p>
          <a:p>
            <a:endParaRPr lang="en-GB" sz="2000" b="1" dirty="0">
              <a:solidFill>
                <a:schemeClr val="tx2"/>
              </a:solidFill>
            </a:endParaRPr>
          </a:p>
          <a:p>
            <a:r>
              <a:rPr lang="en-GB" sz="2000" b="1" dirty="0">
                <a:solidFill>
                  <a:schemeClr val="tx2"/>
                </a:solidFill>
              </a:rPr>
              <a:t>Third day</a:t>
            </a:r>
          </a:p>
        </p:txBody>
      </p:sp>
    </p:spTree>
    <p:extLst>
      <p:ext uri="{BB962C8B-B14F-4D97-AF65-F5344CB8AC3E}">
        <p14:creationId xmlns:p14="http://schemas.microsoft.com/office/powerpoint/2010/main" val="407813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4" grpId="0"/>
      <p:bldP spid="14" grpId="1"/>
      <p:bldP spid="13" grpId="0"/>
      <p:bldP spid="16" grpId="0"/>
      <p:bldP spid="21" grpId="0"/>
      <p:bldP spid="22" grpId="0"/>
      <p:bldP spid="23" grpId="0"/>
      <p:bldP spid="24" grpId="0"/>
      <p:bldP spid="26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319558" y="171944"/>
            <a:ext cx="6750944" cy="8326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dirty="0"/>
              <a:t>How to add and subtract integers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9558" y="1171978"/>
            <a:ext cx="7173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3) Fill in the blank:    </a:t>
            </a:r>
          </a:p>
          <a:p>
            <a:r>
              <a:rPr lang="en-GB" sz="2800" dirty="0"/>
              <a:t>	468 + ______ = 752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9952" y="2742832"/>
            <a:ext cx="20348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dirty="0"/>
              <a:t>7 5 2</a:t>
            </a:r>
            <a:endParaRPr lang="en-GB" sz="4000" dirty="0">
              <a:solidFill>
                <a:srgbClr val="FF0000"/>
              </a:solidFill>
            </a:endParaRPr>
          </a:p>
          <a:p>
            <a:pPr algn="r"/>
            <a:r>
              <a:rPr lang="en-GB" sz="4000" u="sng" dirty="0"/>
              <a:t>-   4 6 8</a:t>
            </a:r>
          </a:p>
          <a:p>
            <a:pPr algn="r"/>
            <a:r>
              <a:rPr lang="en-GB" sz="4000" u="sng" dirty="0"/>
              <a:t>______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217918" y="2708711"/>
            <a:ext cx="2051767" cy="1515333"/>
          </a:xfrm>
          <a:prstGeom prst="cloudCallout">
            <a:avLst>
              <a:gd name="adj1" fmla="val 13251"/>
              <a:gd name="adj2" fmla="val -900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What is the opposite operation for addition?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67857" y="2363226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921184" y="2944623"/>
            <a:ext cx="356646" cy="3728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52833" y="2708711"/>
            <a:ext cx="463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41515" y="3882592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524324" y="2918820"/>
            <a:ext cx="356646" cy="3728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81515" y="2371829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57506" y="2294917"/>
            <a:ext cx="463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66153" y="3884499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90791" y="3879777"/>
            <a:ext cx="463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1853" y="2494971"/>
            <a:ext cx="3812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Can you calculate 2-8? 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Borrow ten from the tens column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1852" y="3317449"/>
            <a:ext cx="3812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Now calculate 12-8=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1853" y="3861598"/>
            <a:ext cx="4005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Move on to the tens column, can you calculate 40-60? 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Borrow hundred from the hundreds column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1850" y="5135892"/>
            <a:ext cx="38121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Now calculate 140-60=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1850" y="5896919"/>
            <a:ext cx="3812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/>
                </a:solidFill>
              </a:rPr>
              <a:t>Move onto the hundreds column</a:t>
            </a:r>
          </a:p>
          <a:p>
            <a:r>
              <a:rPr lang="en-GB" sz="2000" dirty="0">
                <a:solidFill>
                  <a:schemeClr val="accent1"/>
                </a:solidFill>
              </a:rPr>
              <a:t>Now calculate 600-400=</a:t>
            </a:r>
          </a:p>
        </p:txBody>
      </p:sp>
    </p:spTree>
    <p:extLst>
      <p:ext uri="{BB962C8B-B14F-4D97-AF65-F5344CB8AC3E}">
        <p14:creationId xmlns:p14="http://schemas.microsoft.com/office/powerpoint/2010/main" val="397879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74" y="262796"/>
            <a:ext cx="7772400" cy="853422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Adding and subtracting integers- now you try…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76623"/>
              </p:ext>
            </p:extLst>
          </p:nvPr>
        </p:nvGraphicFramePr>
        <p:xfrm>
          <a:off x="847591" y="3048137"/>
          <a:ext cx="1908488" cy="148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552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-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9092" y="2573756"/>
            <a:ext cx="7753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Fill in the missing boxes</a:t>
            </a:r>
          </a:p>
          <a:p>
            <a:r>
              <a:rPr lang="en-GB" sz="2400" dirty="0"/>
              <a:t>c)								d)</a:t>
            </a:r>
          </a:p>
        </p:txBody>
      </p:sp>
      <p:sp>
        <p:nvSpPr>
          <p:cNvPr id="5" name="Rectangle 4"/>
          <p:cNvSpPr/>
          <p:nvPr/>
        </p:nvSpPr>
        <p:spPr>
          <a:xfrm>
            <a:off x="1390918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03042" y="4080317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328929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710960"/>
              </p:ext>
            </p:extLst>
          </p:nvPr>
        </p:nvGraphicFramePr>
        <p:xfrm>
          <a:off x="4721985" y="3071994"/>
          <a:ext cx="1908488" cy="148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552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+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265313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741832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18351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09092" y="1155401"/>
            <a:ext cx="7227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the following, you must show your working out: </a:t>
            </a:r>
          </a:p>
          <a:p>
            <a:r>
              <a:rPr lang="en-GB" sz="2400" dirty="0"/>
              <a:t>a) 835 – 186 =					b) 718 + 361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2074" y="4767729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e) Use all the numbers in the list below to make this calculation correct</a:t>
            </a:r>
          </a:p>
          <a:p>
            <a:r>
              <a:rPr lang="en-GB" sz="2400" dirty="0"/>
              <a:t>    8, 4, 5, 3 		………… + ………….. = 101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2074" y="5685974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f) Paul has 215g of icing sugar to decorate his cupcakes and needs 450g     in total. How much more icing sugar does he need? </a:t>
            </a:r>
          </a:p>
        </p:txBody>
      </p:sp>
    </p:spTree>
    <p:extLst>
      <p:ext uri="{BB962C8B-B14F-4D97-AF65-F5344CB8AC3E}">
        <p14:creationId xmlns:p14="http://schemas.microsoft.com/office/powerpoint/2010/main" val="3959653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74" y="262796"/>
            <a:ext cx="7772400" cy="853422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Adding and subtracting integers- now you try…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76623"/>
              </p:ext>
            </p:extLst>
          </p:nvPr>
        </p:nvGraphicFramePr>
        <p:xfrm>
          <a:off x="847591" y="3048137"/>
          <a:ext cx="1908488" cy="148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552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-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9092" y="2573756"/>
            <a:ext cx="7753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Fill in the missing boxes</a:t>
            </a:r>
          </a:p>
          <a:p>
            <a:r>
              <a:rPr lang="en-GB" sz="2400" dirty="0"/>
              <a:t>c)								d)</a:t>
            </a:r>
          </a:p>
        </p:txBody>
      </p:sp>
      <p:sp>
        <p:nvSpPr>
          <p:cNvPr id="5" name="Rectangle 4"/>
          <p:cNvSpPr/>
          <p:nvPr/>
        </p:nvSpPr>
        <p:spPr>
          <a:xfrm>
            <a:off x="1390918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803042" y="4080317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328929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201388"/>
              </p:ext>
            </p:extLst>
          </p:nvPr>
        </p:nvGraphicFramePr>
        <p:xfrm>
          <a:off x="4721985" y="3071994"/>
          <a:ext cx="1908488" cy="1480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3552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+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265313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741832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18351" y="3514031"/>
            <a:ext cx="412124" cy="3477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09092" y="1155401"/>
            <a:ext cx="72274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the following, you must show your working out: </a:t>
            </a:r>
          </a:p>
          <a:p>
            <a:r>
              <a:rPr lang="en-GB" sz="2400" dirty="0"/>
              <a:t>a) 835 – 186 =					b) 718 + 361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2074" y="4767729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e) Use all the numbers in the list below to make this calculation correct</a:t>
            </a:r>
          </a:p>
          <a:p>
            <a:r>
              <a:rPr lang="en-GB" sz="2400" dirty="0"/>
              <a:t>    8, 4, 5, 3 		………… + ………….. = 101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2074" y="5685974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f) Paul has 215g of icing sugar to decorate his cupcakes and needs 450g     in total. How much more icing sugar does he need?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70243" y="1870607"/>
            <a:ext cx="5207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649                                               1079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8935" y="6043029"/>
            <a:ext cx="145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235g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62353" y="3457063"/>
            <a:ext cx="345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7 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893194" y="3206839"/>
            <a:ext cx="277049" cy="197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15166" y="2934836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43286" y="2805572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04762" y="2805571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426179" y="3464440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4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43286" y="4031608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8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97161" y="2805571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5 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1382790" y="3175717"/>
            <a:ext cx="277049" cy="197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53612" y="3464440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7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39406" y="3464415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5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6097" y="3464415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3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77093" y="4493273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65313" y="4493273"/>
            <a:ext cx="405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698163" y="5088352"/>
            <a:ext cx="17171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>
                <a:solidFill>
                  <a:schemeClr val="accent1"/>
                </a:solidFill>
              </a:rPr>
              <a:t>53               48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182692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5909"/>
            <a:ext cx="7772400" cy="660442"/>
          </a:xfrm>
        </p:spPr>
        <p:txBody>
          <a:bodyPr>
            <a:normAutofit fontScale="90000"/>
          </a:bodyPr>
          <a:lstStyle/>
          <a:p>
            <a:pPr algn="l"/>
            <a:r>
              <a:rPr lang="en-GB" sz="4400" dirty="0"/>
              <a:t>Problem solving and reasoning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56531"/>
              </p:ext>
            </p:extLst>
          </p:nvPr>
        </p:nvGraphicFramePr>
        <p:xfrm>
          <a:off x="508000" y="916976"/>
          <a:ext cx="4064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ysClr val="windowText" lastClr="000000"/>
                          </a:solidFill>
                        </a:rPr>
                        <a:t>Lola’s Café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Cup of tea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Cup of</a:t>
                      </a:r>
                      <a:r>
                        <a:rPr lang="en-GB" baseline="0" dirty="0"/>
                        <a:t> coffee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Chocolate</a:t>
                      </a:r>
                      <a:r>
                        <a:rPr lang="en-GB" baseline="0" dirty="0"/>
                        <a:t> muffin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Bottle</a:t>
                      </a:r>
                      <a:r>
                        <a:rPr lang="en-GB" baseline="0" dirty="0"/>
                        <a:t> of water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85p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Orange</a:t>
                      </a:r>
                      <a:r>
                        <a:rPr lang="en-GB" baseline="0" dirty="0"/>
                        <a:t> Juice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95p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  <a:r>
                        <a:rPr lang="en-GB" baseline="0" dirty="0"/>
                        <a:t> scones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£1.80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84878" y="1236371"/>
            <a:ext cx="40697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n-GB" sz="2000" dirty="0"/>
              <a:t>Sarah buys a cup of coffee, a cup of tea, 2 scones and 1 bottle of water. Work out the total cost? </a:t>
            </a:r>
          </a:p>
          <a:p>
            <a:pPr marL="457200" indent="-457200">
              <a:buFont typeface="+mj-lt"/>
              <a:buAutoNum type="alphaLcParenR"/>
            </a:pPr>
            <a:endParaRPr lang="en-GB" sz="2000" dirty="0"/>
          </a:p>
          <a:p>
            <a:pPr marL="457200" indent="-457200">
              <a:buFont typeface="+mj-lt"/>
              <a:buAutoNum type="alphaLcParenR"/>
            </a:pPr>
            <a:r>
              <a:rPr lang="en-GB" sz="2000" dirty="0"/>
              <a:t>She pays with a £10 note, work out how much change she would receive?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703877"/>
              </p:ext>
            </p:extLst>
          </p:nvPr>
        </p:nvGraphicFramePr>
        <p:xfrm>
          <a:off x="486178" y="3896688"/>
          <a:ext cx="1960808" cy="296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93183" y="3580327"/>
            <a:ext cx="2820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a) Total cost: 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691685" y="3793260"/>
            <a:ext cx="1983346" cy="1422683"/>
          </a:xfrm>
          <a:prstGeom prst="cloudCallout">
            <a:avLst>
              <a:gd name="adj1" fmla="val -25475"/>
              <a:gd name="adj2" fmla="val -113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do we convert pence to pounds?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87901"/>
              </p:ext>
            </p:extLst>
          </p:nvPr>
        </p:nvGraphicFramePr>
        <p:xfrm>
          <a:off x="4746666" y="3982271"/>
          <a:ext cx="1908492" cy="197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479700" y="3496018"/>
            <a:ext cx="3427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b) Change from £10 note: 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125792" y="4110083"/>
            <a:ext cx="489397" cy="2308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6605" y="3712327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9 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965861" y="4136576"/>
            <a:ext cx="277049" cy="1979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45203" y="3980437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191816" y="3883984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1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52642" y="3707450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/>
                </a:solidFill>
              </a:rPr>
              <a:t>9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24952" y="4969481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4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03384" y="4946178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7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9505" y="4969481"/>
            <a:ext cx="376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5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62621" y="2159700"/>
            <a:ext cx="2820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£5.25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03384" y="3086031"/>
            <a:ext cx="2820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£4.75 </a:t>
            </a:r>
          </a:p>
        </p:txBody>
      </p:sp>
    </p:spTree>
    <p:extLst>
      <p:ext uri="{BB962C8B-B14F-4D97-AF65-F5344CB8AC3E}">
        <p14:creationId xmlns:p14="http://schemas.microsoft.com/office/powerpoint/2010/main" val="270583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/>
      <p:bldP spid="15" grpId="0"/>
      <p:bldP spid="24" grpId="0"/>
      <p:bldP spid="25" grpId="0"/>
      <p:bldP spid="27" grpId="0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11" y="180133"/>
            <a:ext cx="7772400" cy="724836"/>
          </a:xfrm>
        </p:spPr>
        <p:txBody>
          <a:bodyPr>
            <a:normAutofit/>
          </a:bodyPr>
          <a:lstStyle/>
          <a:p>
            <a:pPr algn="l"/>
            <a:r>
              <a:rPr lang="en-GB" sz="4400" dirty="0"/>
              <a:t>Problem solving and reasoning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753" y="3370218"/>
            <a:ext cx="8541912" cy="776779"/>
          </a:xfrm>
        </p:spPr>
        <p:txBody>
          <a:bodyPr>
            <a:normAutofit/>
          </a:bodyPr>
          <a:lstStyle/>
          <a:p>
            <a:pPr algn="l"/>
            <a:r>
              <a:rPr lang="en-GB" sz="2200" dirty="0"/>
              <a:t>2 adults and 2 children went to the cinema and purchased a family ticket. How much money did they save?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323212"/>
              </p:ext>
            </p:extLst>
          </p:nvPr>
        </p:nvGraphicFramePr>
        <p:xfrm>
          <a:off x="1022797" y="1577038"/>
          <a:ext cx="4399209" cy="1572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9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016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ysClr val="windowText" lastClr="000000"/>
                          </a:solidFill>
                        </a:rPr>
                        <a:t>Adult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ysClr val="windowText" lastClr="000000"/>
                          </a:solidFill>
                        </a:rPr>
                        <a:t>£9.80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16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ysClr val="windowText" lastClr="000000"/>
                          </a:solidFill>
                        </a:rPr>
                        <a:t>Child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ysClr val="windowText" lastClr="000000"/>
                          </a:solidFill>
                        </a:rPr>
                        <a:t>£7.30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103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ysClr val="windowText" lastClr="000000"/>
                          </a:solidFill>
                        </a:rPr>
                        <a:t>Family ticket</a:t>
                      </a:r>
                      <a:r>
                        <a:rPr lang="en-GB" sz="2000" b="1" baseline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r>
                        <a:rPr lang="en-GB" sz="2000" b="1" baseline="0" dirty="0">
                          <a:solidFill>
                            <a:sysClr val="windowText" lastClr="000000"/>
                          </a:solidFill>
                        </a:rPr>
                        <a:t>(2 adults and 2 children)</a:t>
                      </a:r>
                      <a:endParaRPr lang="en-GB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ysClr val="windowText" lastClr="000000"/>
                          </a:solidFill>
                        </a:rPr>
                        <a:t>£31.20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3608" y="1124081"/>
            <a:ext cx="38250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/>
              <a:t>Cinema Price of regular ticket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29194"/>
              </p:ext>
            </p:extLst>
          </p:nvPr>
        </p:nvGraphicFramePr>
        <p:xfrm>
          <a:off x="318753" y="3896688"/>
          <a:ext cx="1908492" cy="2961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+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73477"/>
              </p:ext>
            </p:extLst>
          </p:nvPr>
        </p:nvGraphicFramePr>
        <p:xfrm>
          <a:off x="4746666" y="3982271"/>
          <a:ext cx="1908492" cy="1974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552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58632" y="4285496"/>
            <a:ext cx="2314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Add up the cost of four tickets using the individual pricing list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29022" y="4146997"/>
            <a:ext cx="2314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Using subtraction calculate the difference in the two costs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00966" y="5647051"/>
            <a:ext cx="4855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family ticket will save 2 adults and 2 children a total of £3.00</a:t>
            </a:r>
          </a:p>
        </p:txBody>
      </p:sp>
    </p:spTree>
    <p:extLst>
      <p:ext uri="{BB962C8B-B14F-4D97-AF65-F5344CB8AC3E}">
        <p14:creationId xmlns:p14="http://schemas.microsoft.com/office/powerpoint/2010/main" val="203207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1440</TotalTime>
  <Words>864</Words>
  <Application>Microsoft Macintosh PowerPoint</Application>
  <PresentationFormat>On-screen Show (4:3)</PresentationFormat>
  <Paragraphs>272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Adding and subtracting integers</vt:lpstr>
      <vt:lpstr>Key vocabulary</vt:lpstr>
      <vt:lpstr>How to add and subtract integers</vt:lpstr>
      <vt:lpstr>How to add and subtract integers</vt:lpstr>
      <vt:lpstr>PowerPoint Presentation</vt:lpstr>
      <vt:lpstr>Adding and subtracting integers- now you try…</vt:lpstr>
      <vt:lpstr>Adding and subtracting integers- now you try…</vt:lpstr>
      <vt:lpstr>Problem solving and reasoning </vt:lpstr>
      <vt:lpstr>Problem solving and reasoning 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314</cp:revision>
  <dcterms:created xsi:type="dcterms:W3CDTF">2016-01-18T14:56:17Z</dcterms:created>
  <dcterms:modified xsi:type="dcterms:W3CDTF">2018-11-13T14:56:50Z</dcterms:modified>
</cp:coreProperties>
</file>