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3" r:id="rId4"/>
    <p:sldId id="280" r:id="rId5"/>
    <p:sldId id="281" r:id="rId6"/>
    <p:sldId id="262" r:id="rId7"/>
    <p:sldId id="282" r:id="rId8"/>
    <p:sldId id="283" r:id="rId9"/>
    <p:sldId id="284" r:id="rId10"/>
    <p:sldId id="285" r:id="rId11"/>
    <p:sldId id="277" r:id="rId12"/>
    <p:sldId id="286" r:id="rId13"/>
    <p:sldId id="276" r:id="rId14"/>
    <p:sldId id="279" r:id="rId15"/>
    <p:sldId id="278" r:id="rId16"/>
    <p:sldId id="287" r:id="rId17"/>
    <p:sldId id="275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434" autoAdjust="0"/>
  </p:normalViewPr>
  <p:slideViewPr>
    <p:cSldViewPr snapToGrid="0">
      <p:cViewPr varScale="1">
        <p:scale>
          <a:sx n="131" d="100"/>
          <a:sy n="131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D5-DD1B-48A4-8220-07294736B45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7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D5-DD1B-48A4-8220-07294736B45B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7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Dividing integers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Dividing integers using written methods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9635" y="352314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+mj-lt"/>
              </a:rPr>
              <a:t>Grade F/G</a:t>
            </a:r>
            <a:endParaRPr lang="en-GB" sz="24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0392"/>
            <a:ext cx="8143436" cy="1065357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How to divide larger numbers involving decimals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456" y="1403797"/>
            <a:ext cx="472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2) 3690 ÷ 12</a:t>
            </a:r>
          </a:p>
        </p:txBody>
      </p:sp>
      <p:grpSp>
        <p:nvGrpSpPr>
          <p:cNvPr id="7" name="Group 8"/>
          <p:cNvGrpSpPr/>
          <p:nvPr/>
        </p:nvGrpSpPr>
        <p:grpSpPr>
          <a:xfrm>
            <a:off x="463640" y="1841242"/>
            <a:ext cx="8216721" cy="4524315"/>
            <a:chOff x="463640" y="1841242"/>
            <a:chExt cx="8216721" cy="4524315"/>
          </a:xfrm>
        </p:grpSpPr>
        <p:sp>
          <p:nvSpPr>
            <p:cNvPr id="3" name="TextBox 2"/>
            <p:cNvSpPr txBox="1"/>
            <p:nvPr/>
          </p:nvSpPr>
          <p:spPr>
            <a:xfrm>
              <a:off x="7907628" y="1841242"/>
              <a:ext cx="772733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accent1"/>
                  </a:solidFill>
                </a:rPr>
                <a:t>12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24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36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48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60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72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84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96</a:t>
              </a:r>
            </a:p>
            <a:p>
              <a:endParaRPr lang="en-GB" sz="3200" b="1" dirty="0">
                <a:solidFill>
                  <a:schemeClr val="accent1"/>
                </a:solidFill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63640" y="1911361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12) 3 6 9 0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262130" y="2498501"/>
              <a:ext cx="2537138" cy="12879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403798" y="1841242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6451" y="2425555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57779" y="1852383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0243" y="1840010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27480" y="2441744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73977" y="1839736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62140" y="1773313"/>
            <a:ext cx="1352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 .</a:t>
            </a:r>
          </a:p>
          <a:p>
            <a:r>
              <a:rPr lang="en-GB" sz="4000" dirty="0">
                <a:solidFill>
                  <a:srgbClr val="FF0000"/>
                </a:solidFill>
              </a:rPr>
              <a:t> . 0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401357" y="1324727"/>
            <a:ext cx="3233403" cy="1414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Write down a decimal point and a string of zeroes to continue the division and place the remainder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61763" y="2468100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94186" y="3196070"/>
            <a:ext cx="6215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Looking at the tenths column</a:t>
            </a:r>
          </a:p>
          <a:p>
            <a:endParaRPr lang="en-GB" sz="2200" dirty="0"/>
          </a:p>
          <a:p>
            <a:r>
              <a:rPr lang="en-GB" sz="2200" dirty="0"/>
              <a:t>How many times does 12 go in to 60?</a:t>
            </a:r>
          </a:p>
          <a:p>
            <a:endParaRPr lang="en-GB" sz="2200" dirty="0"/>
          </a:p>
          <a:p>
            <a:r>
              <a:rPr lang="en-GB" sz="2200" dirty="0"/>
              <a:t>12 goes into 60 five times leaving no remainder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85721" y="1826453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60001" y="5534560"/>
            <a:ext cx="493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/>
                </a:solidFill>
              </a:rPr>
              <a:t>3690 ÷ 12 = 307.5</a:t>
            </a:r>
          </a:p>
        </p:txBody>
      </p:sp>
    </p:spTree>
    <p:extLst>
      <p:ext uri="{BB962C8B-B14F-4D97-AF65-F5344CB8AC3E}">
        <p14:creationId xmlns:p14="http://schemas.microsoft.com/office/powerpoint/2010/main" val="39787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10" y="197701"/>
            <a:ext cx="7886700" cy="935640"/>
          </a:xfrm>
        </p:spPr>
        <p:txBody>
          <a:bodyPr>
            <a:normAutofit/>
          </a:bodyPr>
          <a:lstStyle/>
          <a:p>
            <a:r>
              <a:rPr lang="en-GB" sz="3200" dirty="0"/>
              <a:t>How to divide using the chunking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99" y="1004552"/>
            <a:ext cx="7886700" cy="61818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3) 837÷ 27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9246" y="1460600"/>
            <a:ext cx="2923504" cy="1236809"/>
            <a:chOff x="463640" y="1911361"/>
            <a:chExt cx="2923504" cy="1236809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63640" y="1911361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27) 8 3 7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455313" y="2498501"/>
              <a:ext cx="1931831" cy="355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755240" y="1733573"/>
            <a:ext cx="47523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Start by using </a:t>
            </a:r>
            <a:r>
              <a:rPr lang="en-GB" sz="2800"/>
              <a:t>mental maths:</a:t>
            </a:r>
            <a:endParaRPr lang="en-GB" sz="2800" dirty="0"/>
          </a:p>
          <a:p>
            <a:r>
              <a:rPr lang="en-GB" sz="2800" dirty="0"/>
              <a:t>27 x 10 = 270</a:t>
            </a:r>
          </a:p>
          <a:p>
            <a:endParaRPr lang="en-GB" sz="2800" dirty="0"/>
          </a:p>
          <a:p>
            <a:r>
              <a:rPr lang="en-GB" sz="2800" dirty="0"/>
              <a:t>27 x 20 = 540</a:t>
            </a:r>
          </a:p>
          <a:p>
            <a:endParaRPr lang="en-GB" sz="2800" dirty="0"/>
          </a:p>
          <a:p>
            <a:r>
              <a:rPr lang="en-GB" sz="2800" dirty="0">
                <a:solidFill>
                  <a:srgbClr val="FF0000"/>
                </a:solidFill>
              </a:rPr>
              <a:t>27 x 30 = 810 (close enough)</a:t>
            </a: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/>
              <a:t>Put 810 underneath the division and subtract</a:t>
            </a: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1673" y="2399135"/>
            <a:ext cx="2150773" cy="1451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GB" sz="4400" u="sng" dirty="0">
                <a:solidFill>
                  <a:srgbClr val="FF0000"/>
                </a:solidFill>
              </a:rPr>
              <a:t>8 1 0</a:t>
            </a:r>
          </a:p>
          <a:p>
            <a:r>
              <a:rPr lang="en-GB" sz="4400" dirty="0">
                <a:solidFill>
                  <a:srgbClr val="FF0000"/>
                </a:solidFill>
              </a:rPr>
              <a:t>         27  </a:t>
            </a:r>
          </a:p>
        </p:txBody>
      </p:sp>
    </p:spTree>
    <p:extLst>
      <p:ext uri="{BB962C8B-B14F-4D97-AF65-F5344CB8AC3E}">
        <p14:creationId xmlns:p14="http://schemas.microsoft.com/office/powerpoint/2010/main" val="9533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9" grpId="1" build="allAtOnce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10" y="197701"/>
            <a:ext cx="7886700" cy="935640"/>
          </a:xfrm>
        </p:spPr>
        <p:txBody>
          <a:bodyPr>
            <a:normAutofit/>
          </a:bodyPr>
          <a:lstStyle/>
          <a:p>
            <a:r>
              <a:rPr lang="en-GB" sz="3200" dirty="0"/>
              <a:t>How to divide using the chunking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99" y="1004552"/>
            <a:ext cx="7886700" cy="61818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3) 837÷ 27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399246" y="1460600"/>
            <a:ext cx="2923504" cy="1236809"/>
            <a:chOff x="463640" y="1911361"/>
            <a:chExt cx="2923504" cy="1236809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63640" y="1911361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27) 8 3 7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455313" y="2498501"/>
              <a:ext cx="1931831" cy="355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991673" y="2399135"/>
            <a:ext cx="2150773" cy="1451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GB" sz="4400" u="sng" dirty="0">
                <a:solidFill>
                  <a:srgbClr val="FF0000"/>
                </a:solidFill>
              </a:rPr>
              <a:t>8 1 0</a:t>
            </a:r>
          </a:p>
          <a:p>
            <a:r>
              <a:rPr lang="en-GB" sz="4400" dirty="0">
                <a:solidFill>
                  <a:srgbClr val="FF0000"/>
                </a:solidFill>
              </a:rPr>
              <a:t>         27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0327" y="2399135"/>
            <a:ext cx="3515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27 x</a:t>
            </a:r>
            <a:r>
              <a:rPr lang="en-GB" sz="4400" dirty="0">
                <a:solidFill>
                  <a:srgbClr val="FF0000"/>
                </a:solidFill>
              </a:rPr>
              <a:t> 30 </a:t>
            </a:r>
            <a:r>
              <a:rPr lang="en-GB" sz="4400" dirty="0"/>
              <a:t>= 810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08036" y="3406888"/>
            <a:ext cx="3515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27 x</a:t>
            </a:r>
            <a:r>
              <a:rPr lang="en-GB" sz="4400" dirty="0">
                <a:solidFill>
                  <a:srgbClr val="FF0000"/>
                </a:solidFill>
              </a:rPr>
              <a:t> 1 </a:t>
            </a:r>
            <a:r>
              <a:rPr lang="en-GB" sz="4400" dirty="0"/>
              <a:t>= 27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35000" y="3561343"/>
            <a:ext cx="2150773" cy="1451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GB" sz="4400" u="sng" dirty="0">
                <a:solidFill>
                  <a:srgbClr val="FF0000"/>
                </a:solidFill>
              </a:rPr>
              <a:t>27</a:t>
            </a:r>
          </a:p>
          <a:p>
            <a:r>
              <a:rPr lang="en-GB" sz="4400" dirty="0">
                <a:solidFill>
                  <a:srgbClr val="FF0000"/>
                </a:solidFill>
              </a:rPr>
              <a:t>    </a:t>
            </a:r>
            <a:r>
              <a:rPr lang="en-GB" sz="4400" u="sng" dirty="0">
                <a:solidFill>
                  <a:srgbClr val="FF0000"/>
                </a:solidFill>
              </a:rPr>
              <a:t>   0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10386" y="5577557"/>
            <a:ext cx="4018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837÷ 27= </a:t>
            </a:r>
            <a:r>
              <a:rPr lang="en-GB" sz="4400" dirty="0">
                <a:solidFill>
                  <a:srgbClr val="FF0000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9533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74" y="240259"/>
            <a:ext cx="7772400" cy="704749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Dividing integers- Now you try…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0608" y="1065357"/>
                <a:ext cx="8113690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Calculate 440 ÷ 8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221 ÷ 13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GB" sz="2800" dirty="0"/>
                  <a:t>÷ 3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3645 ÷ 15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85 ÷ 4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Fill in the empty box to complete the calculation   377 ÷         = 13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08" y="1065357"/>
                <a:ext cx="8113690" cy="612475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578" t="-1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22737" y="5750416"/>
            <a:ext cx="618186" cy="64394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672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74" y="240259"/>
            <a:ext cx="7772400" cy="704749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Dividing integers- Now you try…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0608" y="1065357"/>
                <a:ext cx="8113690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Calculate 440 ÷ 8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221 ÷ 13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GB" sz="2800" dirty="0"/>
                  <a:t>÷ 3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3645 ÷ 15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85 ÷ 4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sz="2800" dirty="0"/>
                  <a:t>Fill in the empty box to complete the calculation   377 ÷         = 13</a:t>
                </a:r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  <a:p>
                <a:pPr marL="342900" indent="-342900">
                  <a:buFont typeface="+mj-lt"/>
                  <a:buAutoNum type="alphaLcParenR"/>
                </a:pP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08" y="1065357"/>
                <a:ext cx="8113690" cy="612475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578" t="-1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622737" y="5750416"/>
            <a:ext cx="618186" cy="64394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425780" y="1065357"/>
            <a:ext cx="2318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= 55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0923" y="1938974"/>
            <a:ext cx="2318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= 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1830" y="2785746"/>
            <a:ext cx="2318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= 27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1829" y="4464708"/>
            <a:ext cx="2318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= 21.25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05753" y="5750416"/>
            <a:ext cx="852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  29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7905" y="3604514"/>
            <a:ext cx="2318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= 243</a:t>
            </a:r>
          </a:p>
        </p:txBody>
      </p:sp>
    </p:spTree>
    <p:extLst>
      <p:ext uri="{BB962C8B-B14F-4D97-AF65-F5344CB8AC3E}">
        <p14:creationId xmlns:p14="http://schemas.microsoft.com/office/powerpoint/2010/main" val="178566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953" y="58724"/>
            <a:ext cx="7772400" cy="1065357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Problem solving and reasoning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19" y="1300767"/>
            <a:ext cx="81265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Jim has a burger stall. </a:t>
            </a:r>
          </a:p>
          <a:p>
            <a:r>
              <a:rPr lang="en-GB" sz="2000" dirty="0"/>
              <a:t>He uses ketchup from a bottle that contains 231 ml of sauce. </a:t>
            </a:r>
          </a:p>
          <a:p>
            <a:r>
              <a:rPr lang="en-GB" sz="2000" dirty="0"/>
              <a:t>He puts on average 7ml of sauce on each burger.</a:t>
            </a:r>
          </a:p>
          <a:p>
            <a:r>
              <a:rPr lang="en-GB" sz="2000" dirty="0"/>
              <a:t>How many burgers can he put ketchup on from one bottle. </a:t>
            </a:r>
          </a:p>
        </p:txBody>
      </p:sp>
    </p:spTree>
    <p:extLst>
      <p:ext uri="{BB962C8B-B14F-4D97-AF65-F5344CB8AC3E}">
        <p14:creationId xmlns:p14="http://schemas.microsoft.com/office/powerpoint/2010/main" val="3676333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953" y="58724"/>
            <a:ext cx="7772400" cy="1065357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Problem solving and reasoning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19" y="1300767"/>
            <a:ext cx="81265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Jim has a burger stall. </a:t>
            </a:r>
          </a:p>
          <a:p>
            <a:r>
              <a:rPr lang="en-GB" sz="2000" dirty="0"/>
              <a:t>He uses ketchup from a bottle that contains 231 ml of sauce. </a:t>
            </a:r>
          </a:p>
          <a:p>
            <a:r>
              <a:rPr lang="en-GB" sz="2000" dirty="0"/>
              <a:t>He puts on average 7ml of sauce on each burger.</a:t>
            </a:r>
          </a:p>
          <a:p>
            <a:r>
              <a:rPr lang="en-GB" sz="2000" dirty="0"/>
              <a:t>How many burgers can he put ketchup on from one bottle. 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87198" y="1962486"/>
            <a:ext cx="1132765" cy="77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359908" y="2275332"/>
            <a:ext cx="1132765" cy="77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6519" y="2756528"/>
            <a:ext cx="6838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Taking out the key content from the text we can form a calculation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>
                <a:solidFill>
                  <a:schemeClr val="accent1"/>
                </a:solidFill>
              </a:rPr>
              <a:t>231 ÷ 7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>
                <a:solidFill>
                  <a:schemeClr val="accent1"/>
                </a:solidFill>
              </a:rPr>
              <a:t>Using short division: </a:t>
            </a:r>
          </a:p>
        </p:txBody>
      </p:sp>
      <p:grpSp>
        <p:nvGrpSpPr>
          <p:cNvPr id="3" name="Group 8"/>
          <p:cNvGrpSpPr/>
          <p:nvPr/>
        </p:nvGrpSpPr>
        <p:grpSpPr>
          <a:xfrm>
            <a:off x="2786" y="4938479"/>
            <a:ext cx="2923504" cy="1236809"/>
            <a:chOff x="463640" y="1911361"/>
            <a:chExt cx="2923504" cy="1236809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63640" y="1911361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7) 2 3 1 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1455313" y="2498501"/>
              <a:ext cx="1931831" cy="355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103930" y="4812453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19462" y="5478481"/>
            <a:ext cx="540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77663" y="4823513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48119" y="5466253"/>
            <a:ext cx="540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43842" y="4823512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7659" y="4756627"/>
            <a:ext cx="4526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The ketchup can be used for exactly 33 burgers</a:t>
            </a:r>
          </a:p>
        </p:txBody>
      </p:sp>
    </p:spTree>
    <p:extLst>
      <p:ext uri="{BB962C8B-B14F-4D97-AF65-F5344CB8AC3E}">
        <p14:creationId xmlns:p14="http://schemas.microsoft.com/office/powerpoint/2010/main" val="367633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953" y="58724"/>
            <a:ext cx="7772400" cy="1065357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Problem solving and reasoning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389" y="1232325"/>
            <a:ext cx="6858000" cy="165576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Tom needs to save £380 to buy a mountain bike. </a:t>
            </a:r>
          </a:p>
          <a:p>
            <a:pPr algn="l"/>
            <a:r>
              <a:rPr lang="en-GB" dirty="0"/>
              <a:t>He saves £12 each week from his pocket money. For how many weeks must he save so that he has enough money? 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079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953" y="58724"/>
            <a:ext cx="7772400" cy="1065357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Problem solving and reasoning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389" y="1232325"/>
            <a:ext cx="6858000" cy="165576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Tom needs to save £380 to buy a mountain bike. </a:t>
            </a:r>
          </a:p>
          <a:p>
            <a:pPr algn="l"/>
            <a:r>
              <a:rPr lang="en-GB" dirty="0"/>
              <a:t>He saves £12 each week from his pocket money. For how many weeks must he save so that he has enough money? </a:t>
            </a:r>
          </a:p>
          <a:p>
            <a:pPr algn="l"/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653624" y="1627636"/>
            <a:ext cx="1132765" cy="77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355356" y="2060206"/>
            <a:ext cx="1132765" cy="77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6519" y="2756528"/>
            <a:ext cx="6838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Taking out the key content from the text we can form a calculation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>
                <a:solidFill>
                  <a:schemeClr val="accent1"/>
                </a:solidFill>
              </a:rPr>
              <a:t>380 ÷ 12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>
                <a:solidFill>
                  <a:schemeClr val="accent1"/>
                </a:solidFill>
              </a:rPr>
              <a:t>Using division: </a:t>
            </a:r>
          </a:p>
        </p:txBody>
      </p:sp>
      <p:grpSp>
        <p:nvGrpSpPr>
          <p:cNvPr id="9" name="Group 10"/>
          <p:cNvGrpSpPr/>
          <p:nvPr/>
        </p:nvGrpSpPr>
        <p:grpSpPr>
          <a:xfrm>
            <a:off x="-601064" y="4936213"/>
            <a:ext cx="5804128" cy="1236809"/>
            <a:chOff x="-52946" y="4938479"/>
            <a:chExt cx="4196535" cy="1236809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-52946" y="4938479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12) 3 8 0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33341" y="5556883"/>
              <a:ext cx="3010248" cy="0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207947" y="4849968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03295" y="5479941"/>
            <a:ext cx="540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3288" y="4837193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92059" y="5459973"/>
            <a:ext cx="540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8283" y="4836601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8127" y="4726472"/>
            <a:ext cx="32029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. </a:t>
            </a:r>
          </a:p>
          <a:p>
            <a:r>
              <a:rPr lang="en-GB" sz="4400" dirty="0">
                <a:solidFill>
                  <a:srgbClr val="FF0000"/>
                </a:solidFill>
              </a:rPr>
              <a:t>. 0 0 0 0 0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58404" y="5495050"/>
            <a:ext cx="540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89751" y="4819062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94283" y="5480653"/>
            <a:ext cx="540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35866" y="4819062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60240" y="4820208"/>
            <a:ext cx="1967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6….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65190" y="4436491"/>
            <a:ext cx="36189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Tom will have to save his pocket money for 32 weeks</a:t>
            </a:r>
          </a:p>
        </p:txBody>
      </p:sp>
    </p:spTree>
    <p:extLst>
      <p:ext uri="{BB962C8B-B14F-4D97-AF65-F5344CB8AC3E}">
        <p14:creationId xmlns:p14="http://schemas.microsoft.com/office/powerpoint/2010/main" val="203207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231" y="309092"/>
            <a:ext cx="7772400" cy="1065357"/>
          </a:xfrm>
        </p:spPr>
        <p:txBody>
          <a:bodyPr/>
          <a:lstStyle/>
          <a:p>
            <a:r>
              <a:rPr lang="en-GB" dirty="0"/>
              <a:t>Key 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946" y="1938031"/>
            <a:ext cx="7056411" cy="286578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Divide </a:t>
            </a:r>
          </a:p>
          <a:p>
            <a:pPr algn="l"/>
            <a:r>
              <a:rPr lang="en-GB" dirty="0"/>
              <a:t>Integer</a:t>
            </a:r>
          </a:p>
          <a:p>
            <a:pPr algn="l"/>
            <a:r>
              <a:rPr lang="en-GB" dirty="0"/>
              <a:t>Evaluate 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64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846" y="1803042"/>
            <a:ext cx="2410764" cy="146819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GB" sz="4400" dirty="0"/>
              <a:t>    </a:t>
            </a:r>
            <a:endParaRPr lang="en-GB" sz="4400" u="sng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GB" sz="4400" dirty="0"/>
              <a:t>7 )9 8 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132" y="355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How to divide using short division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51527" y="2527816"/>
            <a:ext cx="163561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07628" y="1841242"/>
            <a:ext cx="7727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7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14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21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28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35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42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49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56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63</a:t>
            </a:r>
          </a:p>
          <a:p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132" y="886657"/>
            <a:ext cx="2256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1) 987 ÷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1527" y="1251970"/>
            <a:ext cx="1790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H T U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41690" y="1801814"/>
            <a:ext cx="4265322" cy="146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>The number we are dividing goes inside the division box.</a:t>
            </a:r>
          </a:p>
          <a:p>
            <a:endParaRPr lang="en-GB" sz="2000" dirty="0"/>
          </a:p>
          <a:p>
            <a:r>
              <a:rPr lang="en-GB" sz="2000" dirty="0"/>
              <a:t>The number we are dividing by goes to the left of the division box.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4477" y="3540060"/>
            <a:ext cx="6215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Looking at the hundreds column</a:t>
            </a:r>
          </a:p>
          <a:p>
            <a:endParaRPr lang="en-GB" sz="2200" dirty="0"/>
          </a:p>
          <a:p>
            <a:r>
              <a:rPr lang="en-GB" sz="2200" dirty="0"/>
              <a:t>How many times does 7 go in to 9?</a:t>
            </a:r>
          </a:p>
          <a:p>
            <a:endParaRPr lang="en-GB" sz="2200" dirty="0"/>
          </a:p>
          <a:p>
            <a:r>
              <a:rPr lang="en-GB" sz="2200" dirty="0"/>
              <a:t>7 goes into 9 once, leaving a remainder of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1527" y="1876267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86378" y="2446085"/>
            <a:ext cx="334850" cy="399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178609" y="829434"/>
            <a:ext cx="3440806" cy="930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>It is useful to have the 7 times table written down </a:t>
            </a:r>
          </a:p>
        </p:txBody>
      </p:sp>
    </p:spTree>
    <p:extLst>
      <p:ext uri="{BB962C8B-B14F-4D97-AF65-F5344CB8AC3E}">
        <p14:creationId xmlns:p14="http://schemas.microsoft.com/office/powerpoint/2010/main" val="423810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 animBg="1"/>
      <p:bldP spid="12" grpId="0" uiExpand="1" build="p"/>
      <p:bldP spid="13" grpId="0"/>
      <p:bldP spid="14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846" y="1803042"/>
            <a:ext cx="2410764" cy="146819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GB" sz="4400" dirty="0"/>
              <a:t>    </a:t>
            </a:r>
            <a:endParaRPr lang="en-GB" sz="4400" u="sng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GB" sz="4400" dirty="0"/>
              <a:t>7 )9 8 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132" y="355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How to divide using short division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51527" y="2527816"/>
            <a:ext cx="163561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07628" y="1841242"/>
            <a:ext cx="7727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7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14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21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28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35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42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49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56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63</a:t>
            </a:r>
          </a:p>
          <a:p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132" y="886657"/>
            <a:ext cx="2256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1) 987 ÷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1527" y="1251970"/>
            <a:ext cx="1790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H T 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1527" y="1876267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86378" y="2446085"/>
            <a:ext cx="334850" cy="399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059" y="3789441"/>
            <a:ext cx="6215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Looking at the tens column</a:t>
            </a:r>
          </a:p>
          <a:p>
            <a:endParaRPr lang="en-GB" sz="2200" dirty="0"/>
          </a:p>
          <a:p>
            <a:r>
              <a:rPr lang="en-GB" sz="2200" dirty="0"/>
              <a:t>How many times does 7 go in to 28?</a:t>
            </a:r>
          </a:p>
          <a:p>
            <a:endParaRPr lang="en-GB" sz="2200" dirty="0"/>
          </a:p>
          <a:p>
            <a:r>
              <a:rPr lang="en-GB" sz="2200" dirty="0"/>
              <a:t>7 goes into 28 four times leaving no remainder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1080" y="1873321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3810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846" y="1803042"/>
            <a:ext cx="2410764" cy="146819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GB" sz="4400" dirty="0"/>
              <a:t>    </a:t>
            </a:r>
            <a:endParaRPr lang="en-GB" sz="4400" u="sng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GB" sz="4400" dirty="0"/>
              <a:t>7 )9 8 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132" y="355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How to divide using short division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51527" y="2527816"/>
            <a:ext cx="1635617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07628" y="1841242"/>
            <a:ext cx="7727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7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14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21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28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35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42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49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56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63</a:t>
            </a:r>
          </a:p>
          <a:p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132" y="886657"/>
            <a:ext cx="2256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1) 987 ÷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1527" y="1251970"/>
            <a:ext cx="1790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H T 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1527" y="1876267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86378" y="2446085"/>
            <a:ext cx="334850" cy="399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1080" y="1873321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1459" y="3498496"/>
            <a:ext cx="6215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Looking at the units column</a:t>
            </a:r>
          </a:p>
          <a:p>
            <a:endParaRPr lang="en-GB" sz="2200" dirty="0"/>
          </a:p>
          <a:p>
            <a:r>
              <a:rPr lang="en-GB" sz="2200" dirty="0"/>
              <a:t>How many times does 7 go in to 7?</a:t>
            </a:r>
          </a:p>
          <a:p>
            <a:endParaRPr lang="en-GB" sz="2200" dirty="0"/>
          </a:p>
          <a:p>
            <a:r>
              <a:rPr lang="en-GB" sz="2200" dirty="0"/>
              <a:t>7 goes into 7 once leaving no remainder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22058" y="1879607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86378" y="5434885"/>
            <a:ext cx="421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1"/>
                </a:solidFill>
              </a:rPr>
              <a:t>987 ÷ 7 = 141</a:t>
            </a:r>
          </a:p>
        </p:txBody>
      </p:sp>
    </p:spTree>
    <p:extLst>
      <p:ext uri="{BB962C8B-B14F-4D97-AF65-F5344CB8AC3E}">
        <p14:creationId xmlns:p14="http://schemas.microsoft.com/office/powerpoint/2010/main" val="423810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0392"/>
            <a:ext cx="8143436" cy="1065357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How to divide larger numbers involving decimals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456" y="1403797"/>
            <a:ext cx="472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2) 3690 ÷ 12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3640" y="1841242"/>
            <a:ext cx="8216721" cy="4524315"/>
            <a:chOff x="463640" y="1841242"/>
            <a:chExt cx="8216721" cy="4524315"/>
          </a:xfrm>
        </p:grpSpPr>
        <p:sp>
          <p:nvSpPr>
            <p:cNvPr id="3" name="TextBox 2"/>
            <p:cNvSpPr txBox="1"/>
            <p:nvPr/>
          </p:nvSpPr>
          <p:spPr>
            <a:xfrm>
              <a:off x="7907628" y="1841242"/>
              <a:ext cx="772733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accent1"/>
                  </a:solidFill>
                </a:rPr>
                <a:t>12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24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36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48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60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72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84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96</a:t>
              </a:r>
            </a:p>
            <a:p>
              <a:endParaRPr lang="en-GB" sz="3200" b="1" dirty="0">
                <a:solidFill>
                  <a:schemeClr val="accent1"/>
                </a:solidFill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63640" y="1911361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12) 3 6 9 0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262130" y="2498501"/>
              <a:ext cx="2537138" cy="12879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04477" y="3540060"/>
            <a:ext cx="6215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Looking at the thousands column</a:t>
            </a:r>
          </a:p>
          <a:p>
            <a:endParaRPr lang="en-GB" sz="2200" dirty="0"/>
          </a:p>
          <a:p>
            <a:r>
              <a:rPr lang="en-GB" sz="2200" dirty="0"/>
              <a:t>How many times does 12 go in to 3?</a:t>
            </a:r>
          </a:p>
          <a:p>
            <a:endParaRPr lang="en-GB" sz="2200" dirty="0"/>
          </a:p>
          <a:p>
            <a:r>
              <a:rPr lang="en-GB" sz="2200" dirty="0"/>
              <a:t>12 does not go into 3 leaving a remainder of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03798" y="1841242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6451" y="2425555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787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0392"/>
            <a:ext cx="8143436" cy="1065357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How to divide larger numbers involving decimals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456" y="1403797"/>
            <a:ext cx="472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2) 3690 ÷ 12</a:t>
            </a:r>
          </a:p>
        </p:txBody>
      </p:sp>
      <p:grpSp>
        <p:nvGrpSpPr>
          <p:cNvPr id="7" name="Group 8"/>
          <p:cNvGrpSpPr/>
          <p:nvPr/>
        </p:nvGrpSpPr>
        <p:grpSpPr>
          <a:xfrm>
            <a:off x="463640" y="1841242"/>
            <a:ext cx="8216721" cy="4524315"/>
            <a:chOff x="463640" y="1841242"/>
            <a:chExt cx="8216721" cy="4524315"/>
          </a:xfrm>
        </p:grpSpPr>
        <p:sp>
          <p:nvSpPr>
            <p:cNvPr id="3" name="TextBox 2"/>
            <p:cNvSpPr txBox="1"/>
            <p:nvPr/>
          </p:nvSpPr>
          <p:spPr>
            <a:xfrm>
              <a:off x="7907628" y="1841242"/>
              <a:ext cx="772733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accent1"/>
                  </a:solidFill>
                </a:rPr>
                <a:t>12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24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36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48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60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72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84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96</a:t>
              </a:r>
            </a:p>
            <a:p>
              <a:endParaRPr lang="en-GB" sz="3200" b="1" dirty="0">
                <a:solidFill>
                  <a:schemeClr val="accent1"/>
                </a:solidFill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63640" y="1911361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12) 3 6 9 0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262130" y="2498501"/>
              <a:ext cx="2537138" cy="12879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403798" y="1841242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6451" y="2425555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1677" y="3193697"/>
            <a:ext cx="6215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Looking at the hundreds column</a:t>
            </a:r>
          </a:p>
          <a:p>
            <a:endParaRPr lang="en-GB" sz="2200" dirty="0"/>
          </a:p>
          <a:p>
            <a:r>
              <a:rPr lang="en-GB" sz="2200" dirty="0"/>
              <a:t>How many times does 12 go in to 36?</a:t>
            </a:r>
          </a:p>
          <a:p>
            <a:endParaRPr lang="en-GB" sz="2200" dirty="0"/>
          </a:p>
          <a:p>
            <a:r>
              <a:rPr lang="en-GB" sz="2200" dirty="0"/>
              <a:t>12 goes into 36 three times leaving no remainder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57779" y="1852383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787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0392"/>
            <a:ext cx="8143436" cy="1065357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How to divide larger numbers involving decimals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456" y="1403797"/>
            <a:ext cx="472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2) 3690 ÷ 12</a:t>
            </a:r>
          </a:p>
        </p:txBody>
      </p:sp>
      <p:grpSp>
        <p:nvGrpSpPr>
          <p:cNvPr id="7" name="Group 8"/>
          <p:cNvGrpSpPr/>
          <p:nvPr/>
        </p:nvGrpSpPr>
        <p:grpSpPr>
          <a:xfrm>
            <a:off x="463640" y="1841242"/>
            <a:ext cx="8216721" cy="4524315"/>
            <a:chOff x="463640" y="1841242"/>
            <a:chExt cx="8216721" cy="4524315"/>
          </a:xfrm>
        </p:grpSpPr>
        <p:sp>
          <p:nvSpPr>
            <p:cNvPr id="3" name="TextBox 2"/>
            <p:cNvSpPr txBox="1"/>
            <p:nvPr/>
          </p:nvSpPr>
          <p:spPr>
            <a:xfrm>
              <a:off x="7907628" y="1841242"/>
              <a:ext cx="772733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accent1"/>
                  </a:solidFill>
                </a:rPr>
                <a:t>12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24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36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48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60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72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84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96</a:t>
              </a:r>
            </a:p>
            <a:p>
              <a:endParaRPr lang="en-GB" sz="3200" b="1" dirty="0">
                <a:solidFill>
                  <a:schemeClr val="accent1"/>
                </a:solidFill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63640" y="1911361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12) 3 6 9 0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262130" y="2498501"/>
              <a:ext cx="2537138" cy="12879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403798" y="1841242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6451" y="2425555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57779" y="1852383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11059" y="3221132"/>
            <a:ext cx="6215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Looking at the tens column</a:t>
            </a:r>
          </a:p>
          <a:p>
            <a:endParaRPr lang="en-GB" sz="2200" dirty="0"/>
          </a:p>
          <a:p>
            <a:r>
              <a:rPr lang="en-GB" sz="2200" dirty="0"/>
              <a:t>How many times does 12 go in to 9?</a:t>
            </a:r>
          </a:p>
          <a:p>
            <a:endParaRPr lang="en-GB" sz="2200" dirty="0"/>
          </a:p>
          <a:p>
            <a:r>
              <a:rPr lang="en-GB" sz="2200" dirty="0"/>
              <a:t>12 does not go into 9 leaving a remainder of 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0243" y="1840010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27480" y="2441744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787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0392"/>
            <a:ext cx="8143436" cy="1065357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How to divide larger numbers involving decimals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456" y="1403797"/>
            <a:ext cx="472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2) 3690 ÷ 12</a:t>
            </a:r>
          </a:p>
        </p:txBody>
      </p:sp>
      <p:grpSp>
        <p:nvGrpSpPr>
          <p:cNvPr id="7" name="Group 8"/>
          <p:cNvGrpSpPr/>
          <p:nvPr/>
        </p:nvGrpSpPr>
        <p:grpSpPr>
          <a:xfrm>
            <a:off x="463640" y="1841242"/>
            <a:ext cx="8216721" cy="4524315"/>
            <a:chOff x="463640" y="1841242"/>
            <a:chExt cx="8216721" cy="4524315"/>
          </a:xfrm>
        </p:grpSpPr>
        <p:sp>
          <p:nvSpPr>
            <p:cNvPr id="3" name="TextBox 2"/>
            <p:cNvSpPr txBox="1"/>
            <p:nvPr/>
          </p:nvSpPr>
          <p:spPr>
            <a:xfrm>
              <a:off x="7907628" y="1841242"/>
              <a:ext cx="772733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accent1"/>
                  </a:solidFill>
                </a:rPr>
                <a:t>12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24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36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48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60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72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84</a:t>
              </a:r>
            </a:p>
            <a:p>
              <a:r>
                <a:rPr lang="en-GB" sz="3200" b="1" dirty="0">
                  <a:solidFill>
                    <a:schemeClr val="accent1"/>
                  </a:solidFill>
                </a:rPr>
                <a:t>96</a:t>
              </a:r>
            </a:p>
            <a:p>
              <a:endParaRPr lang="en-GB" sz="3200" b="1" dirty="0">
                <a:solidFill>
                  <a:schemeClr val="accent1"/>
                </a:solidFill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63640" y="1911361"/>
              <a:ext cx="2743200" cy="123680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    </a:t>
              </a:r>
              <a:endParaRPr lang="en-GB" sz="4400" u="sng" dirty="0"/>
            </a:p>
            <a:p>
              <a:pPr marL="514350" indent="-514350">
                <a:spcBef>
                  <a:spcPts val="0"/>
                </a:spcBef>
              </a:pPr>
              <a:r>
                <a:rPr lang="en-GB" sz="4400" dirty="0"/>
                <a:t>12) 3 6 9 0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262130" y="2498501"/>
              <a:ext cx="2537138" cy="12879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403798" y="1841242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6451" y="2425555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57779" y="1852383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0243" y="1840010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27480" y="2441744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1568" y="3717561"/>
            <a:ext cx="62152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Looking at the units column</a:t>
            </a:r>
          </a:p>
          <a:p>
            <a:endParaRPr lang="en-GB" sz="2200" dirty="0"/>
          </a:p>
          <a:p>
            <a:r>
              <a:rPr lang="en-GB" sz="2200" dirty="0"/>
              <a:t>How many times does 12 go in to 90?</a:t>
            </a:r>
          </a:p>
          <a:p>
            <a:endParaRPr lang="en-GB" sz="2200" dirty="0"/>
          </a:p>
          <a:p>
            <a:r>
              <a:rPr lang="en-GB" sz="2200" dirty="0"/>
              <a:t>12 goes into 90 seven times leaving a remainder of six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73977" y="1839736"/>
            <a:ext cx="54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62140" y="1773313"/>
            <a:ext cx="1352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 .</a:t>
            </a:r>
          </a:p>
          <a:p>
            <a:r>
              <a:rPr lang="en-GB" sz="4000" dirty="0">
                <a:solidFill>
                  <a:srgbClr val="FF0000"/>
                </a:solidFill>
              </a:rPr>
              <a:t> . 0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61763" y="2468100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401357" y="1324727"/>
            <a:ext cx="3233403" cy="1414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Write down a decimal point and a string of zeroes to continue the division and place the remainder</a:t>
            </a:r>
          </a:p>
        </p:txBody>
      </p:sp>
    </p:spTree>
    <p:extLst>
      <p:ext uri="{BB962C8B-B14F-4D97-AF65-F5344CB8AC3E}">
        <p14:creationId xmlns:p14="http://schemas.microsoft.com/office/powerpoint/2010/main" val="39787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1411</TotalTime>
  <Words>1040</Words>
  <Application>Microsoft Macintosh PowerPoint</Application>
  <PresentationFormat>On-screen Show (4:3)</PresentationFormat>
  <Paragraphs>303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Dividing integers</vt:lpstr>
      <vt:lpstr>Key vocabulary</vt:lpstr>
      <vt:lpstr>How to divide using short division </vt:lpstr>
      <vt:lpstr>How to divide using short division </vt:lpstr>
      <vt:lpstr>How to divide using short division </vt:lpstr>
      <vt:lpstr>How to divide larger numbers involving decimals</vt:lpstr>
      <vt:lpstr>How to divide larger numbers involving decimals</vt:lpstr>
      <vt:lpstr>How to divide larger numbers involving decimals</vt:lpstr>
      <vt:lpstr>How to divide larger numbers involving decimals</vt:lpstr>
      <vt:lpstr>How to divide larger numbers involving decimals</vt:lpstr>
      <vt:lpstr>How to divide using the chunking method</vt:lpstr>
      <vt:lpstr>How to divide using the chunking method</vt:lpstr>
      <vt:lpstr>Dividing integers- Now you try…</vt:lpstr>
      <vt:lpstr>Dividing integers- Now you try…</vt:lpstr>
      <vt:lpstr>Problem solving and reasoning </vt:lpstr>
      <vt:lpstr>Problem solving and reasoning </vt:lpstr>
      <vt:lpstr>Problem solving and reasoning </vt:lpstr>
      <vt:lpstr>Problem solving and reasoning 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327</cp:revision>
  <dcterms:created xsi:type="dcterms:W3CDTF">2016-01-18T14:56:17Z</dcterms:created>
  <dcterms:modified xsi:type="dcterms:W3CDTF">2018-11-13T14:55:09Z</dcterms:modified>
</cp:coreProperties>
</file>