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7" r:id="rId4"/>
    <p:sldId id="273" r:id="rId5"/>
    <p:sldId id="280" r:id="rId6"/>
    <p:sldId id="278" r:id="rId7"/>
    <p:sldId id="279" r:id="rId8"/>
    <p:sldId id="283" r:id="rId9"/>
    <p:sldId id="282" r:id="rId10"/>
    <p:sldId id="276" r:id="rId11"/>
    <p:sldId id="27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 autoAdjust="0"/>
    <p:restoredTop sz="94434" autoAdjust="0"/>
  </p:normalViewPr>
  <p:slideViewPr>
    <p:cSldViewPr snapToGrid="0">
      <p:cViewPr varScale="1">
        <p:scale>
          <a:sx n="131" d="100"/>
          <a:sy n="131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35" y="1035919"/>
            <a:ext cx="8458200" cy="2387600"/>
          </a:xfrm>
        </p:spPr>
        <p:txBody>
          <a:bodyPr/>
          <a:lstStyle/>
          <a:p>
            <a:r>
              <a:rPr lang="en-GB" dirty="0"/>
              <a:t>Terminating decimals and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118" y="3645459"/>
            <a:ext cx="7824835" cy="1111630"/>
          </a:xfrm>
        </p:spPr>
        <p:txBody>
          <a:bodyPr>
            <a:noAutofit/>
          </a:bodyPr>
          <a:lstStyle/>
          <a:p>
            <a:r>
              <a:rPr lang="en-GB" dirty="0"/>
              <a:t>Convert between and work with terminating decimals and their equivalent fractions (including ordering).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9635" y="352314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C</a:t>
            </a:r>
            <a:endParaRPr lang="en-GB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6976" y="4757089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0920" y="1286926"/>
                <a:ext cx="7997781" cy="148203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sz="2400" dirty="0"/>
                  <a:t>Order the following numbers starting with the lowest value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/>
                  <a:t>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400" dirty="0"/>
                  <a:t> 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GB" sz="2400" dirty="0"/>
                  <a:t> 	1.2 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/>
                  <a:t>	 0.22	   0.914	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	   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0920" y="1286926"/>
                <a:ext cx="7997781" cy="1482032"/>
              </a:xfrm>
              <a:blipFill>
                <a:blip r:embed="rId2"/>
                <a:stretch>
                  <a:fillRect l="-1109" t="-6780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0920" y="-38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Problem solving and reasoning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7882" y="3052293"/>
                <a:ext cx="8706118" cy="3102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</a:rPr>
                  <a:t>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= 0.233… 	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= 0.666…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= 0.875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= 0.9090……	</a:t>
                </a:r>
              </a:p>
              <a:p>
                <a:endParaRPr lang="en-GB" sz="2400" dirty="0">
                  <a:solidFill>
                    <a:srgbClr val="002060"/>
                  </a:solidFill>
                </a:endParaRPr>
              </a:p>
              <a:p>
                <a:r>
                  <a:rPr lang="en-GB" sz="2400" dirty="0">
                    <a:solidFill>
                      <a:srgbClr val="002060"/>
                    </a:solidFill>
                  </a:rPr>
                  <a:t>Now that all the numbers have been converted into decimals, they can now be ordered starting from the lowest</a:t>
                </a:r>
              </a:p>
              <a:p>
                <a:endParaRPr lang="en-GB" sz="2400" dirty="0">
                  <a:solidFill>
                    <a:srgbClr val="002060"/>
                  </a:solidFill>
                </a:endParaRPr>
              </a:p>
              <a:p>
                <a:endParaRPr lang="en-GB" sz="2400" dirty="0">
                  <a:solidFill>
                    <a:srgbClr val="002060"/>
                  </a:solidFill>
                </a:endParaRPr>
              </a:p>
              <a:p>
                <a:r>
                  <a:rPr lang="en-GB" sz="4000" dirty="0">
                    <a:solidFill>
                      <a:srgbClr val="002060"/>
                    </a:solidFill>
                  </a:rPr>
                  <a:t>0.22, 0.2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4000" dirty="0">
                    <a:solidFill>
                      <a:srgbClr val="002060"/>
                    </a:solidFill>
                  </a:rPr>
                  <a:t>,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4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  <m:r>
                      <a:rPr lang="en-GB" sz="4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4000" dirty="0">
                    <a:solidFill>
                      <a:srgbClr val="002060"/>
                    </a:solidFill>
                  </a:rPr>
                  <a:t> 0.875, 0.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4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GB" sz="4000" dirty="0">
                    <a:solidFill>
                      <a:srgbClr val="002060"/>
                    </a:solidFill>
                  </a:rPr>
                  <a:t>, 0.914, 1.2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82" y="3052293"/>
                <a:ext cx="8706118" cy="310213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521" b="-7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9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0920" y="1114227"/>
                <a:ext cx="7997781" cy="190606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sz="2400" dirty="0"/>
                  <a:t>Sally and Tim both completed the same Maths quiz. </a:t>
                </a:r>
              </a:p>
              <a:p>
                <a:pPr marL="0" indent="0">
                  <a:buNone/>
                </a:pPr>
                <a:r>
                  <a:rPr lang="en-GB" sz="2400" dirty="0"/>
                  <a:t>Sally scored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0" indent="0">
                  <a:buNone/>
                </a:pPr>
                <a:r>
                  <a:rPr lang="en-GB" sz="2400" dirty="0"/>
                  <a:t>Tim scored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0" indent="0">
                  <a:buNone/>
                </a:pPr>
                <a:r>
                  <a:rPr lang="en-GB" sz="2400" dirty="0"/>
                  <a:t>Who had the highest result and what is the difference in their score? </a:t>
                </a:r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0920" y="1114227"/>
                <a:ext cx="7997781" cy="1906064"/>
              </a:xfrm>
              <a:blipFill rotWithShape="0">
                <a:blip r:embed="rId2" cstate="print"/>
                <a:stretch>
                  <a:fillRect l="-991" t="-5449" r="-1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0920" y="-38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Problem solving and reasoning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6542" y="3124546"/>
            <a:ext cx="3082624" cy="2660751"/>
            <a:chOff x="254311" y="3399846"/>
            <a:chExt cx="2198108" cy="2660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30990" y="3399846"/>
                  <a:ext cx="760144" cy="7148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a14:m>
                  <a:r>
                    <a:rPr lang="en-GB" sz="2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=</a:t>
                  </a: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990" y="3399846"/>
                  <a:ext cx="760144" cy="714811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254311" y="3399846"/>
              <a:ext cx="2198108" cy="2660751"/>
              <a:chOff x="-2485604" y="2129569"/>
              <a:chExt cx="2198108" cy="266075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-2485604" y="2129569"/>
                <a:ext cx="2198108" cy="2660751"/>
                <a:chOff x="2807750" y="2079733"/>
                <a:chExt cx="2212605" cy="2660751"/>
              </a:xfrm>
            </p:grpSpPr>
            <p:sp>
              <p:nvSpPr>
                <p:cNvPr id="10" name="Content Placeholder 2"/>
                <p:cNvSpPr txBox="1">
                  <a:spLocks/>
                </p:cNvSpPr>
                <p:nvPr/>
              </p:nvSpPr>
              <p:spPr>
                <a:xfrm>
                  <a:off x="3665684" y="2079733"/>
                  <a:ext cx="1354671" cy="266075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ctr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b="1" dirty="0">
                      <a:solidFill>
                        <a:srgbClr val="FF0000"/>
                      </a:solidFill>
                    </a:rPr>
                    <a:t>          0 . 6 7 5</a:t>
                  </a:r>
                  <a:endParaRPr lang="en-GB" sz="1800" dirty="0"/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40) 2 7 .0 0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  0  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2 7 0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2 4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  2 0 0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   2 8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      2 0 0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       2 0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             0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807750" y="2993156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40x6= 240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07750" y="3493322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40x7=280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807750" y="3980212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40x5=200</a:t>
                  </a:r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 flipH="1">
                  <a:off x="4242256" y="2581844"/>
                  <a:ext cx="4981" cy="304231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4414807" y="2600143"/>
                  <a:ext cx="2124" cy="74149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flipH="1">
                  <a:off x="4546403" y="2600143"/>
                  <a:ext cx="15022" cy="121382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/>
              <p:nvPr/>
            </p:nvCxnSpPr>
            <p:spPr>
              <a:xfrm flipV="1">
                <a:off x="-1393965" y="2394355"/>
                <a:ext cx="946491" cy="5032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53756" y="5795349"/>
                <a:ext cx="23246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accent1">
                        <a:lumMod val="50000"/>
                      </a:schemeClr>
                    </a:solidFill>
                  </a:rPr>
                  <a:t>= 0.66666…..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56" y="5795349"/>
                <a:ext cx="2324675" cy="714683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472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02155" y="3210996"/>
                <a:ext cx="2326278" cy="1036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000" b="1" dirty="0">
                    <a:solidFill>
                      <a:schemeClr val="accent1">
                        <a:lumMod val="50000"/>
                      </a:schemeClr>
                    </a:solidFill>
                  </a:rPr>
                  <a:t>Sally: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sz="3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GB" sz="3000" dirty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en-GB" sz="3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155" y="3210996"/>
                <a:ext cx="2326278" cy="1036246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6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753770" y="3244392"/>
                <a:ext cx="2013693" cy="1036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000" b="1" dirty="0">
                    <a:solidFill>
                      <a:schemeClr val="accent1">
                        <a:lumMod val="50000"/>
                      </a:schemeClr>
                    </a:solidFill>
                  </a:rPr>
                  <a:t>Tim: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000" dirty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en-GB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en-GB" sz="3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770" y="3244392"/>
                <a:ext cx="2013693" cy="1036246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699166" y="3020291"/>
            <a:ext cx="0" cy="35883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373713" y="4563360"/>
            <a:ext cx="4001281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Sally had the highest result and scored 1 mark more than Tim </a:t>
            </a:r>
          </a:p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Reason and explain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sz="3200" dirty="0"/>
                  <a:t>What is the difference between a terminating decimal and a recurring decimal?</a:t>
                </a:r>
              </a:p>
              <a:p>
                <a:pPr marL="0" indent="0">
                  <a:buNone/>
                </a:pPr>
                <a:endParaRPr lang="en-GB" sz="3200" dirty="0"/>
              </a:p>
              <a:p>
                <a:pPr marL="0" indent="0">
                  <a:buNone/>
                </a:pPr>
                <a:r>
                  <a:rPr lang="en-GB" sz="3200" dirty="0"/>
                  <a:t>Explain the difference between 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GB" sz="32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932" t="-2941" r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97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31" y="309092"/>
            <a:ext cx="7772400" cy="1065357"/>
          </a:xfrm>
        </p:spPr>
        <p:txBody>
          <a:bodyPr/>
          <a:lstStyle/>
          <a:p>
            <a:r>
              <a:rPr lang="en-GB" dirty="0"/>
              <a:t>Key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946" y="1938031"/>
            <a:ext cx="7056411" cy="286578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Fraction </a:t>
            </a:r>
          </a:p>
          <a:p>
            <a:pPr algn="l"/>
            <a:r>
              <a:rPr lang="en-GB" dirty="0"/>
              <a:t>Terminate </a:t>
            </a:r>
          </a:p>
          <a:p>
            <a:pPr algn="l"/>
            <a:r>
              <a:rPr lang="en-GB" dirty="0"/>
              <a:t>Recurring </a:t>
            </a:r>
          </a:p>
          <a:p>
            <a:pPr algn="l"/>
            <a:r>
              <a:rPr lang="en-GB" dirty="0"/>
              <a:t>Decimal</a:t>
            </a:r>
          </a:p>
          <a:p>
            <a:pPr algn="l"/>
            <a:r>
              <a:rPr lang="en-GB" dirty="0"/>
              <a:t>Equivalent 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64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7539" y="1165082"/>
                <a:ext cx="7559899" cy="1370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Change the following fractions into decimals and identify whether the decimal terminates or recurs:</a:t>
                </a:r>
              </a:p>
              <a:p>
                <a:r>
                  <a:rPr lang="en-GB" sz="2200" dirty="0"/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200" dirty="0"/>
                  <a:t>							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39" y="1165082"/>
                <a:ext cx="7559899" cy="137018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048" t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313622" y="2394059"/>
            <a:ext cx="2250903" cy="2913665"/>
            <a:chOff x="2741803" y="2079734"/>
            <a:chExt cx="2250903" cy="2913665"/>
          </a:xfrm>
        </p:grpSpPr>
        <p:grpSp>
          <p:nvGrpSpPr>
            <p:cNvPr id="9" name="Group 8"/>
            <p:cNvGrpSpPr/>
            <p:nvPr/>
          </p:nvGrpSpPr>
          <p:grpSpPr>
            <a:xfrm>
              <a:off x="3650466" y="2079734"/>
              <a:ext cx="1342240" cy="2913665"/>
              <a:chOff x="60373" y="1865398"/>
              <a:chExt cx="1895341" cy="2531019"/>
            </a:xfrm>
          </p:grpSpPr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0373" y="1865398"/>
                <a:ext cx="1895341" cy="25310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b="1" dirty="0">
                    <a:solidFill>
                      <a:srgbClr val="FF0000"/>
                    </a:solidFill>
                  </a:rPr>
                  <a:t>    0 . 3 7 5</a:t>
                </a:r>
                <a:endParaRPr lang="en-GB" sz="2000" b="1" u="sng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8) 3 .0 0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0  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3  0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2  4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    6 0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    5  6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        4 0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        4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               0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25175" y="2155872"/>
                <a:ext cx="1359264" cy="1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741803" y="3121221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8x3=24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41803" y="3698463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8x7=56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44759" y="4245932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8x5=40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4293645" y="2669891"/>
              <a:ext cx="6867" cy="3051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4485278" y="2669891"/>
              <a:ext cx="10498" cy="81479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680542" y="2669891"/>
              <a:ext cx="4762" cy="13529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220652" y="1958038"/>
            <a:ext cx="19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the same as 3÷8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89337" y="2035496"/>
            <a:ext cx="19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the same as 5÷6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123827" y="2260720"/>
            <a:ext cx="2606473" cy="3076575"/>
            <a:chOff x="2709101" y="2079735"/>
            <a:chExt cx="2606473" cy="3076575"/>
          </a:xfrm>
        </p:grpSpPr>
        <p:grpSp>
          <p:nvGrpSpPr>
            <p:cNvPr id="38" name="Group 37"/>
            <p:cNvGrpSpPr/>
            <p:nvPr/>
          </p:nvGrpSpPr>
          <p:grpSpPr>
            <a:xfrm>
              <a:off x="3650466" y="2079735"/>
              <a:ext cx="1665108" cy="3076575"/>
              <a:chOff x="60373" y="1865398"/>
              <a:chExt cx="2351254" cy="2672534"/>
            </a:xfrm>
          </p:grpSpPr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60373" y="1865398"/>
                <a:ext cx="2351254" cy="26725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spcBef>
                    <a:spcPts val="0"/>
                  </a:spcBef>
                </a:pPr>
                <a:r>
                  <a:rPr lang="en-GB" sz="2800" b="1" dirty="0">
                    <a:solidFill>
                      <a:srgbClr val="FF0000"/>
                    </a:solidFill>
                  </a:rPr>
                  <a:t>   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0 . 8 3 3…..</a:t>
                </a:r>
                <a:endParaRPr lang="en-GB" sz="2000" b="1" u="sng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6) 5 .0 0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0  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5  0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4  8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    2 0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    1 8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dirty="0"/>
                  <a:t>            2 0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-           1 8</a:t>
                </a:r>
              </a:p>
              <a:p>
                <a:pPr marL="514350" indent="-514350" algn="l">
                  <a:spcBef>
                    <a:spcPts val="0"/>
                  </a:spcBef>
                </a:pPr>
                <a:r>
                  <a:rPr lang="en-GB" sz="2000" u="sng" dirty="0"/>
                  <a:t>               2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87369" y="2269999"/>
                <a:ext cx="1738605" cy="1142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709101" y="3241512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6x8=48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31704" y="3832790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6x3=18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31704" y="4360252"/>
              <a:ext cx="1004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6x3=18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308917" y="2782470"/>
              <a:ext cx="2996" cy="2685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4484320" y="2782470"/>
              <a:ext cx="13338" cy="82469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4679590" y="2838251"/>
              <a:ext cx="7570" cy="124531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83554" y="2306609"/>
                <a:ext cx="1741521" cy="656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 is recurring </a:t>
                </a:r>
              </a:p>
              <a:p>
                <a:r>
                  <a:rPr lang="en-GB" dirty="0"/>
                  <a:t>=0.8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554" y="2306609"/>
                <a:ext cx="1741521" cy="65684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797" t="-4630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5"/>
          <p:cNvSpPr>
            <a:spLocks noGrp="1"/>
          </p:cNvSpPr>
          <p:nvPr>
            <p:ph type="title"/>
          </p:nvPr>
        </p:nvSpPr>
        <p:spPr>
          <a:xfrm>
            <a:off x="177889" y="11918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How to identify a terminating decimal and their equivalent fractions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617" y="5374413"/>
            <a:ext cx="247576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Terminating decimal:</a:t>
            </a:r>
          </a:p>
          <a:p>
            <a:r>
              <a:rPr lang="en-GB" dirty="0"/>
              <a:t>A decimal that has finite numbers and ends</a:t>
            </a:r>
          </a:p>
          <a:p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458083" y="5374412"/>
            <a:ext cx="290860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Recurring decimal:</a:t>
            </a:r>
          </a:p>
          <a:p>
            <a:r>
              <a:rPr lang="en-GB" dirty="0"/>
              <a:t>A decimal fraction in which a figure or group of figures repeat indefinitely </a:t>
            </a:r>
          </a:p>
        </p:txBody>
      </p:sp>
    </p:spTree>
    <p:extLst>
      <p:ext uri="{BB962C8B-B14F-4D97-AF65-F5344CB8AC3E}">
        <p14:creationId xmlns:p14="http://schemas.microsoft.com/office/powerpoint/2010/main" val="129836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47" grpId="0" animBg="1"/>
      <p:bldP spid="20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7889" y="11918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identify a terminating decimal and their 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018" y="1438517"/>
                <a:ext cx="8100811" cy="1391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arenR" startAt="3"/>
                </a:pPr>
                <a:r>
                  <a:rPr lang="en-GB" sz="2400" dirty="0"/>
                  <a:t>Order the following fractions starting with the smallest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	</m:t>
                    </m:r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800" b="1" dirty="0"/>
              </a:p>
              <a:p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18" y="1438517"/>
                <a:ext cx="8100811" cy="13919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204" t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351" y="2684992"/>
            <a:ext cx="8384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Start by converting each fraction into a decimal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32424" y="4318203"/>
                <a:ext cx="140615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0.40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424" y="4318203"/>
                <a:ext cx="1406154" cy="71468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8261" b="-1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11181" y="3391652"/>
                <a:ext cx="195438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0.3333..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181" y="3391652"/>
                <a:ext cx="1954381" cy="714683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5625" b="-1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61079" y="3312090"/>
                <a:ext cx="156324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0.20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79" y="3312090"/>
                <a:ext cx="1563248" cy="71468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r="-7004" b="-1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006422" y="4260495"/>
                <a:ext cx="1893467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0.50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422" y="4260495"/>
                <a:ext cx="1893467" cy="70429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r="-5788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40351" y="3512473"/>
            <a:ext cx="2231407" cy="2660751"/>
            <a:chOff x="221011" y="3399846"/>
            <a:chExt cx="2231407" cy="2660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30990" y="3399846"/>
                  <a:ext cx="603050" cy="7148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GB" sz="2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=</a:t>
                  </a: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990" y="3399846"/>
                  <a:ext cx="603050" cy="714811"/>
                </a:xfrm>
                <a:prstGeom prst="rect">
                  <a:avLst/>
                </a:prstGeom>
                <a:blipFill rotWithShape="0">
                  <a:blip r:embed="rId7" cstate="print"/>
                  <a:stretch>
                    <a:fillRect r="-20202"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Group 37"/>
            <p:cNvGrpSpPr/>
            <p:nvPr/>
          </p:nvGrpSpPr>
          <p:grpSpPr>
            <a:xfrm>
              <a:off x="221011" y="3399846"/>
              <a:ext cx="2231407" cy="2660751"/>
              <a:chOff x="-2518904" y="2129569"/>
              <a:chExt cx="2231407" cy="266075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-2518904" y="2129569"/>
                <a:ext cx="2231407" cy="2660751"/>
                <a:chOff x="2774231" y="2079733"/>
                <a:chExt cx="2246124" cy="2660751"/>
              </a:xfrm>
            </p:grpSpPr>
            <p:sp>
              <p:nvSpPr>
                <p:cNvPr id="18" name="Content Placeholder 2"/>
                <p:cNvSpPr txBox="1">
                  <a:spLocks/>
                </p:cNvSpPr>
                <p:nvPr/>
              </p:nvSpPr>
              <p:spPr>
                <a:xfrm>
                  <a:off x="3665684" y="2079733"/>
                  <a:ext cx="1354671" cy="266075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ctr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b="1" dirty="0">
                      <a:solidFill>
                        <a:srgbClr val="FF0000"/>
                      </a:solidFill>
                    </a:rPr>
                    <a:t>    0 . 1 2 5</a:t>
                  </a:r>
                  <a:endParaRPr lang="en-GB" sz="1800" dirty="0"/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8) 1 .0 0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0  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1  0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8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2 0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 1 6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    4 0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-           4 0</a:t>
                  </a:r>
                </a:p>
                <a:p>
                  <a:pPr marL="514350" indent="-514350" algn="l">
                    <a:spcBef>
                      <a:spcPts val="0"/>
                    </a:spcBef>
                  </a:pPr>
                  <a:r>
                    <a:rPr lang="en-GB" sz="1800" u="sng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              0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07750" y="2993156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8x1=8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774231" y="3444634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8x2=16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774231" y="3964338"/>
                  <a:ext cx="10045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>
                      <a:solidFill>
                        <a:srgbClr val="FF0000"/>
                      </a:solidFill>
                    </a:rPr>
                    <a:t>8x5=40</a:t>
                  </a: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>
                <a:xfrm flipH="1">
                  <a:off x="4242256" y="2581844"/>
                  <a:ext cx="4981" cy="304231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4414807" y="2600143"/>
                  <a:ext cx="2124" cy="74149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flipH="1">
                  <a:off x="4617392" y="2600143"/>
                  <a:ext cx="15022" cy="121382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-1412543" y="2449773"/>
                <a:ext cx="88320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210578" y="5771749"/>
                <a:ext cx="5532284" cy="8038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GB" sz="3200" b="1" dirty="0">
                    <a:solidFill>
                      <a:schemeClr val="accent1">
                        <a:lumMod val="50000"/>
                      </a:schemeClr>
                    </a:solidFill>
                  </a:rPr>
                  <a:t>In order: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chemeClr val="accent1">
                        <a:lumMod val="50000"/>
                      </a:schemeClr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chemeClr val="accent1">
                        <a:lumMod val="50000"/>
                      </a:schemeClr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chemeClr val="accent1">
                        <a:lumMod val="50000"/>
                      </a:schemeClr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chemeClr val="accent1">
                        <a:lumMod val="50000"/>
                      </a:schemeClr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GB" sz="32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	</m:t>
                    </m:r>
                    <m:f>
                      <m:fPr>
                        <m:ctrlP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3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578" y="5771749"/>
                <a:ext cx="5532284" cy="80381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2867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2018" y="1438517"/>
                <a:ext cx="8100811" cy="176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arenR" startAt="4"/>
                </a:pPr>
                <a:r>
                  <a:rPr lang="en-GB" sz="2400" dirty="0"/>
                  <a:t>Identify which of the following fractions are terminating decimals: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GB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	</m:t>
                    </m:r>
                    <m:f>
                      <m:fPr>
                        <m:ctrlP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800" b="1" dirty="0"/>
              </a:p>
              <a:p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18" y="1438517"/>
                <a:ext cx="8100811" cy="176125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204" t="-3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177889" y="11918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identify a terminating decimal and their 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592" y="5019032"/>
                <a:ext cx="3084434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Recurring decimal: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0.3333.. =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sz="28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92" y="5019032"/>
                <a:ext cx="3084434" cy="114557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4150" t="-5319" r="-2569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60592" y="3156745"/>
                <a:ext cx="7815484" cy="157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Terminating decimals: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0.125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0.20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0.40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= 0.50 </a:t>
                </a:r>
              </a:p>
              <a:p>
                <a:r>
                  <a:rPr lang="en-GB" sz="2800" dirty="0">
                    <a:solidFill>
                      <a:schemeClr val="accent1">
                        <a:lumMod val="50000"/>
                      </a:schemeClr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92" y="3156745"/>
                <a:ext cx="7815484" cy="157658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638" t="-4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24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80920" y="-38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change recurring decimals into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224" y="1286926"/>
                <a:ext cx="7886700" cy="43513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arenR" startAt="5"/>
                </a:pPr>
                <a:r>
                  <a:rPr lang="en-GB" dirty="0"/>
                  <a:t>Change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GB" dirty="0"/>
                  <a:t> into a fraction</a:t>
                </a: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224" y="1286926"/>
                <a:ext cx="7886700" cy="4351338"/>
              </a:xfrm>
              <a:blipFill rotWithShape="0">
                <a:blip r:embed="rId2" cstate="print"/>
                <a:stretch>
                  <a:fillRect l="-1624"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07594" y="5416824"/>
                <a:ext cx="3219718" cy="9626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/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40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i="1" dirty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GB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79</m:t>
                        </m:r>
                      </m:num>
                      <m:den>
                        <m:r>
                          <a:rPr lang="en-GB" sz="40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594" y="5416824"/>
                <a:ext cx="3219718" cy="96263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14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2731" y="2313187"/>
                <a:ext cx="7972023" cy="3325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Let X = 0.7979797979……</a:t>
                </a:r>
              </a:p>
              <a:p>
                <a:r>
                  <a:rPr lang="en-GB" sz="2800" dirty="0">
                    <a:solidFill>
                      <a:srgbClr val="FF0000"/>
                    </a:solidFill>
                  </a:rPr>
                  <a:t>Two numbers are recurring so multiply by 100 and 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100X = 79.797979797……</a:t>
                </a:r>
              </a:p>
              <a:p>
                <a:r>
                  <a:rPr lang="en-GB" sz="2800" u="sng" dirty="0"/>
                  <a:t> -    X = 0.7979797979……</a:t>
                </a:r>
                <a:r>
                  <a:rPr lang="en-GB" sz="2800" dirty="0"/>
                  <a:t>		</a:t>
                </a:r>
              </a:p>
              <a:p>
                <a:r>
                  <a:rPr lang="en-GB" sz="2800" dirty="0"/>
                  <a:t>  99X = 79</a:t>
                </a:r>
              </a:p>
              <a:p>
                <a:r>
                  <a:rPr lang="en-GB" sz="2800" dirty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79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31" y="2313187"/>
                <a:ext cx="7972023" cy="332507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606" t="-1648" b="-5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430333" y="3880610"/>
            <a:ext cx="3535939" cy="954107"/>
            <a:chOff x="4404575" y="3945864"/>
            <a:chExt cx="3590281" cy="954107"/>
          </a:xfrm>
        </p:grpSpPr>
        <p:sp>
          <p:nvSpPr>
            <p:cNvPr id="9" name="Rectangle 8"/>
            <p:cNvSpPr/>
            <p:nvPr/>
          </p:nvSpPr>
          <p:spPr>
            <a:xfrm>
              <a:off x="5247728" y="3945864"/>
              <a:ext cx="274712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Subtract the two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404575" y="4220120"/>
              <a:ext cx="843153" cy="541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807595" y="4421887"/>
            <a:ext cx="5937160" cy="523220"/>
            <a:chOff x="2781837" y="4487141"/>
            <a:chExt cx="6599517" cy="523220"/>
          </a:xfrm>
        </p:grpSpPr>
        <p:sp>
          <p:nvSpPr>
            <p:cNvPr id="12" name="Rectangle 11"/>
            <p:cNvSpPr/>
            <p:nvPr/>
          </p:nvSpPr>
          <p:spPr>
            <a:xfrm>
              <a:off x="5452794" y="4487141"/>
              <a:ext cx="39285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Divide both sides by 99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2781837" y="4748751"/>
              <a:ext cx="267095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725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80920" y="-38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change recurring decimals into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224" y="1286926"/>
                <a:ext cx="7886700" cy="43513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arenR" startAt="6"/>
                </a:pPr>
                <a:r>
                  <a:rPr lang="en-GB" dirty="0"/>
                  <a:t>Change 0.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dirty="0"/>
                  <a:t> into a fraction</a:t>
                </a: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224" y="1286926"/>
                <a:ext cx="7886700" cy="4351338"/>
              </a:xfrm>
              <a:blipFill rotWithShape="0">
                <a:blip r:embed="rId2" cstate="print"/>
                <a:stretch>
                  <a:fillRect l="-1624"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40317" y="5676690"/>
                <a:ext cx="3219718" cy="9628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/>
                  <a:t>0.</a:t>
                </a:r>
                <a14:m>
                  <m:oMath xmlns:m="http://schemas.openxmlformats.org/officeDocument/2006/math">
                    <m:r>
                      <a:rPr lang="en-GB" sz="4000">
                        <a:latin typeface="Cambria Math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317" y="5676690"/>
                <a:ext cx="3219718" cy="962828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0157" y="2083878"/>
                <a:ext cx="7972023" cy="334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Let X = 0.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800" dirty="0"/>
                  <a:t>		10X = 1.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800" dirty="0"/>
                  <a:t>			100X = 13.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100X = 13.33333333……</a:t>
                </a:r>
              </a:p>
              <a:p>
                <a:r>
                  <a:rPr lang="en-GB" sz="2800" u="sng" dirty="0"/>
                  <a:t>- 10X = 1.333333333……</a:t>
                </a:r>
                <a:r>
                  <a:rPr lang="en-GB" sz="2800" dirty="0"/>
                  <a:t>		</a:t>
                </a:r>
              </a:p>
              <a:p>
                <a:r>
                  <a:rPr lang="en-GB" sz="2800" dirty="0"/>
                  <a:t>  90X = 12</a:t>
                </a:r>
              </a:p>
              <a:p>
                <a:r>
                  <a:rPr lang="en-GB" sz="2800" dirty="0"/>
                  <a:t>   </a:t>
                </a:r>
              </a:p>
              <a:p>
                <a:r>
                  <a:rPr lang="en-GB" sz="2800" dirty="0"/>
                  <a:t>	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GB" sz="28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57" y="2083878"/>
                <a:ext cx="7972023" cy="334931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529" t="-1275" b="-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597759" y="3360030"/>
            <a:ext cx="3535939" cy="954107"/>
            <a:chOff x="4404575" y="3654593"/>
            <a:chExt cx="3590281" cy="954107"/>
          </a:xfrm>
        </p:grpSpPr>
        <p:sp>
          <p:nvSpPr>
            <p:cNvPr id="10" name="Rectangle 9"/>
            <p:cNvSpPr/>
            <p:nvPr/>
          </p:nvSpPr>
          <p:spPr>
            <a:xfrm>
              <a:off x="5247728" y="3654593"/>
              <a:ext cx="274712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Subtract the two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4404575" y="3921879"/>
              <a:ext cx="843153" cy="541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54158" y="3754850"/>
            <a:ext cx="6095057" cy="523220"/>
            <a:chOff x="2781837" y="4434053"/>
            <a:chExt cx="6426520" cy="523220"/>
          </a:xfrm>
        </p:grpSpPr>
        <p:sp>
          <p:nvSpPr>
            <p:cNvPr id="13" name="Rectangle 12"/>
            <p:cNvSpPr/>
            <p:nvPr/>
          </p:nvSpPr>
          <p:spPr>
            <a:xfrm>
              <a:off x="5279797" y="4434053"/>
              <a:ext cx="39285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Divide both sides by 90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2781837" y="4737774"/>
              <a:ext cx="2430687" cy="109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395469" y="4120054"/>
            <a:ext cx="655615" cy="1723795"/>
            <a:chOff x="2421228" y="4619979"/>
            <a:chExt cx="655615" cy="1723795"/>
          </a:xfrm>
        </p:grpSpPr>
        <p:sp>
          <p:nvSpPr>
            <p:cNvPr id="17" name="Curved Down Arrow 16"/>
            <p:cNvSpPr/>
            <p:nvPr/>
          </p:nvSpPr>
          <p:spPr>
            <a:xfrm>
              <a:off x="2421228" y="4966431"/>
              <a:ext cx="643944" cy="17288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Curved Up Arrow 18"/>
            <p:cNvSpPr/>
            <p:nvPr/>
          </p:nvSpPr>
          <p:spPr>
            <a:xfrm>
              <a:off x="2421228" y="5826890"/>
              <a:ext cx="643944" cy="161786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35930" y="4619979"/>
              <a:ext cx="54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÷ 6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4107" y="5974442"/>
              <a:ext cx="54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÷ 6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99992" y="4668308"/>
            <a:ext cx="4961338" cy="523220"/>
            <a:chOff x="2781838" y="4474291"/>
            <a:chExt cx="5231147" cy="523220"/>
          </a:xfrm>
        </p:grpSpPr>
        <p:sp>
          <p:nvSpPr>
            <p:cNvPr id="30" name="Rectangle 29"/>
            <p:cNvSpPr/>
            <p:nvPr/>
          </p:nvSpPr>
          <p:spPr>
            <a:xfrm>
              <a:off x="4084425" y="4474291"/>
              <a:ext cx="39285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Simplify the fraction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2781838" y="4748399"/>
              <a:ext cx="1187561" cy="3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34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Terminating decimals and their equivalent fractions- Now you try…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4686" y="1325562"/>
                <a:ext cx="7886700" cy="5089093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GB" sz="2000" dirty="0"/>
                  <a:t>(</a:t>
                </a:r>
                <a:r>
                  <a:rPr lang="en-GB" sz="2000" dirty="0" err="1"/>
                  <a:t>i</a:t>
                </a:r>
                <a:r>
                  <a:rPr lang="en-GB" sz="2000" dirty="0"/>
                  <a:t>) Convert the following fractions into decimals </a:t>
                </a:r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/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000" dirty="0"/>
                  <a:t>	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GB" sz="2000" dirty="0"/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dirty="0"/>
                  <a:t>	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        (ii) identify each terminating decimals. </a:t>
                </a:r>
              </a:p>
              <a:p>
                <a:pPr marL="457200" indent="-457200" algn="ctr">
                  <a:buFont typeface="+mj-lt"/>
                  <a:buAutoNum type="alphaLcParenR"/>
                </a:pPr>
                <a:endParaRPr lang="en-GB" sz="2000" dirty="0"/>
              </a:p>
              <a:p>
                <a:pPr marL="514350" indent="-514350">
                  <a:buFont typeface="+mj-lt"/>
                  <a:buAutoNum type="alphaLcParenR" startAt="2"/>
                </a:pPr>
                <a:r>
                  <a:rPr lang="en-GB" sz="2000" dirty="0"/>
                  <a:t>Convert the following fractions into decimals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(</a:t>
                </a:r>
                <a:r>
                  <a:rPr lang="en-GB" sz="2000" dirty="0" err="1"/>
                  <a:t>i</a:t>
                </a:r>
                <a:r>
                  <a:rPr lang="en-GB" sz="2000" dirty="0"/>
                  <a:t>)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/>
                  <a:t>	            (ii)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3"/>
                </a:pPr>
                <a:r>
                  <a:rPr lang="en-GB" sz="2000" dirty="0"/>
                  <a:t>Which fractions are terminating? 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dirty="0"/>
                  <a:t> 	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4"/>
                </a:pPr>
                <a:r>
                  <a:rPr lang="en-GB" sz="2000" dirty="0"/>
                  <a:t>Change 0.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GB" sz="2000" dirty="0"/>
                  <a:t> into a fraction</a:t>
                </a:r>
              </a:p>
              <a:p>
                <a:pPr marL="457200" indent="-457200">
                  <a:buFont typeface="+mj-lt"/>
                  <a:buAutoNum type="alphaLcParenR" startAt="4"/>
                </a:pPr>
                <a:r>
                  <a:rPr lang="en-GB" sz="2000" dirty="0"/>
                  <a:t>Convert the following fractions into decimals and order them starting with the smallest </a:t>
                </a:r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	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	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0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0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4"/>
                </a:pPr>
                <a:endParaRPr lang="en-GB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4686" y="1325562"/>
                <a:ext cx="7886700" cy="5089093"/>
              </a:xfrm>
              <a:blipFill rotWithShape="0">
                <a:blip r:embed="rId2" cstate="print"/>
                <a:stretch>
                  <a:fillRect l="-850" t="-1796" r="-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99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Terminating decimals and their equivalent fractions- Now you try…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4686" y="1325562"/>
                <a:ext cx="7886700" cy="5089093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GB" sz="2000" dirty="0"/>
                  <a:t>(</a:t>
                </a:r>
                <a:r>
                  <a:rPr lang="en-GB" sz="2000" dirty="0" err="1"/>
                  <a:t>i</a:t>
                </a:r>
                <a:r>
                  <a:rPr lang="en-GB" sz="2000" dirty="0"/>
                  <a:t>) Convert the following fractions into decimals </a:t>
                </a:r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/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000" dirty="0"/>
                  <a:t>	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GB" sz="2000" dirty="0"/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dirty="0"/>
                  <a:t>	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        (ii) identify each terminating decimals. </a:t>
                </a:r>
              </a:p>
              <a:p>
                <a:pPr marL="457200" indent="-457200" algn="ctr">
                  <a:buFont typeface="+mj-lt"/>
                  <a:buAutoNum type="alphaLcParenR"/>
                </a:pPr>
                <a:endParaRPr lang="en-GB" sz="2000" dirty="0"/>
              </a:p>
              <a:p>
                <a:pPr marL="514350" indent="-514350">
                  <a:buFont typeface="+mj-lt"/>
                  <a:buAutoNum type="alphaLcParenR" startAt="2"/>
                </a:pPr>
                <a:r>
                  <a:rPr lang="en-GB" sz="2000" dirty="0"/>
                  <a:t>Convert the following fractions into decimals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(</a:t>
                </a:r>
                <a:r>
                  <a:rPr lang="en-GB" sz="2000" dirty="0" err="1"/>
                  <a:t>i</a:t>
                </a:r>
                <a:r>
                  <a:rPr lang="en-GB" sz="2000" dirty="0"/>
                  <a:t>)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/>
                  <a:t>	            (ii)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3"/>
                </a:pPr>
                <a:r>
                  <a:rPr lang="en-GB" sz="2000" dirty="0"/>
                  <a:t>Which fractions are terminating? 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	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4"/>
                </a:pPr>
                <a:r>
                  <a:rPr lang="en-GB" sz="2000" dirty="0"/>
                  <a:t>Change 0.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GB" sz="2000" dirty="0"/>
                  <a:t> into a fraction</a:t>
                </a:r>
              </a:p>
              <a:p>
                <a:pPr marL="457200" indent="-457200">
                  <a:buFont typeface="+mj-lt"/>
                  <a:buAutoNum type="alphaLcParenR" startAt="4"/>
                </a:pPr>
                <a:r>
                  <a:rPr lang="en-GB" sz="2000" dirty="0"/>
                  <a:t>Convert the following fractions into decimals and order them starting with the smallest </a:t>
                </a:r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	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	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0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0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 typeface="+mj-lt"/>
                  <a:buAutoNum type="alphaLcParenR" startAt="4"/>
                </a:pPr>
                <a:endParaRPr lang="en-GB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4686" y="1325562"/>
                <a:ext cx="7886700" cy="5089093"/>
              </a:xfrm>
              <a:blipFill rotWithShape="0">
                <a:blip r:embed="rId2" cstate="print"/>
                <a:stretch>
                  <a:fillRect l="-850" t="-1796" r="-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20981" y="1773382"/>
            <a:ext cx="6234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= 0.142…       = 1.5                 = 0.27…               = 0.04            =0.60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4727" y="2408237"/>
            <a:ext cx="6234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1.5          0.04            0.60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943" y="3308999"/>
            <a:ext cx="6234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= 17.75                     = 0.6333…..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0763" y="4140271"/>
            <a:ext cx="6234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0.266…       = 1.125         = 0.42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1999" y="3668721"/>
                <a:ext cx="1269899" cy="492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b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   and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668721"/>
                <a:ext cx="1269899" cy="49250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58717" y="4400376"/>
                <a:ext cx="51328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GB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𝟗𝟗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17" y="4400376"/>
                <a:ext cx="513282" cy="6127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64902" y="5634995"/>
                <a:ext cx="5591595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= 7.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           =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acc>
                  </m:oMath>
                </a14:m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                 = 0.40             = 0.50           = 0.75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902" y="5634995"/>
                <a:ext cx="5591595" cy="379848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872" t="-4762" r="-872" b="-23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64855" y="6211365"/>
                <a:ext cx="2501006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0.40, 0.50, 0.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acc>
                  </m:oMath>
                </a14:m>
                <a:r>
                  <a:rPr lang="en-GB" b="1" dirty="0">
                    <a:solidFill>
                      <a:schemeClr val="accent1">
                        <a:lumMod val="50000"/>
                      </a:schemeClr>
                    </a:solidFill>
                  </a:rPr>
                  <a:t>, 0.75, 7.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55" y="6211365"/>
                <a:ext cx="2501006" cy="379848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2195" t="-6452" b="-25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5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</TotalTime>
  <Words>663</Words>
  <Application>Microsoft Macintosh PowerPoint</Application>
  <PresentationFormat>On-screen Show (4:3)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Terminating decimals and fractions</vt:lpstr>
      <vt:lpstr>Key vocabulary</vt:lpstr>
      <vt:lpstr>How to identify a terminating decimal and their equivalent fractions</vt:lpstr>
      <vt:lpstr>How to identify a terminating decimal and their equivalent fractions</vt:lpstr>
      <vt:lpstr>How to identify a terminating decimal and their equivalent fractions</vt:lpstr>
      <vt:lpstr>How to change recurring decimals into fractions</vt:lpstr>
      <vt:lpstr>How to change recurring decimals into fractions</vt:lpstr>
      <vt:lpstr>Terminating decimals and their equivalent fractions- Now you try…</vt:lpstr>
      <vt:lpstr>Terminating decimals and their equivalent fractions- Now you try…</vt:lpstr>
      <vt:lpstr>Problem solving and reasoning </vt:lpstr>
      <vt:lpstr>Problem solving and reasoning </vt:lpstr>
      <vt:lpstr>Reason and explain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349</cp:revision>
  <dcterms:created xsi:type="dcterms:W3CDTF">2016-01-18T14:56:17Z</dcterms:created>
  <dcterms:modified xsi:type="dcterms:W3CDTF">2018-11-20T15:06:38Z</dcterms:modified>
</cp:coreProperties>
</file>