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6" r:id="rId6"/>
    <p:sldId id="260" r:id="rId7"/>
    <p:sldId id="269" r:id="rId8"/>
    <p:sldId id="263" r:id="rId9"/>
    <p:sldId id="267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FF0101"/>
    <a:srgbClr val="FF3333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98-BB4D-B725-A1BD06177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00993136"/>
        <c:axId val="-1946737584"/>
      </c:lineChart>
      <c:catAx>
        <c:axId val="-190099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(s)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946737584"/>
        <c:crosses val="autoZero"/>
        <c:auto val="1"/>
        <c:lblAlgn val="ctr"/>
        <c:lblOffset val="100"/>
        <c:noMultiLvlLbl val="0"/>
      </c:catAx>
      <c:valAx>
        <c:axId val="-194673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Speed (m/s)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9009931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0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0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73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96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60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00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60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10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5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98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67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5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9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4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1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0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20/11/2018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3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Non-Standard real life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Plot and interpret non-standard real life graphs to find approximate solutions to kinematics problems involving distance, speed and acceleration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>
                <a:solidFill>
                  <a:prstClr val="black"/>
                </a:solidFill>
              </a:rPr>
              <a:t>Grade D/</a:t>
            </a:r>
            <a:r>
              <a:rPr lang="en-GB" sz="2400" b="1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0267" y="5120773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36835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Problem Solving and Reasoning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412777"/>
            <a:ext cx="3671069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This graph shows distance against time of two objects.</a:t>
            </a:r>
          </a:p>
          <a:p>
            <a:pPr marL="514350" indent="-514350">
              <a:buAutoNum type="alphaLcParenR"/>
            </a:pPr>
            <a:r>
              <a:rPr lang="en-US" dirty="0"/>
              <a:t>Describe both graphs at each stage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What was the maximum speed of the blue object?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Assume that the red object continued at the same speed for a further 20 seconds. What would its total distance travelled be?</a:t>
            </a:r>
          </a:p>
        </p:txBody>
      </p:sp>
      <p:pic>
        <p:nvPicPr>
          <p:cNvPr id="5124" name="Picture 4" descr="Distance-Time 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65764"/>
            <a:ext cx="4704522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318782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(1) Constant speed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6296" y="23488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(2) Constant 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2133" y="247894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stationary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0605" y="318782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Constant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speed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920" y="387263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(1)  10km/6hrs = 1.67km/hr</a:t>
            </a:r>
          </a:p>
          <a:p>
            <a:r>
              <a:rPr lang="en-GB" b="1" dirty="0">
                <a:solidFill>
                  <a:srgbClr val="00B050"/>
                </a:solidFill>
              </a:rPr>
              <a:t>(2)  4km/3hrs = 1.33km/hr</a:t>
            </a:r>
          </a:p>
          <a:p>
            <a:r>
              <a:rPr lang="en-GB" b="1" dirty="0">
                <a:solidFill>
                  <a:srgbClr val="00B050"/>
                </a:solidFill>
              </a:rPr>
              <a:t>So max speed = </a:t>
            </a:r>
            <a:r>
              <a:rPr lang="en-GB" b="1" dirty="0">
                <a:solidFill>
                  <a:srgbClr val="92D050"/>
                </a:solidFill>
              </a:rPr>
              <a:t>1.67km/hr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3447" y="5517232"/>
            <a:ext cx="4853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Red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speed = 14km/16hrs = 0.875 km/hr</a:t>
            </a:r>
          </a:p>
          <a:p>
            <a:r>
              <a:rPr lang="en-GB" b="1" dirty="0">
                <a:solidFill>
                  <a:srgbClr val="00B050"/>
                </a:solidFill>
              </a:rPr>
              <a:t>As </a:t>
            </a:r>
            <a:r>
              <a:rPr lang="en-GB" b="1" dirty="0">
                <a:solidFill>
                  <a:srgbClr val="7030A0"/>
                </a:solidFill>
              </a:rPr>
              <a:t>distance = speed x time</a:t>
            </a:r>
          </a:p>
          <a:p>
            <a:r>
              <a:rPr lang="en-GB" b="1" dirty="0">
                <a:solidFill>
                  <a:srgbClr val="00B050"/>
                </a:solidFill>
              </a:rPr>
              <a:t>Total distance = 0.875 x (16+20) = </a:t>
            </a:r>
            <a:r>
              <a:rPr lang="en-GB" b="1" dirty="0">
                <a:solidFill>
                  <a:srgbClr val="92D050"/>
                </a:solidFill>
              </a:rPr>
              <a:t>31.5km</a:t>
            </a:r>
          </a:p>
        </p:txBody>
      </p:sp>
    </p:spTree>
    <p:extLst>
      <p:ext uri="{BB962C8B-B14F-4D97-AF65-F5344CB8AC3E}">
        <p14:creationId xmlns:p14="http://schemas.microsoft.com/office/powerpoint/2010/main" val="119667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would you show a decreasing acceleration on a speed-time graph?</a:t>
            </a:r>
          </a:p>
          <a:p>
            <a:r>
              <a:rPr lang="en-GB" dirty="0"/>
              <a:t>How would you represent constant speed on an acceleration-time graph?</a:t>
            </a:r>
          </a:p>
          <a:p>
            <a:r>
              <a:rPr lang="en-GB" dirty="0"/>
              <a:t>What does zero </a:t>
            </a:r>
            <a:r>
              <a:rPr lang="en-GB"/>
              <a:t>acceleration suggest </a:t>
            </a:r>
            <a:r>
              <a:rPr lang="en-GB" dirty="0"/>
              <a:t>about the speed?</a:t>
            </a:r>
          </a:p>
        </p:txBody>
      </p:sp>
    </p:spTree>
    <p:extLst>
      <p:ext uri="{BB962C8B-B14F-4D97-AF65-F5344CB8AC3E}">
        <p14:creationId xmlns:p14="http://schemas.microsoft.com/office/powerpoint/2010/main" val="92397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Graph</a:t>
            </a:r>
          </a:p>
          <a:p>
            <a:pPr marL="0" indent="0">
              <a:buNone/>
            </a:pPr>
            <a:r>
              <a:rPr lang="en-GB" dirty="0"/>
              <a:t>Distance</a:t>
            </a:r>
          </a:p>
          <a:p>
            <a:pPr marL="0" indent="0">
              <a:buNone/>
            </a:pPr>
            <a:r>
              <a:rPr lang="en-GB" dirty="0"/>
              <a:t>Time</a:t>
            </a:r>
          </a:p>
          <a:p>
            <a:pPr marL="0" indent="0">
              <a:buNone/>
            </a:pPr>
            <a:r>
              <a:rPr lang="en-GB" dirty="0"/>
              <a:t>Speed</a:t>
            </a:r>
          </a:p>
          <a:p>
            <a:pPr marL="0" indent="0">
              <a:buNone/>
            </a:pPr>
            <a:r>
              <a:rPr lang="en-GB" dirty="0"/>
              <a:t>Acceleration</a:t>
            </a:r>
          </a:p>
          <a:p>
            <a:pPr marL="0" indent="0">
              <a:buNone/>
            </a:pPr>
            <a:r>
              <a:rPr lang="en-GB" dirty="0"/>
              <a:t>Deceleration</a:t>
            </a:r>
          </a:p>
          <a:p>
            <a:pPr marL="0" indent="0">
              <a:buNone/>
            </a:pPr>
            <a:r>
              <a:rPr lang="en-GB" dirty="0"/>
              <a:t>Constant</a:t>
            </a:r>
          </a:p>
          <a:p>
            <a:pPr marL="0" indent="0">
              <a:buNone/>
            </a:pPr>
            <a:r>
              <a:rPr lang="en-GB" dirty="0"/>
              <a:t>At rest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02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plot a non-standard real life graph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83568" y="1491007"/>
            <a:ext cx="748883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1) Plot the following journey as a distance-time graph:</a:t>
            </a:r>
          </a:p>
          <a:p>
            <a:r>
              <a:rPr lang="en-US" sz="2400" dirty="0"/>
              <a:t>A car makes a journey to a town </a:t>
            </a:r>
            <a:r>
              <a:rPr lang="en-US" sz="2400" dirty="0">
                <a:solidFill>
                  <a:srgbClr val="7030A0"/>
                </a:solidFill>
              </a:rPr>
              <a:t>12km</a:t>
            </a:r>
            <a:r>
              <a:rPr lang="en-US" sz="2400" dirty="0"/>
              <a:t> away and then returns.</a:t>
            </a:r>
          </a:p>
          <a:p>
            <a:r>
              <a:rPr lang="en-US" sz="2400" dirty="0"/>
              <a:t>The car initially travels at </a:t>
            </a:r>
            <a:r>
              <a:rPr lang="en-US" sz="2400" dirty="0">
                <a:solidFill>
                  <a:srgbClr val="FF0000"/>
                </a:solidFill>
              </a:rPr>
              <a:t>0.6km/h</a:t>
            </a:r>
            <a:r>
              <a:rPr lang="en-US" sz="2400" dirty="0"/>
              <a:t> </a:t>
            </a:r>
            <a:r>
              <a:rPr lang="en-US" sz="2400" b="1" dirty="0"/>
              <a:t>(AB) </a:t>
            </a:r>
            <a:r>
              <a:rPr lang="en-US" sz="2400" dirty="0"/>
              <a:t>before coming to rest after </a:t>
            </a:r>
            <a:r>
              <a:rPr lang="en-US" sz="2400" dirty="0">
                <a:solidFill>
                  <a:srgbClr val="00B050"/>
                </a:solidFill>
              </a:rPr>
              <a:t>5hrs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After </a:t>
            </a:r>
            <a:r>
              <a:rPr lang="en-US" sz="2400" dirty="0">
                <a:solidFill>
                  <a:srgbClr val="00B050"/>
                </a:solidFill>
              </a:rPr>
              <a:t>3hrs</a:t>
            </a:r>
            <a:r>
              <a:rPr lang="en-US" sz="2400" dirty="0"/>
              <a:t> pass </a:t>
            </a:r>
            <a:r>
              <a:rPr lang="en-US" sz="2400" b="1" dirty="0"/>
              <a:t>(BC)</a:t>
            </a:r>
            <a:r>
              <a:rPr lang="en-US" sz="2400" dirty="0"/>
              <a:t>, the car travels for a further </a:t>
            </a:r>
            <a:r>
              <a:rPr lang="en-US" sz="2400" dirty="0">
                <a:solidFill>
                  <a:srgbClr val="00B050"/>
                </a:solidFill>
              </a:rPr>
              <a:t>4hrs</a:t>
            </a:r>
            <a:r>
              <a:rPr lang="en-US" sz="2400" dirty="0"/>
              <a:t> until it reaches the </a:t>
            </a:r>
            <a:r>
              <a:rPr lang="en-US" sz="2400" b="1" dirty="0"/>
              <a:t>town (CD)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After spending </a:t>
            </a:r>
            <a:r>
              <a:rPr lang="en-US" sz="2400" dirty="0">
                <a:solidFill>
                  <a:srgbClr val="00B050"/>
                </a:solidFill>
              </a:rPr>
              <a:t>2hrs</a:t>
            </a:r>
            <a:r>
              <a:rPr lang="en-US" sz="2400" dirty="0"/>
              <a:t> in the town </a:t>
            </a:r>
            <a:r>
              <a:rPr lang="en-US" sz="2400" b="1" dirty="0"/>
              <a:t>(DE)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dirty="0"/>
              <a:t>the car returns home in </a:t>
            </a:r>
            <a:r>
              <a:rPr lang="en-US" sz="2400" dirty="0">
                <a:solidFill>
                  <a:srgbClr val="00B050"/>
                </a:solidFill>
              </a:rPr>
              <a:t>6hrs </a:t>
            </a:r>
            <a:r>
              <a:rPr lang="en-US" sz="2400" b="1" dirty="0"/>
              <a:t>(EF)</a:t>
            </a:r>
            <a:r>
              <a:rPr lang="en-US" sz="2400" dirty="0"/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13119" y="3284984"/>
            <a:ext cx="2208271" cy="58477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speed</a:t>
            </a:r>
            <a:r>
              <a:rPr lang="en-GB" sz="1600" dirty="0"/>
              <a:t> x </a:t>
            </a:r>
            <a:r>
              <a:rPr lang="en-GB" sz="1600" dirty="0">
                <a:solidFill>
                  <a:srgbClr val="00B050"/>
                </a:solidFill>
              </a:rPr>
              <a:t>time</a:t>
            </a:r>
            <a:r>
              <a:rPr lang="en-GB" sz="1600" dirty="0"/>
              <a:t> = </a:t>
            </a:r>
            <a:r>
              <a:rPr lang="en-GB" sz="1600" dirty="0">
                <a:solidFill>
                  <a:srgbClr val="7030A0"/>
                </a:solidFill>
              </a:rPr>
              <a:t>distance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   0.6</a:t>
            </a:r>
            <a:r>
              <a:rPr lang="en-GB" sz="1600" dirty="0"/>
              <a:t>   x    </a:t>
            </a:r>
            <a:r>
              <a:rPr lang="en-GB" sz="1600" dirty="0">
                <a:solidFill>
                  <a:srgbClr val="00B050"/>
                </a:solidFill>
              </a:rPr>
              <a:t>5</a:t>
            </a:r>
            <a:r>
              <a:rPr lang="en-GB" sz="1600" dirty="0"/>
              <a:t>    =   </a:t>
            </a:r>
            <a:r>
              <a:rPr lang="en-GB" sz="1600" dirty="0">
                <a:solidFill>
                  <a:srgbClr val="7030A0"/>
                </a:solidFill>
              </a:rPr>
              <a:t>3km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3773995" y="4797152"/>
            <a:ext cx="2088232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12km</a:t>
            </a:r>
            <a:r>
              <a:rPr lang="en-GB" dirty="0"/>
              <a:t> – </a:t>
            </a:r>
            <a:r>
              <a:rPr lang="en-GB" dirty="0">
                <a:solidFill>
                  <a:srgbClr val="7030A0"/>
                </a:solidFill>
              </a:rPr>
              <a:t>3km</a:t>
            </a:r>
            <a:r>
              <a:rPr lang="en-GB" dirty="0"/>
              <a:t> = </a:t>
            </a:r>
            <a:r>
              <a:rPr lang="en-GB" dirty="0">
                <a:solidFill>
                  <a:srgbClr val="7030A0"/>
                </a:solidFill>
              </a:rPr>
              <a:t>8km</a:t>
            </a:r>
          </a:p>
        </p:txBody>
      </p:sp>
      <p:sp>
        <p:nvSpPr>
          <p:cNvPr id="1040" name="TextBox 1039"/>
          <p:cNvSpPr txBox="1"/>
          <p:nvPr/>
        </p:nvSpPr>
        <p:spPr>
          <a:xfrm>
            <a:off x="3324518" y="5712043"/>
            <a:ext cx="2987187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car travels </a:t>
            </a:r>
            <a:r>
              <a:rPr lang="en-GB" dirty="0">
                <a:solidFill>
                  <a:srgbClr val="7030A0"/>
                </a:solidFill>
              </a:rPr>
              <a:t>12km</a:t>
            </a:r>
            <a:r>
              <a:rPr lang="en-GB" dirty="0"/>
              <a:t> in </a:t>
            </a:r>
            <a:r>
              <a:rPr lang="en-GB" dirty="0">
                <a:solidFill>
                  <a:srgbClr val="00B050"/>
                </a:solidFill>
              </a:rPr>
              <a:t>6hrs </a:t>
            </a:r>
            <a:r>
              <a:rPr lang="en-GB" dirty="0"/>
              <a:t>but in the </a:t>
            </a:r>
            <a:r>
              <a:rPr lang="en-GB" b="1" dirty="0"/>
              <a:t>opposite direction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9126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plot a non-standard real life graph</a:t>
            </a:r>
          </a:p>
        </p:txBody>
      </p:sp>
      <p:grpSp>
        <p:nvGrpSpPr>
          <p:cNvPr id="1044" name="Group 1043"/>
          <p:cNvGrpSpPr/>
          <p:nvPr/>
        </p:nvGrpSpPr>
        <p:grpSpPr>
          <a:xfrm>
            <a:off x="3347864" y="1642697"/>
            <a:ext cx="5618190" cy="4234575"/>
            <a:chOff x="4302682" y="1700808"/>
            <a:chExt cx="4663372" cy="3497530"/>
          </a:xfrm>
        </p:grpSpPr>
        <p:pic>
          <p:nvPicPr>
            <p:cNvPr id="1028" name="Picture 4" descr="Image result for distance-time graph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682" y="1700808"/>
              <a:ext cx="4663372" cy="349753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9" name="Straight Arrow Connector 58"/>
            <p:cNvCxnSpPr/>
            <p:nvPr/>
          </p:nvCxnSpPr>
          <p:spPr>
            <a:xfrm>
              <a:off x="4932040" y="4581128"/>
              <a:ext cx="792088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5759979" y="4113076"/>
              <a:ext cx="0" cy="468052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Arrow Connector 1024"/>
            <p:cNvCxnSpPr/>
            <p:nvPr/>
          </p:nvCxnSpPr>
          <p:spPr>
            <a:xfrm flipV="1">
              <a:off x="4967891" y="4043144"/>
              <a:ext cx="792088" cy="50579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Arrow Connector 1028"/>
            <p:cNvCxnSpPr/>
            <p:nvPr/>
          </p:nvCxnSpPr>
          <p:spPr>
            <a:xfrm>
              <a:off x="5759979" y="4043144"/>
              <a:ext cx="54021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6300192" y="4043144"/>
              <a:ext cx="720080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7020272" y="2564904"/>
              <a:ext cx="0" cy="147824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6300192" y="2492896"/>
              <a:ext cx="720080" cy="15502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7020272" y="2488973"/>
              <a:ext cx="36004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7380312" y="2492896"/>
              <a:ext cx="1080120" cy="21602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7388696" y="2528900"/>
              <a:ext cx="0" cy="2088231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7380312" y="4581128"/>
              <a:ext cx="1008112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triped Right Arrow 3"/>
          <p:cNvSpPr/>
          <p:nvPr/>
        </p:nvSpPr>
        <p:spPr>
          <a:xfrm>
            <a:off x="467544" y="1412776"/>
            <a:ext cx="3456384" cy="1018087"/>
          </a:xfrm>
          <a:prstGeom prst="stripedRightArrow">
            <a:avLst>
              <a:gd name="adj1" fmla="val 76128"/>
              <a:gd name="adj2" fmla="val 3530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1) Now plot this information on the graph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847" y="2645295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0000"/>
                </a:solidFill>
              </a:rPr>
              <a:t>AB)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3km</a:t>
            </a:r>
            <a:r>
              <a:rPr lang="en-GB" sz="2400" dirty="0"/>
              <a:t> in </a:t>
            </a:r>
            <a:r>
              <a:rPr lang="en-GB" sz="2400" dirty="0">
                <a:solidFill>
                  <a:srgbClr val="00B050"/>
                </a:solidFill>
              </a:rPr>
              <a:t>5hrs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0000"/>
                </a:solidFill>
              </a:rPr>
              <a:t>BC)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0km</a:t>
            </a:r>
            <a:r>
              <a:rPr lang="en-GB" sz="2400" dirty="0"/>
              <a:t> in </a:t>
            </a:r>
            <a:r>
              <a:rPr lang="en-GB" sz="2400" dirty="0">
                <a:solidFill>
                  <a:srgbClr val="00B050"/>
                </a:solidFill>
              </a:rPr>
              <a:t>3hrs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0000"/>
                </a:solidFill>
              </a:rPr>
              <a:t>CD)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8km</a:t>
            </a:r>
            <a:r>
              <a:rPr lang="en-GB" sz="2400" dirty="0"/>
              <a:t> in </a:t>
            </a:r>
            <a:r>
              <a:rPr lang="en-GB" sz="2400" dirty="0">
                <a:solidFill>
                  <a:srgbClr val="00B050"/>
                </a:solidFill>
              </a:rPr>
              <a:t>4hrs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0000"/>
                </a:solidFill>
              </a:rPr>
              <a:t>DE)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0km</a:t>
            </a:r>
            <a:r>
              <a:rPr lang="en-GB" sz="2400" dirty="0"/>
              <a:t> in </a:t>
            </a:r>
            <a:r>
              <a:rPr lang="en-GB" sz="2400" dirty="0">
                <a:solidFill>
                  <a:srgbClr val="00B050"/>
                </a:solidFill>
              </a:rPr>
              <a:t>2hrs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0000"/>
                </a:solidFill>
              </a:rPr>
              <a:t>EF)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12km</a:t>
            </a:r>
            <a:r>
              <a:rPr lang="en-GB" sz="2400" dirty="0"/>
              <a:t> in </a:t>
            </a:r>
            <a:r>
              <a:rPr lang="en-GB" sz="2400" dirty="0">
                <a:solidFill>
                  <a:srgbClr val="00B050"/>
                </a:solidFill>
              </a:rPr>
              <a:t>6hrs</a:t>
            </a:r>
          </a:p>
        </p:txBody>
      </p:sp>
    </p:spTree>
    <p:extLst>
      <p:ext uri="{BB962C8B-B14F-4D97-AF65-F5344CB8AC3E}">
        <p14:creationId xmlns:p14="http://schemas.microsoft.com/office/powerpoint/2010/main" val="87208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use non-standard real life graphs to solve problems</a:t>
            </a:r>
          </a:p>
        </p:txBody>
      </p:sp>
      <p:pic>
        <p:nvPicPr>
          <p:cNvPr id="2050" name="Picture 2" descr="Image result for speed-time graph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" t="3769" r="11860" b="5051"/>
          <a:stretch/>
        </p:blipFill>
        <p:spPr bwMode="auto">
          <a:xfrm>
            <a:off x="3059832" y="1605433"/>
            <a:ext cx="5766465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714725"/>
            <a:ext cx="30243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Describe the motion of the bike between each points.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was the maximum speed of the bike?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does the gradient represent?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Calculate the maximum acceleration of the bike.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Calculate the total distance travelled by the bike.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053949"/>
            <a:ext cx="15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002060">
                      <a:alpha val="40000"/>
                    </a:srgbClr>
                  </a:glow>
                </a:effectLst>
              </a:rPr>
              <a:t>Constant acceleration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0355" y="1530059"/>
            <a:ext cx="179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glow rad="101600">
                    <a:srgbClr val="7030A0">
                      <a:alpha val="40000"/>
                    </a:srgbClr>
                  </a:glow>
                </a:effectLst>
              </a:rPr>
              <a:t>Constant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5586" y="2615005"/>
            <a:ext cx="111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00B050">
                      <a:alpha val="40000"/>
                    </a:srgbClr>
                  </a:glow>
                </a:effectLst>
              </a:rPr>
              <a:t>Constant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064" y="4265806"/>
            <a:ext cx="1331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n w="3175">
                  <a:solidFill>
                    <a:schemeClr val="tx1"/>
                  </a:solidFill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stationary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3692" y="2965159"/>
            <a:ext cx="1798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FF0000">
                      <a:alpha val="40000"/>
                    </a:srgbClr>
                  </a:glow>
                </a:effectLst>
              </a:rPr>
              <a:t>Constant deceleration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4740" y="3403325"/>
            <a:ext cx="15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Constant acceleration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016947"/>
            <a:ext cx="13696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The bike’s speed is constantly increasing with 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283968" y="3611491"/>
            <a:ext cx="0" cy="140168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217981" y="1975430"/>
            <a:ext cx="0" cy="3158395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68144" y="3554628"/>
            <a:ext cx="0" cy="1818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507438" y="4568915"/>
            <a:ext cx="0" cy="11298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331378" y="3933057"/>
            <a:ext cx="0" cy="144015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121828" y="3261336"/>
            <a:ext cx="0" cy="179257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5640" y="508031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The speed remains the same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89727" y="5390661"/>
            <a:ext cx="899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The Bike’s speed is constantly decreasing with time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81252" y="5607376"/>
            <a:ext cx="1052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000"/>
                </a:solidFill>
              </a:rPr>
              <a:t>The speed is 0m/s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52220" y="5313716"/>
            <a:ext cx="13696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92D050"/>
                </a:solidFill>
              </a:rPr>
              <a:t>The bike’s speed is constantly increasing with time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41966" y="500388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The speed remains the same </a:t>
            </a:r>
          </a:p>
        </p:txBody>
      </p:sp>
    </p:spTree>
    <p:extLst>
      <p:ext uri="{BB962C8B-B14F-4D97-AF65-F5344CB8AC3E}">
        <p14:creationId xmlns:p14="http://schemas.microsoft.com/office/powerpoint/2010/main" val="19030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5" grpId="0"/>
      <p:bldP spid="29" grpId="0"/>
      <p:bldP spid="30" grpId="0"/>
      <p:bldP spid="31" grpId="0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use non-standard real life graphs to solve problems</a:t>
            </a:r>
          </a:p>
        </p:txBody>
      </p:sp>
      <p:pic>
        <p:nvPicPr>
          <p:cNvPr id="2050" name="Picture 2" descr="Image result for speed-time graph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" t="3769" r="11860" b="5051"/>
          <a:stretch/>
        </p:blipFill>
        <p:spPr bwMode="auto">
          <a:xfrm>
            <a:off x="3059832" y="1605433"/>
            <a:ext cx="5766465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714725"/>
            <a:ext cx="30243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Describe the motion of the bike between each points.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was the maximum speed of the bike?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does the gradient represent?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Calculate the maximum acceleration of the bike.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Calculate the total distance travelled by the bike.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Font typeface="+mj-lt"/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053949"/>
            <a:ext cx="15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002060">
                      <a:alpha val="40000"/>
                    </a:srgbClr>
                  </a:glow>
                </a:effectLst>
              </a:rPr>
              <a:t>Constant acceleration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0355" y="1530059"/>
            <a:ext cx="179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glow rad="101600">
                    <a:srgbClr val="7030A0">
                      <a:alpha val="40000"/>
                    </a:srgbClr>
                  </a:glow>
                </a:effectLst>
              </a:rPr>
              <a:t>Constant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5586" y="2615005"/>
            <a:ext cx="111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00B050">
                      <a:alpha val="40000"/>
                    </a:srgbClr>
                  </a:glow>
                </a:effectLst>
              </a:rPr>
              <a:t>Constant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064" y="4265806"/>
            <a:ext cx="1331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n w="3175">
                  <a:solidFill>
                    <a:schemeClr val="tx1"/>
                  </a:solidFill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stationary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3692" y="2965159"/>
            <a:ext cx="1798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101600">
                    <a:srgbClr val="FF0000">
                      <a:alpha val="40000"/>
                    </a:srgbClr>
                  </a:glow>
                </a:effectLst>
              </a:rPr>
              <a:t>Constant deceleration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4740" y="3403325"/>
            <a:ext cx="15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Constant acceleration</a:t>
            </a:r>
          </a:p>
        </p:txBody>
      </p:sp>
      <p:sp>
        <p:nvSpPr>
          <p:cNvPr id="2051" name="TextBox 2050"/>
          <p:cNvSpPr txBox="1"/>
          <p:nvPr/>
        </p:nvSpPr>
        <p:spPr>
          <a:xfrm>
            <a:off x="1854377" y="361149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b) 10m/s</a:t>
            </a:r>
          </a:p>
        </p:txBody>
      </p:sp>
      <p:sp>
        <p:nvSpPr>
          <p:cNvPr id="2052" name="TextBox 2051"/>
          <p:cNvSpPr txBox="1"/>
          <p:nvPr/>
        </p:nvSpPr>
        <p:spPr>
          <a:xfrm>
            <a:off x="1547664" y="4202312"/>
            <a:ext cx="2194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rgbClr val="00B0F0"/>
                </a:solidFill>
              </a:rPr>
              <a:t>c)  Change of speed with time i.e. acceleration</a:t>
            </a:r>
          </a:p>
        </p:txBody>
      </p:sp>
      <p:sp>
        <p:nvSpPr>
          <p:cNvPr id="2053" name="TextBox 2052"/>
          <p:cNvSpPr txBox="1"/>
          <p:nvPr/>
        </p:nvSpPr>
        <p:spPr>
          <a:xfrm>
            <a:off x="3059832" y="4941168"/>
            <a:ext cx="18078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</a:rPr>
              <a:t>d) The steepest positive gradient occurs between A and O.</a:t>
            </a:r>
          </a:p>
          <a:p>
            <a:r>
              <a:rPr lang="en-GB" sz="1400" b="1" dirty="0">
                <a:solidFill>
                  <a:srgbClr val="00B0F0"/>
                </a:solidFill>
              </a:rPr>
              <a:t>Acceleration = gradient = 10/5 = 2m/s²</a:t>
            </a:r>
          </a:p>
        </p:txBody>
      </p:sp>
      <p:sp>
        <p:nvSpPr>
          <p:cNvPr id="2055" name="TextBox 2054"/>
          <p:cNvSpPr txBox="1"/>
          <p:nvPr/>
        </p:nvSpPr>
        <p:spPr>
          <a:xfrm>
            <a:off x="7194082" y="5373216"/>
            <a:ext cx="1949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</a:rPr>
              <a:t>e) Total distance = 10(5+13)/2 + 5(4+9)/2 =122.5 m²</a:t>
            </a:r>
          </a:p>
          <a:p>
            <a:endParaRPr lang="en-GB" dirty="0"/>
          </a:p>
        </p:txBody>
      </p:sp>
      <p:sp>
        <p:nvSpPr>
          <p:cNvPr id="2056" name="Cloud 2055"/>
          <p:cNvSpPr/>
          <p:nvPr/>
        </p:nvSpPr>
        <p:spPr>
          <a:xfrm>
            <a:off x="4572000" y="5233799"/>
            <a:ext cx="2166790" cy="1624201"/>
          </a:xfrm>
          <a:prstGeom prst="cloud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Total distance </a:t>
            </a:r>
            <a:r>
              <a:rPr lang="en-GB" sz="1400" dirty="0"/>
              <a:t>travelled = area under the graph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This is because distance = speed x time</a:t>
            </a:r>
          </a:p>
        </p:txBody>
      </p:sp>
    </p:spTree>
    <p:extLst>
      <p:ext uri="{BB962C8B-B14F-4D97-AF65-F5344CB8AC3E}">
        <p14:creationId xmlns:p14="http://schemas.microsoft.com/office/powerpoint/2010/main" val="19030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  <p:bldP spid="2053" grpId="0"/>
      <p:bldP spid="2055" grpId="0"/>
      <p:bldP spid="20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plot and interpret non-standard real life graph- now you try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67544" y="1906262"/>
            <a:ext cx="8063557" cy="4494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car driving on a road accelerated for 125m in 5 seconds. After reaching its maximum speed, it travelled at a constant velocity for 2 seconds before decelerating to a stop, making the total journey time 8 seconds.</a:t>
            </a:r>
          </a:p>
          <a:p>
            <a:pPr marL="514350" indent="-514350">
              <a:buAutoNum type="alphaLcParenR"/>
            </a:pPr>
            <a:r>
              <a:rPr lang="en-US" dirty="0"/>
              <a:t>Draw the speed-time graph for the car’s motion, labelling the motion of the car at each stage</a:t>
            </a:r>
          </a:p>
          <a:p>
            <a:pPr marL="514350" indent="-514350">
              <a:buAutoNum type="alphaLcParenR"/>
            </a:pPr>
            <a:r>
              <a:rPr lang="en-US" dirty="0"/>
              <a:t>Calculate the car’s acceleration</a:t>
            </a:r>
          </a:p>
          <a:p>
            <a:pPr marL="514350" indent="-514350">
              <a:buAutoNum type="alphaLcParenR"/>
            </a:pPr>
            <a:r>
              <a:rPr lang="en-US" dirty="0"/>
              <a:t>Calculate the car’s total distance travelled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6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43737953"/>
              </p:ext>
            </p:extLst>
          </p:nvPr>
        </p:nvGraphicFramePr>
        <p:xfrm>
          <a:off x="0" y="2037353"/>
          <a:ext cx="5868144" cy="3983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plot and interpret non-standard real life graph- now you 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2638" y="3318899"/>
            <a:ext cx="1599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acceleration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2294" y="3719009"/>
            <a:ext cx="1599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deceleration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0909" y="2354670"/>
            <a:ext cx="189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Constant speed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2446206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b) Acceleration = gradient = 50/5 = 10m/s²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0686" y="4033931"/>
            <a:ext cx="2706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c) Distance travelled = total area = 125 + (2 x 50) + (½ x 1 x 50) =  250 m</a:t>
            </a:r>
          </a:p>
        </p:txBody>
      </p:sp>
    </p:spTree>
    <p:extLst>
      <p:ext uri="{BB962C8B-B14F-4D97-AF65-F5344CB8AC3E}">
        <p14:creationId xmlns:p14="http://schemas.microsoft.com/office/powerpoint/2010/main" val="17412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Problem Solving and Reasoning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412777"/>
            <a:ext cx="3671069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This graph shows distance against time of two objects.</a:t>
            </a:r>
          </a:p>
          <a:p>
            <a:pPr marL="514350" indent="-514350">
              <a:buAutoNum type="alphaLcParenR"/>
            </a:pPr>
            <a:r>
              <a:rPr lang="en-US" dirty="0"/>
              <a:t>Describe both graphs at each stage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What was the maximum speed of the blue object?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Assume that the red object continued at the same speed for a further 20 seconds. What would its total distance travelled be?</a:t>
            </a:r>
          </a:p>
        </p:txBody>
      </p:sp>
      <p:pic>
        <p:nvPicPr>
          <p:cNvPr id="5124" name="Picture 4" descr="Distance-Time 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65764"/>
            <a:ext cx="4704522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7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815</Words>
  <Application>Microsoft Macintosh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Office Theme</vt:lpstr>
      <vt:lpstr>Non-Standard real life graphs</vt:lpstr>
      <vt:lpstr>Key Vocabulary</vt:lpstr>
      <vt:lpstr>How to plot a non-standard real life graph</vt:lpstr>
      <vt:lpstr>How to plot a non-standard real life graph</vt:lpstr>
      <vt:lpstr>How to use non-standard real life graphs to solve problems</vt:lpstr>
      <vt:lpstr>How to use non-standard real life graphs to solve problems</vt:lpstr>
      <vt:lpstr>How to plot and interpret non-standard real life graph- now you try</vt:lpstr>
      <vt:lpstr>How to plot and interpret non-standard real life graph- now you try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Non-Standard real life graphs</dc:title>
  <dc:creator>Ameena</dc:creator>
  <cp:lastModifiedBy>PiXL 1</cp:lastModifiedBy>
  <cp:revision>54</cp:revision>
  <dcterms:created xsi:type="dcterms:W3CDTF">2016-09-02T14:28:58Z</dcterms:created>
  <dcterms:modified xsi:type="dcterms:W3CDTF">2018-11-20T15:31:02Z</dcterms:modified>
</cp:coreProperties>
</file>