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83" r:id="rId4"/>
    <p:sldId id="287" r:id="rId5"/>
    <p:sldId id="285" r:id="rId6"/>
    <p:sldId id="291" r:id="rId7"/>
    <p:sldId id="288" r:id="rId8"/>
    <p:sldId id="292" r:id="rId9"/>
    <p:sldId id="289" r:id="rId10"/>
    <p:sldId id="293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Plotting straight line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Plot graphs of straight-lines in the coordinate plane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D/E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4" y="1371600"/>
            <a:ext cx="414655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08389" y="1524000"/>
            <a:ext cx="1970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Draw the graphs of</a:t>
            </a:r>
          </a:p>
          <a:p>
            <a:r>
              <a:rPr lang="en-GB" dirty="0">
                <a:solidFill>
                  <a:srgbClr val="FF0000"/>
                </a:solidFill>
              </a:rPr>
              <a:t>y = x</a:t>
            </a:r>
          </a:p>
          <a:p>
            <a:r>
              <a:rPr lang="en-GB" dirty="0">
                <a:solidFill>
                  <a:srgbClr val="92D050"/>
                </a:solidFill>
              </a:rPr>
              <a:t>y = -2x</a:t>
            </a:r>
          </a:p>
          <a:p>
            <a:r>
              <a:rPr lang="en-GB" dirty="0">
                <a:solidFill>
                  <a:srgbClr val="00B0F0"/>
                </a:solidFill>
              </a:rPr>
              <a:t>x =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8064" y="3001327"/>
            <a:ext cx="47394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graph of y = x does not have a y-intercept so it passes through the </a:t>
            </a:r>
            <a:r>
              <a:rPr lang="en-GB" dirty="0">
                <a:solidFill>
                  <a:srgbClr val="FF0000"/>
                </a:solidFill>
              </a:rPr>
              <a:t>origin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(0,0) </a:t>
            </a:r>
            <a:r>
              <a:rPr lang="en-GB" dirty="0"/>
              <a:t>also the y and x values are the same as y = x. So it passes through (1,1), (2,2), (3,3) etc… So we can join them all up with a straight line.</a:t>
            </a:r>
          </a:p>
          <a:p>
            <a:endParaRPr lang="en-GB" dirty="0"/>
          </a:p>
          <a:p>
            <a:r>
              <a:rPr lang="en-GB" dirty="0"/>
              <a:t>y = -2x goes in the opposite direction and also passes through the origin. It also passes through (1,-2), (2,-4), (3,-6).</a:t>
            </a:r>
          </a:p>
          <a:p>
            <a:endParaRPr lang="en-GB" dirty="0"/>
          </a:p>
          <a:p>
            <a:r>
              <a:rPr lang="en-GB" dirty="0"/>
              <a:t>x = 1 this is a vertical line because all coordinates on that line have an x value of 1.</a:t>
            </a:r>
          </a:p>
          <a:p>
            <a:endParaRPr lang="en-GB" dirty="0"/>
          </a:p>
        </p:txBody>
      </p:sp>
      <p:sp>
        <p:nvSpPr>
          <p:cNvPr id="11" name="4-Point Star 10"/>
          <p:cNvSpPr>
            <a:spLocks noChangeAspect="1"/>
          </p:cNvSpPr>
          <p:nvPr/>
        </p:nvSpPr>
        <p:spPr>
          <a:xfrm rot="2749967">
            <a:off x="1278137" y="4526782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4-Point Star 11"/>
          <p:cNvSpPr>
            <a:spLocks noChangeAspect="1"/>
          </p:cNvSpPr>
          <p:nvPr/>
        </p:nvSpPr>
        <p:spPr>
          <a:xfrm rot="2749967">
            <a:off x="1988864" y="4168374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31"/>
          <p:cNvGrpSpPr/>
          <p:nvPr/>
        </p:nvGrpSpPr>
        <p:grpSpPr>
          <a:xfrm>
            <a:off x="263292" y="3561768"/>
            <a:ext cx="3302570" cy="3231271"/>
            <a:chOff x="263292" y="3561768"/>
            <a:chExt cx="3302570" cy="3231271"/>
          </a:xfrm>
        </p:grpSpPr>
        <p:sp>
          <p:nvSpPr>
            <p:cNvPr id="21" name="4-Point Star 20"/>
            <p:cNvSpPr>
              <a:spLocks noChangeAspect="1"/>
            </p:cNvSpPr>
            <p:nvPr/>
          </p:nvSpPr>
          <p:spPr>
            <a:xfrm rot="2749967">
              <a:off x="1994676" y="5254802"/>
              <a:ext cx="113084" cy="113084"/>
            </a:xfrm>
            <a:prstGeom prst="star4">
              <a:avLst>
                <a:gd name="adj" fmla="val 0"/>
              </a:avLst>
            </a:prstGeom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92D050"/>
                </a:solidFill>
              </a:endParaRPr>
            </a:p>
          </p:txBody>
        </p:sp>
        <p:sp>
          <p:nvSpPr>
            <p:cNvPr id="22" name="4-Point Star 21"/>
            <p:cNvSpPr>
              <a:spLocks noChangeAspect="1"/>
            </p:cNvSpPr>
            <p:nvPr/>
          </p:nvSpPr>
          <p:spPr>
            <a:xfrm rot="2749967">
              <a:off x="2715490" y="5959140"/>
              <a:ext cx="113084" cy="113084"/>
            </a:xfrm>
            <a:prstGeom prst="star4">
              <a:avLst>
                <a:gd name="adj" fmla="val 0"/>
              </a:avLst>
            </a:prstGeom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92D050"/>
                </a:solidFill>
              </a:endParaRPr>
            </a:p>
          </p:txBody>
        </p:sp>
        <p:sp>
          <p:nvSpPr>
            <p:cNvPr id="23" name="4-Point Star 22"/>
            <p:cNvSpPr>
              <a:spLocks noChangeAspect="1"/>
            </p:cNvSpPr>
            <p:nvPr/>
          </p:nvSpPr>
          <p:spPr>
            <a:xfrm rot="2749967">
              <a:off x="3452778" y="6679955"/>
              <a:ext cx="113084" cy="113084"/>
            </a:xfrm>
            <a:prstGeom prst="star4">
              <a:avLst>
                <a:gd name="adj" fmla="val 0"/>
              </a:avLst>
            </a:prstGeom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92D050"/>
                </a:solidFill>
              </a:endParaRPr>
            </a:p>
          </p:txBody>
        </p:sp>
        <p:cxnSp>
          <p:nvCxnSpPr>
            <p:cNvPr id="24" name="Straight Connector 23"/>
            <p:cNvCxnSpPr>
              <a:cxnSpLocks noChangeAspect="1"/>
              <a:stCxn id="23" idx="1"/>
            </p:cNvCxnSpPr>
            <p:nvPr/>
          </p:nvCxnSpPr>
          <p:spPr>
            <a:xfrm flipH="1" flipV="1">
              <a:off x="263292" y="3561768"/>
              <a:ext cx="3206632" cy="3134171"/>
            </a:xfrm>
            <a:prstGeom prst="line">
              <a:avLst/>
            </a:prstGeom>
            <a:ln w="9525">
              <a:solidFill>
                <a:srgbClr val="92D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4-Point Star 12"/>
          <p:cNvSpPr>
            <a:spLocks noChangeAspect="1"/>
          </p:cNvSpPr>
          <p:nvPr/>
        </p:nvSpPr>
        <p:spPr>
          <a:xfrm rot="2749967">
            <a:off x="2706860" y="3810432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4-Point Star 13"/>
          <p:cNvSpPr>
            <a:spLocks noChangeAspect="1"/>
          </p:cNvSpPr>
          <p:nvPr/>
        </p:nvSpPr>
        <p:spPr>
          <a:xfrm rot="2749967">
            <a:off x="3434044" y="3456205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cxnSpLocks noChangeAspect="1"/>
          </p:cNvCxnSpPr>
          <p:nvPr/>
        </p:nvCxnSpPr>
        <p:spPr>
          <a:xfrm flipH="1">
            <a:off x="251751" y="3324317"/>
            <a:ext cx="3587310" cy="17958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 flipV="1">
            <a:off x="2037398" y="1735838"/>
            <a:ext cx="8008" cy="5013359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14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 and explain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611" y="1762901"/>
            <a:ext cx="86085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1) 	Does a straight line have to cross both the x and the y axis?</a:t>
            </a:r>
          </a:p>
          <a:p>
            <a:endParaRPr lang="en-GB" sz="2000" dirty="0"/>
          </a:p>
          <a:p>
            <a:endParaRPr lang="en-GB" sz="2000" dirty="0"/>
          </a:p>
          <a:p>
            <a:pPr marL="457200" indent="-457200">
              <a:buAutoNum type="arabicParenR" startAt="2"/>
            </a:pPr>
            <a:r>
              <a:rPr lang="en-GB" sz="2000" dirty="0"/>
              <a:t>What is the y-intercept of the equation y = 2x + 5</a:t>
            </a:r>
          </a:p>
          <a:p>
            <a:r>
              <a:rPr lang="en-GB" sz="2000" dirty="0"/>
              <a:t>	</a:t>
            </a:r>
            <a:r>
              <a:rPr lang="en-GB" sz="2000" dirty="0">
                <a:solidFill>
                  <a:srgbClr val="92D050"/>
                </a:solidFill>
              </a:rPr>
              <a:t>Is the answer (0,5)?</a:t>
            </a:r>
          </a:p>
          <a:p>
            <a:pPr marL="457200" indent="-457200">
              <a:buAutoNum type="arabicParenR" startAt="2"/>
            </a:pPr>
            <a:endParaRPr lang="en-GB" sz="2000" dirty="0"/>
          </a:p>
          <a:p>
            <a:pPr marL="457200" indent="-457200">
              <a:buAutoNum type="arabicParenR" startAt="2"/>
            </a:pPr>
            <a:endParaRPr lang="en-GB" sz="2000" dirty="0"/>
          </a:p>
          <a:p>
            <a:pPr marL="457200" indent="-457200">
              <a:buAutoNum type="arabicParenR" startAt="2"/>
            </a:pPr>
            <a:endParaRPr lang="en-GB" sz="2000" dirty="0"/>
          </a:p>
          <a:p>
            <a:r>
              <a:rPr lang="en-GB" sz="2000" dirty="0"/>
              <a:t>3)	Does the graph of y = -2x + 5 look like this?</a:t>
            </a:r>
          </a:p>
          <a:p>
            <a:pPr marL="457200" indent="-457200">
              <a:buAutoNum type="arabicParenR" startAt="2"/>
            </a:pPr>
            <a:endParaRPr lang="en-GB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5562086" y="3582355"/>
            <a:ext cx="2953264" cy="2428240"/>
            <a:chOff x="8582" y="2025404"/>
            <a:chExt cx="2953264" cy="2428240"/>
          </a:xfrm>
        </p:grpSpPr>
        <p:pic>
          <p:nvPicPr>
            <p:cNvPr id="5" name="Picture 4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09"/>
            <a:stretch/>
          </p:blipFill>
          <p:spPr bwMode="auto">
            <a:xfrm>
              <a:off x="224996" y="2025404"/>
              <a:ext cx="2736850" cy="24282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 flipH="1">
              <a:off x="469557" y="2257163"/>
              <a:ext cx="1005017" cy="10653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8582" y="3168586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(0,5)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640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Gradient</a:t>
            </a:r>
          </a:p>
          <a:p>
            <a:pPr marL="0" indent="0">
              <a:buNone/>
            </a:pPr>
            <a:r>
              <a:rPr lang="en-GB" dirty="0"/>
              <a:t>Straight line</a:t>
            </a:r>
          </a:p>
          <a:p>
            <a:pPr marL="0" indent="0">
              <a:buNone/>
            </a:pPr>
            <a:r>
              <a:rPr lang="en-GB" dirty="0"/>
              <a:t>Graph</a:t>
            </a:r>
          </a:p>
          <a:p>
            <a:pPr marL="0" indent="0">
              <a:buNone/>
            </a:pPr>
            <a:r>
              <a:rPr lang="en-GB" dirty="0"/>
              <a:t>Plane</a:t>
            </a:r>
          </a:p>
          <a:p>
            <a:pPr marL="0" indent="0">
              <a:buNone/>
            </a:pPr>
            <a:r>
              <a:rPr lang="en-GB" dirty="0"/>
              <a:t>Coordinate</a:t>
            </a:r>
          </a:p>
          <a:p>
            <a:pPr marL="0" indent="0">
              <a:buNone/>
            </a:pPr>
            <a:r>
              <a:rPr lang="en-GB" dirty="0"/>
              <a:t>Y-intercept</a:t>
            </a:r>
          </a:p>
          <a:p>
            <a:pPr marL="0" indent="0">
              <a:buNone/>
            </a:pPr>
            <a:r>
              <a:rPr lang="en-GB" dirty="0"/>
              <a:t>Equation</a:t>
            </a:r>
          </a:p>
          <a:p>
            <a:pPr marL="0" indent="0">
              <a:buNone/>
            </a:pPr>
            <a:r>
              <a:rPr lang="en-GB"/>
              <a:t>Origin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543756" cy="1325563"/>
          </a:xfrm>
        </p:spPr>
        <p:txBody>
          <a:bodyPr/>
          <a:lstStyle/>
          <a:p>
            <a:r>
              <a:rPr lang="en-GB" dirty="0"/>
              <a:t>How to complete the values in a table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197708" y="1825624"/>
            <a:ext cx="9333472" cy="4904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Complete the table values for y = 3x + 1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What is y when x = -2?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Substituting </a:t>
            </a:r>
            <a:r>
              <a:rPr lang="en-GB" sz="2400" dirty="0">
                <a:solidFill>
                  <a:srgbClr val="FFC000"/>
                </a:solidFill>
              </a:rPr>
              <a:t>x = -2 </a:t>
            </a:r>
            <a:r>
              <a:rPr lang="en-GB" sz="2400" dirty="0"/>
              <a:t>into </a:t>
            </a:r>
            <a:r>
              <a:rPr lang="en-GB" sz="2400" dirty="0">
                <a:solidFill>
                  <a:srgbClr val="FF0000"/>
                </a:solidFill>
              </a:rPr>
              <a:t>y = 3x + 1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y = 3 × </a:t>
            </a:r>
            <a:r>
              <a:rPr lang="en-GB" sz="2400" dirty="0">
                <a:solidFill>
                  <a:srgbClr val="FFC000"/>
                </a:solidFill>
              </a:rPr>
              <a:t>-2</a:t>
            </a:r>
            <a:r>
              <a:rPr lang="en-GB" sz="2400" dirty="0"/>
              <a:t> + 1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y = -6 + 1 = -5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00B0F0"/>
                </a:solidFill>
              </a:rPr>
              <a:t>y = - 5</a:t>
            </a:r>
            <a:r>
              <a:rPr lang="en-GB" sz="2400" dirty="0">
                <a:solidFill>
                  <a:srgbClr val="FF0000"/>
                </a:solidFill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rgbClr val="FF0000"/>
                </a:solidFill>
              </a:rPr>
              <a:t>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240792"/>
              </p:ext>
            </p:extLst>
          </p:nvPr>
        </p:nvGraphicFramePr>
        <p:xfrm>
          <a:off x="315141" y="2485971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C000"/>
                          </a:solidFill>
                        </a:rPr>
                        <a:t>-2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4867" y="285852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-5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90267" y="28671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61458" y="3591818"/>
            <a:ext cx="41268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What is y when x = 1?</a:t>
            </a:r>
          </a:p>
          <a:p>
            <a:r>
              <a:rPr lang="en-GB" sz="2400" dirty="0"/>
              <a:t>Substituting </a:t>
            </a:r>
            <a:r>
              <a:rPr lang="en-GB" sz="2400" dirty="0">
                <a:solidFill>
                  <a:srgbClr val="00B0F0"/>
                </a:solidFill>
              </a:rPr>
              <a:t>x = 1 </a:t>
            </a:r>
            <a:r>
              <a:rPr lang="en-GB" sz="2400" dirty="0"/>
              <a:t>into </a:t>
            </a:r>
            <a:r>
              <a:rPr lang="en-GB" sz="2400" dirty="0">
                <a:solidFill>
                  <a:srgbClr val="FF0000"/>
                </a:solidFill>
              </a:rPr>
              <a:t>y = 3x + 1</a:t>
            </a:r>
          </a:p>
          <a:p>
            <a:r>
              <a:rPr lang="en-GB" sz="2400" dirty="0"/>
              <a:t>y = 3 × </a:t>
            </a:r>
            <a:r>
              <a:rPr lang="en-GB" sz="2400" dirty="0">
                <a:solidFill>
                  <a:srgbClr val="00B0F0"/>
                </a:solidFill>
              </a:rPr>
              <a:t>1</a:t>
            </a:r>
            <a:r>
              <a:rPr lang="en-GB" sz="2400" dirty="0"/>
              <a:t> + 1</a:t>
            </a:r>
          </a:p>
          <a:p>
            <a:r>
              <a:rPr lang="en-GB" sz="2400" dirty="0"/>
              <a:t>y = 3 + 1 = 4</a:t>
            </a:r>
          </a:p>
          <a:p>
            <a:r>
              <a:rPr lang="en-GB" sz="2400" dirty="0">
                <a:solidFill>
                  <a:srgbClr val="00B050"/>
                </a:solidFill>
              </a:rPr>
              <a:t>y = 4</a:t>
            </a:r>
          </a:p>
          <a:p>
            <a:endParaRPr lang="en-GB" sz="2400" dirty="0"/>
          </a:p>
          <a:p>
            <a:endParaRPr lang="en-GB" sz="2400" dirty="0"/>
          </a:p>
        </p:txBody>
      </p:sp>
      <p:cxnSp>
        <p:nvCxnSpPr>
          <p:cNvPr id="15" name="Elbow Connector 14"/>
          <p:cNvCxnSpPr>
            <a:endCxn id="5" idx="2"/>
          </p:cNvCxnSpPr>
          <p:nvPr/>
        </p:nvCxnSpPr>
        <p:spPr>
          <a:xfrm rot="5400000" flipH="1" flipV="1">
            <a:off x="-190788" y="3550453"/>
            <a:ext cx="2044357" cy="1399172"/>
          </a:xfrm>
          <a:prstGeom prst="bentConnector3">
            <a:avLst>
              <a:gd name="adj1" fmla="val 83042"/>
            </a:avLst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endCxn id="7" idx="2"/>
          </p:cNvCxnSpPr>
          <p:nvPr/>
        </p:nvCxnSpPr>
        <p:spPr>
          <a:xfrm rot="16200000" flipV="1">
            <a:off x="3647822" y="4129735"/>
            <a:ext cx="2109911" cy="323334"/>
          </a:xfrm>
          <a:prstGeom prst="bentConnector3">
            <a:avLst>
              <a:gd name="adj1" fmla="val 415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33908" y="5263980"/>
            <a:ext cx="13794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642610" cy="1325563"/>
          </a:xfrm>
        </p:spPr>
        <p:txBody>
          <a:bodyPr>
            <a:noAutofit/>
          </a:bodyPr>
          <a:lstStyle/>
          <a:p>
            <a:r>
              <a:rPr lang="en-GB" dirty="0"/>
              <a:t>How to plot a straight line graph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3599935" y="1716814"/>
            <a:ext cx="4915414" cy="5013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Plot the graph of y = 3x + 1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1800" dirty="0"/>
              <a:t>The x-values are the x coordinates and y-values the y coordinates.</a:t>
            </a:r>
          </a:p>
          <a:p>
            <a:pPr marL="0" indent="0">
              <a:buNone/>
            </a:pPr>
            <a:r>
              <a:rPr lang="en-GB" sz="1800" dirty="0"/>
              <a:t>So we can plot the points on the graph.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C000"/>
                </a:solidFill>
              </a:rPr>
              <a:t>(-2,-5)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92D050"/>
                </a:solidFill>
              </a:rPr>
              <a:t>(-1,-2)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B0F0"/>
                </a:solidFill>
              </a:rPr>
              <a:t>(0,1)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7030A0"/>
                </a:solidFill>
              </a:rPr>
              <a:t>(1,4)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B050"/>
                </a:solidFill>
              </a:rPr>
              <a:t>(2,7)</a:t>
            </a:r>
          </a:p>
          <a:p>
            <a:pPr marL="0" indent="0">
              <a:buNone/>
            </a:pPr>
            <a:r>
              <a:rPr lang="en-GB" sz="1800" dirty="0"/>
              <a:t>Finally we can join up each of the crosses with a straight line.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074920"/>
              </p:ext>
            </p:extLst>
          </p:nvPr>
        </p:nvGraphicFramePr>
        <p:xfrm>
          <a:off x="4136446" y="2160651"/>
          <a:ext cx="3344562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4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image4.png"/>
          <p:cNvPicPr/>
          <p:nvPr/>
        </p:nvPicPr>
        <p:blipFill rotWithShape="1">
          <a:blip r:embed="rId2" cstate="print"/>
          <a:srcRect t="20202" r="21787"/>
          <a:stretch/>
        </p:blipFill>
        <p:spPr>
          <a:xfrm>
            <a:off x="-79804" y="1515762"/>
            <a:ext cx="3542271" cy="5342238"/>
          </a:xfrm>
          <a:prstGeom prst="rect">
            <a:avLst/>
          </a:prstGeom>
        </p:spPr>
      </p:pic>
      <p:sp>
        <p:nvSpPr>
          <p:cNvPr id="5" name="4-Point Star 4"/>
          <p:cNvSpPr>
            <a:spLocks noChangeAspect="1"/>
          </p:cNvSpPr>
          <p:nvPr/>
        </p:nvSpPr>
        <p:spPr>
          <a:xfrm rot="2749967">
            <a:off x="582409" y="6436233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4-Point Star 8"/>
          <p:cNvSpPr>
            <a:spLocks noChangeAspect="1"/>
          </p:cNvSpPr>
          <p:nvPr/>
        </p:nvSpPr>
        <p:spPr>
          <a:xfrm rot="2749967">
            <a:off x="1146701" y="5608330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4-Point Star 9"/>
          <p:cNvSpPr>
            <a:spLocks noChangeAspect="1"/>
          </p:cNvSpPr>
          <p:nvPr/>
        </p:nvSpPr>
        <p:spPr>
          <a:xfrm rot="2749967">
            <a:off x="1714744" y="4796903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4-Point Star 10"/>
          <p:cNvSpPr>
            <a:spLocks noChangeAspect="1"/>
          </p:cNvSpPr>
          <p:nvPr/>
        </p:nvSpPr>
        <p:spPr>
          <a:xfrm rot="2749967">
            <a:off x="2279035" y="3961274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4-Point Star 11"/>
          <p:cNvSpPr>
            <a:spLocks noChangeAspect="1"/>
          </p:cNvSpPr>
          <p:nvPr/>
        </p:nvSpPr>
        <p:spPr>
          <a:xfrm rot="2749967">
            <a:off x="2851565" y="3141608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cxnSpLocks noChangeAspect="1"/>
          </p:cNvCxnSpPr>
          <p:nvPr/>
        </p:nvCxnSpPr>
        <p:spPr>
          <a:xfrm flipH="1">
            <a:off x="458931" y="2811162"/>
            <a:ext cx="2710642" cy="393562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4703806" y="2100648"/>
            <a:ext cx="387179" cy="84849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253167" y="2100648"/>
            <a:ext cx="387179" cy="848498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766487" y="2100648"/>
            <a:ext cx="387179" cy="84849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323571" y="2100648"/>
            <a:ext cx="387179" cy="84849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872932" y="2100648"/>
            <a:ext cx="387179" cy="84849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8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5" grpId="0" animBg="1"/>
      <p:bldP spid="9" grpId="0" animBg="1"/>
      <p:bldP spid="10" grpId="0" animBg="1"/>
      <p:bldP spid="11" grpId="0" animBg="1"/>
      <p:bldP spid="12" grpId="0" animBg="1"/>
      <p:bldP spid="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you try…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373" y="1690689"/>
            <a:ext cx="71669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Complete these tables and plot the equations onto a graph…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549647"/>
              </p:ext>
            </p:extLst>
          </p:nvPr>
        </p:nvGraphicFramePr>
        <p:xfrm>
          <a:off x="263611" y="2503887"/>
          <a:ext cx="43825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= 5x – 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-5</a:t>
                      </a:r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-28</a:t>
                      </a: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608047"/>
              </p:ext>
            </p:extLst>
          </p:nvPr>
        </p:nvGraphicFramePr>
        <p:xfrm>
          <a:off x="263611" y="4435894"/>
          <a:ext cx="43990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= -x – 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you try…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373" y="1690689"/>
            <a:ext cx="71669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Complete these tables and plot the equations onto a graph…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549647"/>
              </p:ext>
            </p:extLst>
          </p:nvPr>
        </p:nvGraphicFramePr>
        <p:xfrm>
          <a:off x="263611" y="2503887"/>
          <a:ext cx="43825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= 5x – 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-5</a:t>
                      </a:r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-28</a:t>
                      </a: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608047"/>
              </p:ext>
            </p:extLst>
          </p:nvPr>
        </p:nvGraphicFramePr>
        <p:xfrm>
          <a:off x="263611" y="4435894"/>
          <a:ext cx="43990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= -x – 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51109" y="3262473"/>
            <a:ext cx="388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-3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08861" y="3262473"/>
            <a:ext cx="49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264" y="5182095"/>
            <a:ext cx="49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-5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05426" y="5182095"/>
            <a:ext cx="49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-11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25928" y="3253154"/>
            <a:ext cx="49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72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08861" y="5182095"/>
            <a:ext cx="49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-8</a:t>
            </a:r>
          </a:p>
        </p:txBody>
      </p:sp>
      <p:grpSp>
        <p:nvGrpSpPr>
          <p:cNvPr id="5" name="Group 32"/>
          <p:cNvGrpSpPr/>
          <p:nvPr/>
        </p:nvGrpSpPr>
        <p:grpSpPr>
          <a:xfrm>
            <a:off x="4786654" y="3140318"/>
            <a:ext cx="2250828" cy="3673772"/>
            <a:chOff x="4786654" y="3140318"/>
            <a:chExt cx="2250828" cy="3673772"/>
          </a:xfrm>
        </p:grpSpPr>
        <p:grpSp>
          <p:nvGrpSpPr>
            <p:cNvPr id="9" name="Group 28"/>
            <p:cNvGrpSpPr>
              <a:grpSpLocks noChangeAspect="1"/>
            </p:cNvGrpSpPr>
            <p:nvPr/>
          </p:nvGrpSpPr>
          <p:grpSpPr>
            <a:xfrm>
              <a:off x="4786654" y="3419529"/>
              <a:ext cx="2250828" cy="3394561"/>
              <a:chOff x="7052048" y="2515699"/>
              <a:chExt cx="1235217" cy="1862879"/>
            </a:xfrm>
          </p:grpSpPr>
          <p:pic>
            <p:nvPicPr>
              <p:cNvPr id="18" name="image4.png"/>
              <p:cNvPicPr>
                <a:picLocks noChangeAspect="1"/>
              </p:cNvPicPr>
              <p:nvPr/>
            </p:nvPicPr>
            <p:blipFill rotWithShape="1">
              <a:blip r:embed="rId2" cstate="print"/>
              <a:srcRect t="20202" r="21787"/>
              <a:stretch/>
            </p:blipFill>
            <p:spPr>
              <a:xfrm>
                <a:off x="7052048" y="2515699"/>
                <a:ext cx="1235217" cy="1862879"/>
              </a:xfrm>
              <a:prstGeom prst="rect">
                <a:avLst/>
              </a:prstGeom>
            </p:spPr>
          </p:pic>
          <p:cxnSp>
            <p:nvCxnSpPr>
              <p:cNvPr id="6" name="Straight Connector 5"/>
              <p:cNvCxnSpPr>
                <a:cxnSpLocks noChangeAspect="1"/>
              </p:cNvCxnSpPr>
              <p:nvPr/>
            </p:nvCxnSpPr>
            <p:spPr>
              <a:xfrm flipH="1">
                <a:off x="7641431" y="2614613"/>
                <a:ext cx="350044" cy="1731168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5347791" y="3140318"/>
              <a:ext cx="10198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y = 5x - 3</a:t>
              </a:r>
            </a:p>
          </p:txBody>
        </p:sp>
      </p:grpSp>
      <p:grpSp>
        <p:nvGrpSpPr>
          <p:cNvPr id="11" name="Group 33"/>
          <p:cNvGrpSpPr/>
          <p:nvPr/>
        </p:nvGrpSpPr>
        <p:grpSpPr>
          <a:xfrm>
            <a:off x="6886832" y="3146978"/>
            <a:ext cx="2257168" cy="3673404"/>
            <a:chOff x="6886832" y="3146978"/>
            <a:chExt cx="2257168" cy="3673404"/>
          </a:xfrm>
        </p:grpSpPr>
        <p:grpSp>
          <p:nvGrpSpPr>
            <p:cNvPr id="13" name="Group 29"/>
            <p:cNvGrpSpPr>
              <a:grpSpLocks noChangeAspect="1"/>
            </p:cNvGrpSpPr>
            <p:nvPr/>
          </p:nvGrpSpPr>
          <p:grpSpPr>
            <a:xfrm>
              <a:off x="6886832" y="3416259"/>
              <a:ext cx="2257168" cy="3404123"/>
              <a:chOff x="6966119" y="4680009"/>
              <a:chExt cx="1321146" cy="1992472"/>
            </a:xfrm>
          </p:grpSpPr>
          <p:pic>
            <p:nvPicPr>
              <p:cNvPr id="19" name="image4.png"/>
              <p:cNvPicPr>
                <a:picLocks noChangeAspect="1"/>
              </p:cNvPicPr>
              <p:nvPr/>
            </p:nvPicPr>
            <p:blipFill rotWithShape="1">
              <a:blip r:embed="rId2" cstate="print"/>
              <a:srcRect t="20202" r="21787"/>
              <a:stretch/>
            </p:blipFill>
            <p:spPr>
              <a:xfrm>
                <a:off x="6966119" y="4680009"/>
                <a:ext cx="1321146" cy="1992472"/>
              </a:xfrm>
              <a:prstGeom prst="rect">
                <a:avLst/>
              </a:prstGeom>
            </p:spPr>
          </p:pic>
          <p:cxnSp>
            <p:nvCxnSpPr>
              <p:cNvPr id="23" name="Straight Connector 22"/>
              <p:cNvCxnSpPr>
                <a:cxnSpLocks noChangeAspect="1"/>
              </p:cNvCxnSpPr>
              <p:nvPr/>
            </p:nvCxnSpPr>
            <p:spPr>
              <a:xfrm>
                <a:off x="7124700" y="6179344"/>
                <a:ext cx="957263" cy="454819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7465588" y="3146978"/>
              <a:ext cx="973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y = -x - 4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8" grpId="0"/>
      <p:bldP spid="10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783" y="1409422"/>
            <a:ext cx="8691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Which of these equations represents which graph?</a:t>
            </a:r>
          </a:p>
          <a:p>
            <a:r>
              <a:rPr lang="en-GB" dirty="0"/>
              <a:t>y = 2x + 5			y = 6x – 1			y = -2x + 2		y = 4x + 6			y = -5x + 10 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8582" y="2025404"/>
            <a:ext cx="2953264" cy="2428240"/>
            <a:chOff x="8582" y="2025404"/>
            <a:chExt cx="2953264" cy="2428240"/>
          </a:xfrm>
        </p:grpSpPr>
        <p:pic>
          <p:nvPicPr>
            <p:cNvPr id="6" name="Picture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09"/>
            <a:stretch/>
          </p:blipFill>
          <p:spPr bwMode="auto">
            <a:xfrm>
              <a:off x="224996" y="2025404"/>
              <a:ext cx="2736850" cy="24282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cxnSp>
          <p:nvCxnSpPr>
            <p:cNvPr id="10" name="Straight Connector 9"/>
            <p:cNvCxnSpPr/>
            <p:nvPr/>
          </p:nvCxnSpPr>
          <p:spPr>
            <a:xfrm flipH="1">
              <a:off x="469557" y="2257163"/>
              <a:ext cx="1005017" cy="10653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582" y="3168586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(0,5)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61846" y="2025404"/>
            <a:ext cx="2953264" cy="2434294"/>
            <a:chOff x="2961846" y="2025404"/>
            <a:chExt cx="2953264" cy="2434294"/>
          </a:xfrm>
        </p:grpSpPr>
        <p:pic>
          <p:nvPicPr>
            <p:cNvPr id="7" name="Picture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09"/>
            <a:stretch/>
          </p:blipFill>
          <p:spPr bwMode="auto">
            <a:xfrm>
              <a:off x="3178260" y="2025404"/>
              <a:ext cx="2736850" cy="24282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862139" y="4151921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(1,0)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435178" y="3476363"/>
              <a:ext cx="675503" cy="6695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61846" y="3316420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(0,2)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37238" y="2025404"/>
            <a:ext cx="3031136" cy="2428240"/>
            <a:chOff x="5837238" y="2025404"/>
            <a:chExt cx="3031136" cy="2428240"/>
          </a:xfrm>
        </p:grpSpPr>
        <p:pic>
          <p:nvPicPr>
            <p:cNvPr id="8" name="Picture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09"/>
            <a:stretch/>
          </p:blipFill>
          <p:spPr bwMode="auto">
            <a:xfrm>
              <a:off x="6131524" y="2025404"/>
              <a:ext cx="2736850" cy="24282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cxnSp>
          <p:nvCxnSpPr>
            <p:cNvPr id="23" name="Straight Connector 22"/>
            <p:cNvCxnSpPr/>
            <p:nvPr/>
          </p:nvCxnSpPr>
          <p:spPr>
            <a:xfrm>
              <a:off x="6388443" y="2537619"/>
              <a:ext cx="663146" cy="16082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770350" y="4145867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(2,0)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37238" y="2377676"/>
              <a:ext cx="6126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(0,10)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61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783" y="1409422"/>
            <a:ext cx="8691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Which of these equations represents which graph?</a:t>
            </a:r>
          </a:p>
          <a:p>
            <a:r>
              <a:rPr lang="en-GB" dirty="0"/>
              <a:t>y = 2x + 5			y = 6x – 1			y = -2x + 2		y = 4x + 6			y = -5x + 10 </a:t>
            </a:r>
          </a:p>
        </p:txBody>
      </p:sp>
      <p:grpSp>
        <p:nvGrpSpPr>
          <p:cNvPr id="5" name="Group 33"/>
          <p:cNvGrpSpPr/>
          <p:nvPr/>
        </p:nvGrpSpPr>
        <p:grpSpPr>
          <a:xfrm>
            <a:off x="8582" y="2025404"/>
            <a:ext cx="2953264" cy="2428240"/>
            <a:chOff x="8582" y="2025404"/>
            <a:chExt cx="2953264" cy="2428240"/>
          </a:xfrm>
        </p:grpSpPr>
        <p:pic>
          <p:nvPicPr>
            <p:cNvPr id="6" name="Picture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09"/>
            <a:stretch/>
          </p:blipFill>
          <p:spPr bwMode="auto">
            <a:xfrm>
              <a:off x="224996" y="2025404"/>
              <a:ext cx="2736850" cy="24282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cxnSp>
          <p:nvCxnSpPr>
            <p:cNvPr id="10" name="Straight Connector 9"/>
            <p:cNvCxnSpPr/>
            <p:nvPr/>
          </p:nvCxnSpPr>
          <p:spPr>
            <a:xfrm flipH="1">
              <a:off x="469557" y="2257163"/>
              <a:ext cx="1005017" cy="10653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582" y="3168586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(0,5)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24996" y="4325822"/>
            <a:ext cx="25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equation is </a:t>
            </a:r>
            <a:r>
              <a:rPr lang="en-GB" dirty="0">
                <a:solidFill>
                  <a:srgbClr val="00B0F0"/>
                </a:solidFill>
              </a:rPr>
              <a:t>y = 2x + 5</a:t>
            </a:r>
          </a:p>
        </p:txBody>
      </p:sp>
      <p:grpSp>
        <p:nvGrpSpPr>
          <p:cNvPr id="9" name="Group 34"/>
          <p:cNvGrpSpPr/>
          <p:nvPr/>
        </p:nvGrpSpPr>
        <p:grpSpPr>
          <a:xfrm>
            <a:off x="2961846" y="2025404"/>
            <a:ext cx="2953264" cy="2434294"/>
            <a:chOff x="2961846" y="2025404"/>
            <a:chExt cx="2953264" cy="2434294"/>
          </a:xfrm>
        </p:grpSpPr>
        <p:pic>
          <p:nvPicPr>
            <p:cNvPr id="7" name="Picture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09"/>
            <a:stretch/>
          </p:blipFill>
          <p:spPr bwMode="auto">
            <a:xfrm>
              <a:off x="3178260" y="2025404"/>
              <a:ext cx="2736850" cy="24282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862139" y="4151921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(1,0)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435178" y="3476363"/>
              <a:ext cx="675503" cy="6695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61846" y="3316420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(0,2)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356721" y="4317584"/>
            <a:ext cx="26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equation is </a:t>
            </a:r>
            <a:r>
              <a:rPr lang="en-GB" dirty="0">
                <a:solidFill>
                  <a:srgbClr val="00B050"/>
                </a:solidFill>
              </a:rPr>
              <a:t>y = -2x + 2</a:t>
            </a:r>
          </a:p>
        </p:txBody>
      </p:sp>
      <p:grpSp>
        <p:nvGrpSpPr>
          <p:cNvPr id="11" name="Group 35"/>
          <p:cNvGrpSpPr/>
          <p:nvPr/>
        </p:nvGrpSpPr>
        <p:grpSpPr>
          <a:xfrm>
            <a:off x="5837238" y="2025404"/>
            <a:ext cx="3031136" cy="2428240"/>
            <a:chOff x="5837238" y="2025404"/>
            <a:chExt cx="3031136" cy="2428240"/>
          </a:xfrm>
        </p:grpSpPr>
        <p:pic>
          <p:nvPicPr>
            <p:cNvPr id="8" name="Picture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09"/>
            <a:stretch/>
          </p:blipFill>
          <p:spPr bwMode="auto">
            <a:xfrm>
              <a:off x="6131524" y="2025404"/>
              <a:ext cx="2736850" cy="24282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cxnSp>
          <p:nvCxnSpPr>
            <p:cNvPr id="23" name="Straight Connector 22"/>
            <p:cNvCxnSpPr/>
            <p:nvPr/>
          </p:nvCxnSpPr>
          <p:spPr>
            <a:xfrm>
              <a:off x="6388443" y="2537619"/>
              <a:ext cx="663146" cy="16082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770350" y="4145867"/>
              <a:ext cx="5212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(2,0)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37238" y="2377676"/>
              <a:ext cx="6126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(0,10)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296631" y="4317584"/>
            <a:ext cx="2771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equation is </a:t>
            </a:r>
            <a:r>
              <a:rPr lang="en-GB" dirty="0">
                <a:solidFill>
                  <a:srgbClr val="7030A0"/>
                </a:solidFill>
              </a:rPr>
              <a:t>y = -5x + 10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62" y="4737030"/>
            <a:ext cx="9056875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The y-intercept is where the graph touches the y-axis. So for the first graph it is </a:t>
            </a:r>
            <a:r>
              <a:rPr lang="en-GB" b="1" dirty="0">
                <a:solidFill>
                  <a:srgbClr val="00B0F0"/>
                </a:solidFill>
              </a:rPr>
              <a:t>5</a:t>
            </a:r>
            <a:r>
              <a:rPr lang="en-GB" dirty="0"/>
              <a:t>, </a:t>
            </a:r>
          </a:p>
          <a:p>
            <a:r>
              <a:rPr lang="en-GB" dirty="0"/>
              <a:t>second graph it is </a:t>
            </a:r>
            <a:r>
              <a:rPr lang="en-GB" b="1" dirty="0">
                <a:solidFill>
                  <a:srgbClr val="92D050"/>
                </a:solidFill>
              </a:rPr>
              <a:t>2</a:t>
            </a:r>
            <a:r>
              <a:rPr lang="en-GB" dirty="0"/>
              <a:t> and third graph it is </a:t>
            </a:r>
            <a:r>
              <a:rPr lang="en-GB" b="1" dirty="0">
                <a:solidFill>
                  <a:srgbClr val="7030A0"/>
                </a:solidFill>
              </a:rPr>
              <a:t>10</a:t>
            </a:r>
            <a:r>
              <a:rPr lang="en-GB" dirty="0"/>
              <a:t>. </a:t>
            </a:r>
          </a:p>
          <a:p>
            <a:r>
              <a:rPr lang="en-GB" dirty="0"/>
              <a:t>So we can see that the first graphs equation must end in </a:t>
            </a:r>
            <a:r>
              <a:rPr lang="en-GB" dirty="0">
                <a:solidFill>
                  <a:srgbClr val="FF0000"/>
                </a:solidFill>
              </a:rPr>
              <a:t>+5 </a:t>
            </a:r>
            <a:r>
              <a:rPr lang="en-GB" dirty="0"/>
              <a:t>therefore the equation is </a:t>
            </a:r>
            <a:r>
              <a:rPr lang="en-GB" dirty="0">
                <a:solidFill>
                  <a:srgbClr val="00B0F0"/>
                </a:solidFill>
              </a:rPr>
              <a:t>y = 2x + 5</a:t>
            </a:r>
            <a:r>
              <a:rPr lang="en-GB" dirty="0"/>
              <a:t>.</a:t>
            </a:r>
          </a:p>
          <a:p>
            <a:r>
              <a:rPr lang="en-GB" dirty="0"/>
              <a:t>The second graphs equation must end in </a:t>
            </a:r>
            <a:r>
              <a:rPr lang="en-GB" dirty="0">
                <a:solidFill>
                  <a:srgbClr val="FF0000"/>
                </a:solidFill>
              </a:rPr>
              <a:t>+2 </a:t>
            </a:r>
            <a:r>
              <a:rPr lang="en-GB" dirty="0"/>
              <a:t>so its equation is </a:t>
            </a:r>
            <a:r>
              <a:rPr lang="en-GB" dirty="0">
                <a:solidFill>
                  <a:srgbClr val="00B050"/>
                </a:solidFill>
              </a:rPr>
              <a:t>y = -2x + 2</a:t>
            </a:r>
            <a:r>
              <a:rPr lang="en-GB" dirty="0"/>
              <a:t>.</a:t>
            </a:r>
          </a:p>
          <a:p>
            <a:r>
              <a:rPr lang="en-GB" dirty="0"/>
              <a:t>And the third graphs equation must be </a:t>
            </a:r>
            <a:r>
              <a:rPr lang="en-GB" dirty="0">
                <a:solidFill>
                  <a:srgbClr val="7030A0"/>
                </a:solidFill>
              </a:rPr>
              <a:t>y = -5x + 10</a:t>
            </a:r>
          </a:p>
        </p:txBody>
      </p:sp>
      <p:grpSp>
        <p:nvGrpSpPr>
          <p:cNvPr id="12" name="Group 39"/>
          <p:cNvGrpSpPr/>
          <p:nvPr/>
        </p:nvGrpSpPr>
        <p:grpSpPr>
          <a:xfrm>
            <a:off x="7479108" y="1589984"/>
            <a:ext cx="1622853" cy="2012176"/>
            <a:chOff x="7479108" y="1589984"/>
            <a:chExt cx="1622853" cy="2012176"/>
          </a:xfrm>
        </p:grpSpPr>
        <p:sp>
          <p:nvSpPr>
            <p:cNvPr id="37" name="Oval 36"/>
            <p:cNvSpPr/>
            <p:nvPr/>
          </p:nvSpPr>
          <p:spPr>
            <a:xfrm>
              <a:off x="8247620" y="1589984"/>
              <a:ext cx="535459" cy="56647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Arc 37"/>
            <p:cNvSpPr/>
            <p:nvPr/>
          </p:nvSpPr>
          <p:spPr>
            <a:xfrm>
              <a:off x="8533408" y="2020908"/>
              <a:ext cx="401826" cy="784450"/>
            </a:xfrm>
            <a:prstGeom prst="arc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79108" y="2401831"/>
              <a:ext cx="1622853" cy="1200329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This is the y-intercept value of each equation.</a:t>
              </a:r>
            </a:p>
          </p:txBody>
        </p:sp>
      </p:grpSp>
      <p:sp>
        <p:nvSpPr>
          <p:cNvPr id="3" name="Oval 2"/>
          <p:cNvSpPr>
            <a:spLocks noChangeAspect="1"/>
          </p:cNvSpPr>
          <p:nvPr/>
        </p:nvSpPr>
        <p:spPr>
          <a:xfrm>
            <a:off x="68519" y="3039617"/>
            <a:ext cx="564037" cy="58458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2986948" y="3192017"/>
            <a:ext cx="564037" cy="584580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5915110" y="2220778"/>
            <a:ext cx="641909" cy="665288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6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" grpId="0" animBg="1"/>
      <p:bldP spid="33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4" y="1371600"/>
            <a:ext cx="414655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08389" y="1524000"/>
            <a:ext cx="1970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Draw the graphs of</a:t>
            </a:r>
          </a:p>
          <a:p>
            <a:r>
              <a:rPr lang="en-GB" dirty="0">
                <a:solidFill>
                  <a:srgbClr val="FF0000"/>
                </a:solidFill>
              </a:rPr>
              <a:t>y = x</a:t>
            </a:r>
          </a:p>
          <a:p>
            <a:r>
              <a:rPr lang="en-GB" dirty="0">
                <a:solidFill>
                  <a:srgbClr val="92D050"/>
                </a:solidFill>
              </a:rPr>
              <a:t>y = -2x</a:t>
            </a:r>
          </a:p>
          <a:p>
            <a:r>
              <a:rPr lang="en-GB" dirty="0">
                <a:solidFill>
                  <a:srgbClr val="00B0F0"/>
                </a:solidFill>
              </a:rPr>
              <a:t>x = 1</a:t>
            </a:r>
          </a:p>
        </p:txBody>
      </p:sp>
      <p:sp>
        <p:nvSpPr>
          <p:cNvPr id="11" name="4-Point Star 10"/>
          <p:cNvSpPr>
            <a:spLocks noChangeAspect="1"/>
          </p:cNvSpPr>
          <p:nvPr/>
        </p:nvSpPr>
        <p:spPr>
          <a:xfrm rot="2749967">
            <a:off x="1278137" y="4526782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4-Point Star 11"/>
          <p:cNvSpPr>
            <a:spLocks noChangeAspect="1"/>
          </p:cNvSpPr>
          <p:nvPr/>
        </p:nvSpPr>
        <p:spPr>
          <a:xfrm rot="2749967">
            <a:off x="1988864" y="4168374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/>
          <p:cNvGrpSpPr/>
          <p:nvPr/>
        </p:nvGrpSpPr>
        <p:grpSpPr>
          <a:xfrm>
            <a:off x="263292" y="3561768"/>
            <a:ext cx="3302570" cy="3231271"/>
            <a:chOff x="263292" y="3561768"/>
            <a:chExt cx="3302570" cy="3231271"/>
          </a:xfrm>
        </p:grpSpPr>
        <p:sp>
          <p:nvSpPr>
            <p:cNvPr id="21" name="4-Point Star 20"/>
            <p:cNvSpPr>
              <a:spLocks noChangeAspect="1"/>
            </p:cNvSpPr>
            <p:nvPr/>
          </p:nvSpPr>
          <p:spPr>
            <a:xfrm rot="2749967">
              <a:off x="1994676" y="5254802"/>
              <a:ext cx="113084" cy="113084"/>
            </a:xfrm>
            <a:prstGeom prst="star4">
              <a:avLst>
                <a:gd name="adj" fmla="val 0"/>
              </a:avLst>
            </a:prstGeom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92D050"/>
                </a:solidFill>
              </a:endParaRPr>
            </a:p>
          </p:txBody>
        </p:sp>
        <p:sp>
          <p:nvSpPr>
            <p:cNvPr id="22" name="4-Point Star 21"/>
            <p:cNvSpPr>
              <a:spLocks noChangeAspect="1"/>
            </p:cNvSpPr>
            <p:nvPr/>
          </p:nvSpPr>
          <p:spPr>
            <a:xfrm rot="2749967">
              <a:off x="2715490" y="5959140"/>
              <a:ext cx="113084" cy="113084"/>
            </a:xfrm>
            <a:prstGeom prst="star4">
              <a:avLst>
                <a:gd name="adj" fmla="val 0"/>
              </a:avLst>
            </a:prstGeom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92D050"/>
                </a:solidFill>
              </a:endParaRPr>
            </a:p>
          </p:txBody>
        </p:sp>
        <p:sp>
          <p:nvSpPr>
            <p:cNvPr id="23" name="4-Point Star 22"/>
            <p:cNvSpPr>
              <a:spLocks noChangeAspect="1"/>
            </p:cNvSpPr>
            <p:nvPr/>
          </p:nvSpPr>
          <p:spPr>
            <a:xfrm rot="2749967">
              <a:off x="3452778" y="6679955"/>
              <a:ext cx="113084" cy="113084"/>
            </a:xfrm>
            <a:prstGeom prst="star4">
              <a:avLst>
                <a:gd name="adj" fmla="val 0"/>
              </a:avLst>
            </a:prstGeom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92D050"/>
                </a:solidFill>
              </a:endParaRPr>
            </a:p>
          </p:txBody>
        </p:sp>
        <p:cxnSp>
          <p:nvCxnSpPr>
            <p:cNvPr id="24" name="Straight Connector 23"/>
            <p:cNvCxnSpPr>
              <a:cxnSpLocks noChangeAspect="1"/>
              <a:stCxn id="23" idx="1"/>
            </p:cNvCxnSpPr>
            <p:nvPr/>
          </p:nvCxnSpPr>
          <p:spPr>
            <a:xfrm flipH="1" flipV="1">
              <a:off x="263292" y="3561768"/>
              <a:ext cx="3206632" cy="3134171"/>
            </a:xfrm>
            <a:prstGeom prst="line">
              <a:avLst/>
            </a:prstGeom>
            <a:ln w="9525">
              <a:solidFill>
                <a:srgbClr val="92D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4-Point Star 12"/>
          <p:cNvSpPr>
            <a:spLocks noChangeAspect="1"/>
          </p:cNvSpPr>
          <p:nvPr/>
        </p:nvSpPr>
        <p:spPr>
          <a:xfrm rot="2749967">
            <a:off x="2706860" y="3810432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4-Point Star 13"/>
          <p:cNvSpPr>
            <a:spLocks noChangeAspect="1"/>
          </p:cNvSpPr>
          <p:nvPr/>
        </p:nvSpPr>
        <p:spPr>
          <a:xfrm rot="2749967">
            <a:off x="3434044" y="3456205"/>
            <a:ext cx="113084" cy="113084"/>
          </a:xfrm>
          <a:prstGeom prst="star4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cxnSpLocks noChangeAspect="1"/>
          </p:cNvCxnSpPr>
          <p:nvPr/>
        </p:nvCxnSpPr>
        <p:spPr>
          <a:xfrm flipH="1">
            <a:off x="251751" y="3324317"/>
            <a:ext cx="3587310" cy="17958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 flipV="1">
            <a:off x="2037398" y="1735838"/>
            <a:ext cx="8008" cy="5013359"/>
          </a:xfrm>
          <a:prstGeom prst="line">
            <a:avLst/>
          </a:prstGeom>
          <a:ln w="95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14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712</Words>
  <Application>Microsoft Macintosh PowerPoint</Application>
  <PresentationFormat>On-screen Show (4:3)</PresentationFormat>
  <Paragraphs>169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Plotting straight line graphs</vt:lpstr>
      <vt:lpstr>Key Vocabulary</vt:lpstr>
      <vt:lpstr>How to complete the values in a table</vt:lpstr>
      <vt:lpstr>How to plot a straight line graph</vt:lpstr>
      <vt:lpstr>Now you try…</vt:lpstr>
      <vt:lpstr>Now you try…</vt:lpstr>
      <vt:lpstr>Problem solving and reasoning</vt:lpstr>
      <vt:lpstr>Problem solving and reasoning</vt:lpstr>
      <vt:lpstr>Problem solving and reasoning</vt:lpstr>
      <vt:lpstr>Problem solving and reasoning</vt:lpstr>
      <vt:lpstr>Reason and explain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127</cp:revision>
  <dcterms:created xsi:type="dcterms:W3CDTF">2016-01-18T14:56:17Z</dcterms:created>
  <dcterms:modified xsi:type="dcterms:W3CDTF">2018-11-20T15:31:49Z</dcterms:modified>
</cp:coreProperties>
</file>