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7" r:id="rId4"/>
    <p:sldId id="313" r:id="rId5"/>
    <p:sldId id="312" r:id="rId6"/>
    <p:sldId id="314" r:id="rId7"/>
    <p:sldId id="304" r:id="rId8"/>
    <p:sldId id="315" r:id="rId9"/>
    <p:sldId id="297" r:id="rId10"/>
    <p:sldId id="31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13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6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Properties of Polygons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Derive and apply properties of polygons (and know their names).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+mj-lt"/>
              </a:rPr>
              <a:t>Grade D/</a:t>
            </a:r>
            <a:r>
              <a:rPr lang="en-GB" sz="2400" b="1" dirty="0">
                <a:latin typeface="+mj-lt"/>
              </a:rPr>
              <a:t>E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38915" y="2476499"/>
            <a:ext cx="7886700" cy="3359150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Reasoning.</a:t>
            </a:r>
            <a:br>
              <a:rPr lang="en-GB" dirty="0">
                <a:latin typeface="+mn-lt"/>
              </a:rPr>
            </a:br>
            <a:br>
              <a:rPr lang="en-GB" dirty="0">
                <a:latin typeface="+mn-lt"/>
              </a:rPr>
            </a:br>
            <a:r>
              <a:rPr lang="en-GB" sz="3600" dirty="0">
                <a:latin typeface="+mn-lt"/>
              </a:rPr>
              <a:t>Regular octagons will not tessellate but if they are arranged in a pattern they will tessellate with another polygon. What is the other polygon called?</a:t>
            </a:r>
            <a:br>
              <a:rPr lang="en-GB" sz="4000" dirty="0">
                <a:latin typeface="+mn-lt"/>
              </a:rPr>
            </a:br>
            <a:br>
              <a:rPr lang="en-GB" sz="4000" dirty="0">
                <a:latin typeface="+mn-lt"/>
              </a:rPr>
            </a:br>
            <a:r>
              <a:rPr lang="en-GB" sz="3600" dirty="0">
                <a:solidFill>
                  <a:srgbClr val="FF0000"/>
                </a:solidFill>
                <a:latin typeface="+mn-lt"/>
              </a:rPr>
              <a:t>It is a square. </a:t>
            </a:r>
            <a:br>
              <a:rPr lang="en-GB" sz="4000" dirty="0">
                <a:latin typeface="+mn-lt"/>
              </a:rPr>
            </a:br>
            <a:br>
              <a:rPr lang="en-GB" sz="4000" dirty="0">
                <a:latin typeface="+mn-lt"/>
              </a:rPr>
            </a:br>
            <a:br>
              <a:rPr lang="en-GB" sz="4000" dirty="0">
                <a:latin typeface="+mn-lt"/>
              </a:rPr>
            </a:br>
            <a:br>
              <a:rPr lang="en-GB" sz="4000" dirty="0">
                <a:latin typeface="+mn-lt"/>
              </a:rPr>
            </a:br>
            <a:endParaRPr lang="en-GB" sz="4000" dirty="0">
              <a:latin typeface="+mn-lt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ctagon 1"/>
          <p:cNvSpPr/>
          <p:nvPr/>
        </p:nvSpPr>
        <p:spPr>
          <a:xfrm>
            <a:off x="3883407" y="5019673"/>
            <a:ext cx="889000" cy="838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ctagon 6"/>
          <p:cNvSpPr/>
          <p:nvPr/>
        </p:nvSpPr>
        <p:spPr>
          <a:xfrm>
            <a:off x="4772407" y="5000624"/>
            <a:ext cx="889000" cy="838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ctagon 7"/>
          <p:cNvSpPr/>
          <p:nvPr/>
        </p:nvSpPr>
        <p:spPr>
          <a:xfrm>
            <a:off x="4775200" y="5841998"/>
            <a:ext cx="889000" cy="838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ctagon 8"/>
          <p:cNvSpPr/>
          <p:nvPr/>
        </p:nvSpPr>
        <p:spPr>
          <a:xfrm>
            <a:off x="5661407" y="5835649"/>
            <a:ext cx="889000" cy="838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ctagon 9"/>
          <p:cNvSpPr/>
          <p:nvPr/>
        </p:nvSpPr>
        <p:spPr>
          <a:xfrm>
            <a:off x="5661407" y="4978400"/>
            <a:ext cx="889000" cy="838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ctagon 10"/>
          <p:cNvSpPr/>
          <p:nvPr/>
        </p:nvSpPr>
        <p:spPr>
          <a:xfrm>
            <a:off x="4803525" y="4181473"/>
            <a:ext cx="889000" cy="838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ctagon 11"/>
          <p:cNvSpPr/>
          <p:nvPr/>
        </p:nvSpPr>
        <p:spPr>
          <a:xfrm>
            <a:off x="3880614" y="5830886"/>
            <a:ext cx="889000" cy="838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755900" y="5270500"/>
            <a:ext cx="2013714" cy="5746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40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Parallel</a:t>
            </a:r>
          </a:p>
          <a:p>
            <a:pPr marL="0" indent="0">
              <a:buNone/>
            </a:pPr>
            <a:r>
              <a:rPr lang="en-GB" dirty="0"/>
              <a:t>Side</a:t>
            </a:r>
          </a:p>
          <a:p>
            <a:pPr marL="0" indent="0">
              <a:buNone/>
            </a:pPr>
            <a:r>
              <a:rPr lang="en-GB" dirty="0"/>
              <a:t>Angle</a:t>
            </a:r>
          </a:p>
          <a:p>
            <a:pPr marL="0" indent="0">
              <a:buNone/>
            </a:pPr>
            <a:r>
              <a:rPr lang="en-GB" dirty="0"/>
              <a:t>Right angle</a:t>
            </a:r>
          </a:p>
          <a:p>
            <a:pPr marL="0" indent="0">
              <a:buNone/>
            </a:pPr>
            <a:r>
              <a:rPr lang="en-GB" dirty="0"/>
              <a:t>Obtuse</a:t>
            </a:r>
          </a:p>
          <a:p>
            <a:pPr marL="0" indent="0">
              <a:buNone/>
            </a:pPr>
            <a:r>
              <a:rPr lang="en-GB" dirty="0"/>
              <a:t>Acute</a:t>
            </a:r>
          </a:p>
          <a:p>
            <a:pPr marL="0" indent="0">
              <a:buNone/>
            </a:pPr>
            <a:r>
              <a:rPr lang="en-GB" dirty="0"/>
              <a:t>Diagonal</a:t>
            </a:r>
          </a:p>
          <a:p>
            <a:pPr marL="0" indent="0">
              <a:buNone/>
            </a:pPr>
            <a:r>
              <a:rPr lang="en-GB" dirty="0"/>
              <a:t>Equal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553607" y="468873"/>
            <a:ext cx="7720148" cy="1308942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How to identify polygons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42164" y="1777815"/>
            <a:ext cx="83430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Polygon means </a:t>
            </a:r>
            <a:r>
              <a:rPr lang="en-GB" sz="3200" i="1" dirty="0"/>
              <a:t>shape with many sides</a:t>
            </a:r>
            <a:r>
              <a:rPr lang="en-GB" sz="3200" dirty="0"/>
              <a:t>. </a:t>
            </a:r>
          </a:p>
          <a:p>
            <a:endParaRPr lang="en-GB" sz="3200" dirty="0">
              <a:solidFill>
                <a:srgbClr val="00B050"/>
              </a:solidFill>
            </a:endParaRPr>
          </a:p>
          <a:p>
            <a:r>
              <a:rPr lang="en-GB" sz="3200" dirty="0">
                <a:solidFill>
                  <a:srgbClr val="00B050"/>
                </a:solidFill>
              </a:rPr>
              <a:t>Regular Polygon – all sides and angles are equal.</a:t>
            </a:r>
          </a:p>
          <a:p>
            <a:endParaRPr lang="en-GB" sz="3200" dirty="0">
              <a:solidFill>
                <a:srgbClr val="00B050"/>
              </a:solidFill>
            </a:endParaRPr>
          </a:p>
          <a:p>
            <a:endParaRPr lang="en-GB" sz="3200" dirty="0">
              <a:solidFill>
                <a:srgbClr val="00B050"/>
              </a:solidFill>
            </a:endParaRPr>
          </a:p>
          <a:p>
            <a:endParaRPr lang="en-GB" sz="3200" dirty="0">
              <a:solidFill>
                <a:srgbClr val="00B050"/>
              </a:solidFill>
            </a:endParaRPr>
          </a:p>
          <a:p>
            <a:r>
              <a:rPr lang="en-GB" sz="3200" dirty="0">
                <a:solidFill>
                  <a:srgbClr val="00B050"/>
                </a:solidFill>
              </a:rPr>
              <a:t>Irregular Polygon- sides and angles are not all equal.</a:t>
            </a:r>
          </a:p>
        </p:txBody>
      </p:sp>
      <p:sp>
        <p:nvSpPr>
          <p:cNvPr id="5" name="Regular Pentagon 4"/>
          <p:cNvSpPr/>
          <p:nvPr/>
        </p:nvSpPr>
        <p:spPr>
          <a:xfrm>
            <a:off x="3594100" y="3295229"/>
            <a:ext cx="1384300" cy="1346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gular Pentagon 12"/>
          <p:cNvSpPr/>
          <p:nvPr/>
        </p:nvSpPr>
        <p:spPr>
          <a:xfrm>
            <a:off x="2679700" y="5334000"/>
            <a:ext cx="3213100" cy="1346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553607" y="468873"/>
            <a:ext cx="7720148" cy="1308942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Names of polygons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8701"/>
          <a:stretch/>
        </p:blipFill>
        <p:spPr>
          <a:xfrm>
            <a:off x="1009650" y="1688915"/>
            <a:ext cx="6546850" cy="433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7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1" y="378191"/>
            <a:ext cx="7720148" cy="1308942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Properties of Polygons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20700" y="1433944"/>
            <a:ext cx="7477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Some regular polygons with tessellate. This is because their exterior angles are factors of 360</a:t>
            </a:r>
            <a:r>
              <a:rPr lang="en-GB" sz="3200" baseline="30000" dirty="0"/>
              <a:t>o</a:t>
            </a:r>
            <a:r>
              <a:rPr lang="en-GB" sz="3200" dirty="0"/>
              <a:t> and multiples of the interior angles.</a:t>
            </a:r>
          </a:p>
        </p:txBody>
      </p:sp>
      <p:sp>
        <p:nvSpPr>
          <p:cNvPr id="7" name="Arc 6"/>
          <p:cNvSpPr/>
          <p:nvPr/>
        </p:nvSpPr>
        <p:spPr>
          <a:xfrm rot="2170857">
            <a:off x="3945425" y="4566773"/>
            <a:ext cx="490219" cy="6350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279435" y="3483333"/>
            <a:ext cx="4537562" cy="2616202"/>
            <a:chOff x="2844800" y="3534133"/>
            <a:chExt cx="4537562" cy="2616202"/>
          </a:xfrm>
        </p:grpSpPr>
        <p:grpSp>
          <p:nvGrpSpPr>
            <p:cNvPr id="11" name="Group 10"/>
            <p:cNvGrpSpPr/>
            <p:nvPr/>
          </p:nvGrpSpPr>
          <p:grpSpPr>
            <a:xfrm>
              <a:off x="3482975" y="3597635"/>
              <a:ext cx="3899387" cy="530031"/>
              <a:chOff x="3482975" y="3597635"/>
              <a:chExt cx="3899387" cy="530031"/>
            </a:xfrm>
          </p:grpSpPr>
          <p:cxnSp>
            <p:nvCxnSpPr>
              <p:cNvPr id="5" name="Straight Connector 4"/>
              <p:cNvCxnSpPr>
                <a:stCxn id="2" idx="4"/>
              </p:cNvCxnSpPr>
              <p:nvPr/>
            </p:nvCxnSpPr>
            <p:spPr>
              <a:xfrm flipV="1">
                <a:off x="3482975" y="3597635"/>
                <a:ext cx="3209925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575300" y="3758334"/>
                <a:ext cx="1807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Exterior angle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844800" y="3534133"/>
              <a:ext cx="2819400" cy="2616202"/>
              <a:chOff x="2844800" y="3534133"/>
              <a:chExt cx="2819400" cy="2616202"/>
            </a:xfrm>
          </p:grpSpPr>
          <p:sp>
            <p:nvSpPr>
              <p:cNvPr id="2" name="Hexagon 1"/>
              <p:cNvSpPr/>
              <p:nvPr/>
            </p:nvSpPr>
            <p:spPr>
              <a:xfrm>
                <a:off x="2844800" y="3597635"/>
                <a:ext cx="2819400" cy="2552700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Arc 13"/>
              <p:cNvSpPr/>
              <p:nvPr/>
            </p:nvSpPr>
            <p:spPr>
              <a:xfrm rot="2170857">
                <a:off x="4792027" y="3534133"/>
                <a:ext cx="490219" cy="635000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956544" y="4600419"/>
                <a:ext cx="1807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Interior angle</a:t>
                </a: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482599" y="3943000"/>
            <a:ext cx="3294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Triangle	60</a:t>
            </a:r>
            <a:r>
              <a:rPr lang="en-US" sz="2400" baseline="30000" dirty="0">
                <a:solidFill>
                  <a:srgbClr val="00B050"/>
                </a:solidFill>
              </a:rPr>
              <a:t>o</a:t>
            </a:r>
            <a:r>
              <a:rPr lang="en-US" sz="2400" dirty="0">
                <a:solidFill>
                  <a:srgbClr val="00B050"/>
                </a:solidFill>
              </a:rPr>
              <a:t> and 120</a:t>
            </a:r>
            <a:r>
              <a:rPr lang="en-US" sz="2400" baseline="30000" dirty="0">
                <a:solidFill>
                  <a:srgbClr val="00B050"/>
                </a:solidFill>
              </a:rPr>
              <a:t>o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Square	       90</a:t>
            </a:r>
            <a:r>
              <a:rPr lang="en-US" sz="2400" baseline="30000" dirty="0">
                <a:solidFill>
                  <a:srgbClr val="00B050"/>
                </a:solidFill>
              </a:rPr>
              <a:t>o</a:t>
            </a:r>
            <a:r>
              <a:rPr lang="en-US" sz="2400" dirty="0">
                <a:solidFill>
                  <a:srgbClr val="00B050"/>
                </a:solidFill>
              </a:rPr>
              <a:t> and 270</a:t>
            </a:r>
            <a:r>
              <a:rPr lang="en-US" sz="2400" baseline="30000" dirty="0">
                <a:solidFill>
                  <a:srgbClr val="00B050"/>
                </a:solidFill>
              </a:rPr>
              <a:t>o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Hexagon	120</a:t>
            </a:r>
            <a:r>
              <a:rPr lang="en-US" sz="2400" baseline="30000" dirty="0">
                <a:solidFill>
                  <a:srgbClr val="00B050"/>
                </a:solidFill>
              </a:rPr>
              <a:t>o </a:t>
            </a:r>
            <a:r>
              <a:rPr lang="en-US" sz="2400" dirty="0">
                <a:solidFill>
                  <a:srgbClr val="00B050"/>
                </a:solidFill>
              </a:rPr>
              <a:t>and 60</a:t>
            </a:r>
            <a:r>
              <a:rPr lang="en-US" sz="2400" baseline="30000" dirty="0">
                <a:solidFill>
                  <a:srgbClr val="00B050"/>
                </a:solidFill>
              </a:rPr>
              <a:t>o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1" name="Arc 20"/>
          <p:cNvSpPr/>
          <p:nvPr/>
        </p:nvSpPr>
        <p:spPr>
          <a:xfrm rot="2170857">
            <a:off x="3973886" y="4566774"/>
            <a:ext cx="490219" cy="6350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polygons 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Polygons can be described as convex or concave: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124" r="17392" b="74780"/>
          <a:stretch/>
        </p:blipFill>
        <p:spPr>
          <a:xfrm>
            <a:off x="736600" y="2582863"/>
            <a:ext cx="7137400" cy="1735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551" t="26541" r="22967" b="39084"/>
          <a:stretch/>
        </p:blipFill>
        <p:spPr>
          <a:xfrm>
            <a:off x="929395" y="4001294"/>
            <a:ext cx="6944605" cy="263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378190"/>
            <a:ext cx="8948057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Practice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0304" y="1519707"/>
            <a:ext cx="856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Name the polygon.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" y="1981372"/>
            <a:ext cx="513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Is regular, has 10 sides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Is irregular, has 5 sides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7 sided and irregular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3 sided, regular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7 sided, regular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</p:txBody>
      </p:sp>
      <p:sp>
        <p:nvSpPr>
          <p:cNvPr id="5" name="Heptagon 4"/>
          <p:cNvSpPr/>
          <p:nvPr/>
        </p:nvSpPr>
        <p:spPr>
          <a:xfrm>
            <a:off x="1143000" y="6288796"/>
            <a:ext cx="647700" cy="5080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946150" y="4513753"/>
            <a:ext cx="1041400" cy="33939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e 6"/>
          <p:cNvSpPr/>
          <p:nvPr/>
        </p:nvSpPr>
        <p:spPr>
          <a:xfrm>
            <a:off x="977900" y="5002018"/>
            <a:ext cx="647700" cy="348154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ctagon 7"/>
          <p:cNvSpPr/>
          <p:nvPr/>
        </p:nvSpPr>
        <p:spPr>
          <a:xfrm>
            <a:off x="971550" y="5455504"/>
            <a:ext cx="469900" cy="47909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/>
          <p:cNvSpPr/>
          <p:nvPr/>
        </p:nvSpPr>
        <p:spPr>
          <a:xfrm>
            <a:off x="1625600" y="5829300"/>
            <a:ext cx="533400" cy="533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378190"/>
            <a:ext cx="8948057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Practice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0304" y="1519707"/>
            <a:ext cx="856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Name the polygon.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" y="1981372"/>
            <a:ext cx="513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Is regular, has 10 sides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Is irregular, has 5 sides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7 sided and irregular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3 sided, regular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7 sided, regular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3200" dirty="0"/>
              <a:t>.</a:t>
            </a:r>
          </a:p>
        </p:txBody>
      </p:sp>
      <p:sp>
        <p:nvSpPr>
          <p:cNvPr id="5" name="Heptagon 4"/>
          <p:cNvSpPr/>
          <p:nvPr/>
        </p:nvSpPr>
        <p:spPr>
          <a:xfrm>
            <a:off x="1143000" y="6288796"/>
            <a:ext cx="647700" cy="5080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946150" y="4513753"/>
            <a:ext cx="1041400" cy="33939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e 6"/>
          <p:cNvSpPr/>
          <p:nvPr/>
        </p:nvSpPr>
        <p:spPr>
          <a:xfrm>
            <a:off x="977900" y="5002018"/>
            <a:ext cx="647700" cy="348154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ctagon 7"/>
          <p:cNvSpPr/>
          <p:nvPr/>
        </p:nvSpPr>
        <p:spPr>
          <a:xfrm>
            <a:off x="971550" y="5455504"/>
            <a:ext cx="469900" cy="47909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/>
          <p:cNvSpPr/>
          <p:nvPr/>
        </p:nvSpPr>
        <p:spPr>
          <a:xfrm>
            <a:off x="1625600" y="5829300"/>
            <a:ext cx="533400" cy="533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43500" y="1615025"/>
            <a:ext cx="380455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Regular decagon</a:t>
            </a:r>
          </a:p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Irregular pentagon</a:t>
            </a:r>
          </a:p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Irregular heptagon/septagon</a:t>
            </a:r>
          </a:p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Equilateral triangle</a:t>
            </a:r>
          </a:p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Regular heptagon/septagon</a:t>
            </a:r>
          </a:p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Irregular polygon/parallelogram</a:t>
            </a:r>
          </a:p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Not a polygon</a:t>
            </a:r>
          </a:p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Regular octagon</a:t>
            </a:r>
          </a:p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Irregular concave octagon</a:t>
            </a:r>
          </a:p>
          <a:p>
            <a:pPr marL="342900" indent="-342900">
              <a:buAutoNum type="arabicParenR"/>
            </a:pPr>
            <a:r>
              <a:rPr lang="en-US" sz="2400" dirty="0">
                <a:solidFill>
                  <a:srgbClr val="FF0000"/>
                </a:solidFill>
              </a:rPr>
              <a:t>Regular septagon/heptagon</a:t>
            </a:r>
          </a:p>
        </p:txBody>
      </p:sp>
    </p:spTree>
    <p:extLst>
      <p:ext uri="{BB962C8B-B14F-4D97-AF65-F5344CB8AC3E}">
        <p14:creationId xmlns:p14="http://schemas.microsoft.com/office/powerpoint/2010/main" val="1623081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38915" y="2476499"/>
            <a:ext cx="7886700" cy="3359150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Reasoning.</a:t>
            </a:r>
            <a:br>
              <a:rPr lang="en-GB" dirty="0">
                <a:latin typeface="+mn-lt"/>
              </a:rPr>
            </a:br>
            <a:br>
              <a:rPr lang="en-GB" dirty="0">
                <a:latin typeface="+mn-lt"/>
              </a:rPr>
            </a:br>
            <a:r>
              <a:rPr lang="en-GB" sz="3600" dirty="0">
                <a:latin typeface="+mn-lt"/>
              </a:rPr>
              <a:t>Regular octagons will not tessellate but if they are arranged in a pattern they will tessellate with another polygon. What is the other polygon called?</a:t>
            </a:r>
            <a:br>
              <a:rPr lang="en-GB" sz="4000" dirty="0">
                <a:latin typeface="+mn-lt"/>
              </a:rPr>
            </a:br>
            <a:br>
              <a:rPr lang="en-GB" sz="4000">
                <a:latin typeface="+mn-lt"/>
              </a:rPr>
            </a:br>
            <a:r>
              <a:rPr lang="en-GB" sz="3600">
                <a:solidFill>
                  <a:srgbClr val="FF0000"/>
                </a:solidFill>
                <a:latin typeface="+mn-lt"/>
              </a:rPr>
              <a:t> </a:t>
            </a:r>
            <a:br>
              <a:rPr lang="en-GB" sz="4000" dirty="0">
                <a:latin typeface="+mn-lt"/>
              </a:rPr>
            </a:br>
            <a:br>
              <a:rPr lang="en-GB" sz="4000" dirty="0">
                <a:latin typeface="+mn-lt"/>
              </a:rPr>
            </a:br>
            <a:br>
              <a:rPr lang="en-GB" sz="4000" dirty="0">
                <a:latin typeface="+mn-lt"/>
              </a:rPr>
            </a:br>
            <a:br>
              <a:rPr lang="en-GB" sz="4000" dirty="0">
                <a:latin typeface="+mn-lt"/>
              </a:rPr>
            </a:br>
            <a:endParaRPr lang="en-GB" sz="4000" dirty="0">
              <a:latin typeface="+mn-lt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3193</TotalTime>
  <Words>231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Properties of Polygons</vt:lpstr>
      <vt:lpstr>Key Vocabulary</vt:lpstr>
      <vt:lpstr>How to identify polygons</vt:lpstr>
      <vt:lpstr>Names of polygons</vt:lpstr>
      <vt:lpstr>Properties of Polygons</vt:lpstr>
      <vt:lpstr>Properties of polygons (2) </vt:lpstr>
      <vt:lpstr>Practice</vt:lpstr>
      <vt:lpstr>Practice</vt:lpstr>
      <vt:lpstr> Reasoning.  Regular octagons will not tessellate but if they are arranged in a pattern they will tessellate with another polygon. What is the other polygon called?       </vt:lpstr>
      <vt:lpstr> Reasoning.  Regular octagons will not tessellate but if they are arranged in a pattern they will tessellate with another polygon. What is the other polygon called?  It is a square.     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347</cp:revision>
  <dcterms:created xsi:type="dcterms:W3CDTF">2016-01-18T14:56:17Z</dcterms:created>
  <dcterms:modified xsi:type="dcterms:W3CDTF">2018-11-20T15:40:10Z</dcterms:modified>
</cp:coreProperties>
</file>