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97" r:id="rId4"/>
    <p:sldId id="293" r:id="rId5"/>
    <p:sldId id="289" r:id="rId6"/>
    <p:sldId id="299" r:id="rId7"/>
    <p:sldId id="298" r:id="rId8"/>
    <p:sldId id="300" r:id="rId9"/>
    <p:sldId id="294" r:id="rId10"/>
    <p:sldId id="301"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2" autoAdjust="0"/>
    <p:restoredTop sz="94660"/>
  </p:normalViewPr>
  <p:slideViewPr>
    <p:cSldViewPr snapToGrid="0">
      <p:cViewPr varScale="1">
        <p:scale>
          <a:sx n="131" d="100"/>
          <a:sy n="131" d="100"/>
        </p:scale>
        <p:origin x="2024" y="18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B5816E-9854-4624-9FCC-2BFE8417AB4A}" type="datetimeFigureOut">
              <a:rPr lang="en-GB" smtClean="0"/>
              <a:pPr/>
              <a:t>20/11/2018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2C33D5-DD1B-48A4-8220-07294736B45B}" type="slidenum">
              <a:rPr lang="en-GB" smtClean="0"/>
              <a:pPr/>
              <a:t>‹#›</a:t>
            </a:fld>
            <a:endParaRPr lang="en-GB"/>
          </a:p>
        </p:txBody>
      </p:sp>
    </p:spTree>
    <p:extLst>
      <p:ext uri="{BB962C8B-B14F-4D97-AF65-F5344CB8AC3E}">
        <p14:creationId xmlns:p14="http://schemas.microsoft.com/office/powerpoint/2010/main" val="2639968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FB5BFB-31C5-4BCE-A275-9F6A028C7FDD}" type="datetimeFigureOut">
              <a:rPr lang="en-GB" smtClean="0"/>
              <a:pPr/>
              <a:t>20/11/2018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34B555-C9EB-4623-91D5-B1E16899B696}" type="slidenum">
              <a:rPr lang="en-GB" smtClean="0"/>
              <a:pPr/>
              <a:t>‹#›</a:t>
            </a:fld>
            <a:endParaRPr lang="en-GB"/>
          </a:p>
        </p:txBody>
      </p:sp>
    </p:spTree>
    <p:extLst>
      <p:ext uri="{BB962C8B-B14F-4D97-AF65-F5344CB8AC3E}">
        <p14:creationId xmlns:p14="http://schemas.microsoft.com/office/powerpoint/2010/main" val="3739069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FB5BFB-31C5-4BCE-A275-9F6A028C7FDD}" type="datetimeFigureOut">
              <a:rPr lang="en-GB" smtClean="0"/>
              <a:pPr/>
              <a:t>20/11/2018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34B555-C9EB-4623-91D5-B1E16899B696}" type="slidenum">
              <a:rPr lang="en-GB" smtClean="0"/>
              <a:pPr/>
              <a:t>‹#›</a:t>
            </a:fld>
            <a:endParaRPr lang="en-GB"/>
          </a:p>
        </p:txBody>
      </p:sp>
    </p:spTree>
    <p:extLst>
      <p:ext uri="{BB962C8B-B14F-4D97-AF65-F5344CB8AC3E}">
        <p14:creationId xmlns:p14="http://schemas.microsoft.com/office/powerpoint/2010/main" val="3422302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FB5BFB-31C5-4BCE-A275-9F6A028C7FDD}" type="datetimeFigureOut">
              <a:rPr lang="en-GB" smtClean="0"/>
              <a:pPr/>
              <a:t>20/11/2018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34B555-C9EB-4623-91D5-B1E16899B696}" type="slidenum">
              <a:rPr lang="en-GB" smtClean="0"/>
              <a:pPr/>
              <a:t>‹#›</a:t>
            </a:fld>
            <a:endParaRPr lang="en-GB"/>
          </a:p>
        </p:txBody>
      </p:sp>
    </p:spTree>
    <p:extLst>
      <p:ext uri="{BB962C8B-B14F-4D97-AF65-F5344CB8AC3E}">
        <p14:creationId xmlns:p14="http://schemas.microsoft.com/office/powerpoint/2010/main" val="2167766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FB5BFB-31C5-4BCE-A275-9F6A028C7FDD}" type="datetimeFigureOut">
              <a:rPr lang="en-GB" smtClean="0"/>
              <a:pPr/>
              <a:t>20/11/2018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34B555-C9EB-4623-91D5-B1E16899B696}" type="slidenum">
              <a:rPr lang="en-GB" smtClean="0"/>
              <a:pPr/>
              <a:t>‹#›</a:t>
            </a:fld>
            <a:endParaRPr lang="en-GB"/>
          </a:p>
        </p:txBody>
      </p:sp>
    </p:spTree>
    <p:extLst>
      <p:ext uri="{BB962C8B-B14F-4D97-AF65-F5344CB8AC3E}">
        <p14:creationId xmlns:p14="http://schemas.microsoft.com/office/powerpoint/2010/main" val="2177446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DFB5BFB-31C5-4BCE-A275-9F6A028C7FDD}" type="datetimeFigureOut">
              <a:rPr lang="en-GB" smtClean="0"/>
              <a:pPr/>
              <a:t>20/11/2018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34B555-C9EB-4623-91D5-B1E16899B696}" type="slidenum">
              <a:rPr lang="en-GB" smtClean="0"/>
              <a:pPr/>
              <a:t>‹#›</a:t>
            </a:fld>
            <a:endParaRPr lang="en-GB"/>
          </a:p>
        </p:txBody>
      </p:sp>
    </p:spTree>
    <p:extLst>
      <p:ext uri="{BB962C8B-B14F-4D97-AF65-F5344CB8AC3E}">
        <p14:creationId xmlns:p14="http://schemas.microsoft.com/office/powerpoint/2010/main" val="612323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FB5BFB-31C5-4BCE-A275-9F6A028C7FDD}" type="datetimeFigureOut">
              <a:rPr lang="en-GB" smtClean="0"/>
              <a:pPr/>
              <a:t>20/11/2018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34B555-C9EB-4623-91D5-B1E16899B696}" type="slidenum">
              <a:rPr lang="en-GB" smtClean="0"/>
              <a:pPr/>
              <a:t>‹#›</a:t>
            </a:fld>
            <a:endParaRPr lang="en-GB"/>
          </a:p>
        </p:txBody>
      </p:sp>
    </p:spTree>
    <p:extLst>
      <p:ext uri="{BB962C8B-B14F-4D97-AF65-F5344CB8AC3E}">
        <p14:creationId xmlns:p14="http://schemas.microsoft.com/office/powerpoint/2010/main" val="998738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FB5BFB-31C5-4BCE-A275-9F6A028C7FDD}" type="datetimeFigureOut">
              <a:rPr lang="en-GB" smtClean="0"/>
              <a:pPr/>
              <a:t>20/11/2018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834B555-C9EB-4623-91D5-B1E16899B696}" type="slidenum">
              <a:rPr lang="en-GB" smtClean="0"/>
              <a:pPr/>
              <a:t>‹#›</a:t>
            </a:fld>
            <a:endParaRPr lang="en-GB"/>
          </a:p>
        </p:txBody>
      </p:sp>
    </p:spTree>
    <p:extLst>
      <p:ext uri="{BB962C8B-B14F-4D97-AF65-F5344CB8AC3E}">
        <p14:creationId xmlns:p14="http://schemas.microsoft.com/office/powerpoint/2010/main" val="1430085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FB5BFB-31C5-4BCE-A275-9F6A028C7FDD}" type="datetimeFigureOut">
              <a:rPr lang="en-GB" smtClean="0"/>
              <a:pPr/>
              <a:t>20/11/2018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834B555-C9EB-4623-91D5-B1E16899B696}" type="slidenum">
              <a:rPr lang="en-GB" smtClean="0"/>
              <a:pPr/>
              <a:t>‹#›</a:t>
            </a:fld>
            <a:endParaRPr lang="en-GB"/>
          </a:p>
        </p:txBody>
      </p:sp>
    </p:spTree>
    <p:extLst>
      <p:ext uri="{BB962C8B-B14F-4D97-AF65-F5344CB8AC3E}">
        <p14:creationId xmlns:p14="http://schemas.microsoft.com/office/powerpoint/2010/main" val="3527406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B5BFB-31C5-4BCE-A275-9F6A028C7FDD}" type="datetimeFigureOut">
              <a:rPr lang="en-GB" smtClean="0"/>
              <a:pPr/>
              <a:t>20/11/2018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834B555-C9EB-4623-91D5-B1E16899B696}" type="slidenum">
              <a:rPr lang="en-GB" smtClean="0"/>
              <a:pPr/>
              <a:t>‹#›</a:t>
            </a:fld>
            <a:endParaRPr lang="en-GB"/>
          </a:p>
        </p:txBody>
      </p:sp>
    </p:spTree>
    <p:extLst>
      <p:ext uri="{BB962C8B-B14F-4D97-AF65-F5344CB8AC3E}">
        <p14:creationId xmlns:p14="http://schemas.microsoft.com/office/powerpoint/2010/main" val="3404737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FB5BFB-31C5-4BCE-A275-9F6A028C7FDD}" type="datetimeFigureOut">
              <a:rPr lang="en-GB" smtClean="0"/>
              <a:pPr/>
              <a:t>20/11/2018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34B555-C9EB-4623-91D5-B1E16899B696}" type="slidenum">
              <a:rPr lang="en-GB" smtClean="0"/>
              <a:pPr/>
              <a:t>‹#›</a:t>
            </a:fld>
            <a:endParaRPr lang="en-GB"/>
          </a:p>
        </p:txBody>
      </p:sp>
    </p:spTree>
    <p:extLst>
      <p:ext uri="{BB962C8B-B14F-4D97-AF65-F5344CB8AC3E}">
        <p14:creationId xmlns:p14="http://schemas.microsoft.com/office/powerpoint/2010/main" val="3628143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FB5BFB-31C5-4BCE-A275-9F6A028C7FDD}" type="datetimeFigureOut">
              <a:rPr lang="en-GB" smtClean="0"/>
              <a:pPr/>
              <a:t>20/11/2018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34B555-C9EB-4623-91D5-B1E16899B696}" type="slidenum">
              <a:rPr lang="en-GB" smtClean="0"/>
              <a:pPr/>
              <a:t>‹#›</a:t>
            </a:fld>
            <a:endParaRPr lang="en-GB"/>
          </a:p>
        </p:txBody>
      </p:sp>
    </p:spTree>
    <p:extLst>
      <p:ext uri="{BB962C8B-B14F-4D97-AF65-F5344CB8AC3E}">
        <p14:creationId xmlns:p14="http://schemas.microsoft.com/office/powerpoint/2010/main" val="1019349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B5BFB-31C5-4BCE-A275-9F6A028C7FDD}" type="datetimeFigureOut">
              <a:rPr lang="en-GB" smtClean="0"/>
              <a:pPr/>
              <a:t>20/11/2018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34B555-C9EB-4623-91D5-B1E16899B696}" type="slidenum">
              <a:rPr lang="en-GB" smtClean="0"/>
              <a:pPr/>
              <a:t>‹#›</a:t>
            </a:fld>
            <a:endParaRPr lang="en-GB"/>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640226" y="114491"/>
            <a:ext cx="1503774" cy="1092833"/>
          </a:xfrm>
          <a:prstGeom prst="rect">
            <a:avLst/>
          </a:prstGeom>
        </p:spPr>
      </p:pic>
    </p:spTree>
    <p:extLst>
      <p:ext uri="{BB962C8B-B14F-4D97-AF65-F5344CB8AC3E}">
        <p14:creationId xmlns:p14="http://schemas.microsoft.com/office/powerpoint/2010/main" val="1137806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Round to an appropriate degree of accuracy</a:t>
            </a:r>
          </a:p>
        </p:txBody>
      </p:sp>
      <p:sp>
        <p:nvSpPr>
          <p:cNvPr id="3" name="Subtitle 2"/>
          <p:cNvSpPr>
            <a:spLocks noGrp="1"/>
          </p:cNvSpPr>
          <p:nvPr>
            <p:ph type="subTitle" idx="1"/>
          </p:nvPr>
        </p:nvSpPr>
        <p:spPr>
          <a:xfrm>
            <a:off x="1211826" y="3818347"/>
            <a:ext cx="6858000" cy="1655762"/>
          </a:xfrm>
        </p:spPr>
        <p:txBody>
          <a:bodyPr/>
          <a:lstStyle/>
          <a:p>
            <a:r>
              <a:rPr lang="en-GB" dirty="0"/>
              <a:t>(e.g. to decimal places or significant figures)</a:t>
            </a:r>
          </a:p>
        </p:txBody>
      </p:sp>
      <p:sp>
        <p:nvSpPr>
          <p:cNvPr id="4" name="TextBox 3"/>
          <p:cNvSpPr txBox="1"/>
          <p:nvPr/>
        </p:nvSpPr>
        <p:spPr>
          <a:xfrm>
            <a:off x="522514" y="444137"/>
            <a:ext cx="2338252" cy="461665"/>
          </a:xfrm>
          <a:prstGeom prst="rect">
            <a:avLst/>
          </a:prstGeom>
          <a:noFill/>
        </p:spPr>
        <p:txBody>
          <a:bodyPr wrap="square" rtlCol="0">
            <a:spAutoFit/>
          </a:bodyPr>
          <a:lstStyle/>
          <a:p>
            <a:r>
              <a:rPr lang="en-GB" sz="2400" b="1"/>
              <a:t>Grade D/E</a:t>
            </a:r>
            <a:endParaRPr lang="en-GB" sz="2400" b="1" dirty="0"/>
          </a:p>
        </p:txBody>
      </p:sp>
      <p:sp>
        <p:nvSpPr>
          <p:cNvPr id="5" name="Rectangle 4"/>
          <p:cNvSpPr/>
          <p:nvPr/>
        </p:nvSpPr>
        <p:spPr>
          <a:xfrm>
            <a:off x="2471684" y="4624661"/>
            <a:ext cx="4281118" cy="132343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000" dirty="0"/>
              <a:t>If you have any questions regarding these resources or come across any errors, please contact </a:t>
            </a:r>
          </a:p>
          <a:p>
            <a:pPr algn="ctr"/>
            <a:r>
              <a:rPr lang="en-US" sz="2000" b="1" dirty="0"/>
              <a:t>helpful-report@pixl.org.uk</a:t>
            </a:r>
          </a:p>
        </p:txBody>
      </p:sp>
    </p:spTree>
    <p:extLst>
      <p:ext uri="{BB962C8B-B14F-4D97-AF65-F5344CB8AC3E}">
        <p14:creationId xmlns:p14="http://schemas.microsoft.com/office/powerpoint/2010/main" val="386565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2995" y="333632"/>
            <a:ext cx="7253416" cy="1015663"/>
          </a:xfrm>
          <a:prstGeom prst="rect">
            <a:avLst/>
          </a:prstGeom>
          <a:noFill/>
        </p:spPr>
        <p:txBody>
          <a:bodyPr wrap="square" rtlCol="0">
            <a:spAutoFit/>
          </a:bodyPr>
          <a:lstStyle/>
          <a:p>
            <a:r>
              <a:rPr lang="en-GB" sz="6000" b="1" dirty="0"/>
              <a:t>Reason and Explain</a:t>
            </a:r>
          </a:p>
        </p:txBody>
      </p:sp>
      <p:sp>
        <p:nvSpPr>
          <p:cNvPr id="19" name="TextBox 18"/>
          <p:cNvSpPr txBox="1"/>
          <p:nvPr/>
        </p:nvSpPr>
        <p:spPr>
          <a:xfrm>
            <a:off x="234777" y="1371599"/>
            <a:ext cx="8625015" cy="1384995"/>
          </a:xfrm>
          <a:prstGeom prst="rect">
            <a:avLst/>
          </a:prstGeom>
          <a:noFill/>
        </p:spPr>
        <p:txBody>
          <a:bodyPr wrap="square" rtlCol="0">
            <a:spAutoFit/>
          </a:bodyPr>
          <a:lstStyle/>
          <a:p>
            <a:pPr marL="514350" indent="-514350"/>
            <a:r>
              <a:rPr lang="en-GB" sz="2800" dirty="0"/>
              <a:t>A coach can carry 53 passengers.</a:t>
            </a:r>
          </a:p>
          <a:p>
            <a:pPr marL="514350" indent="-514350"/>
            <a:r>
              <a:rPr lang="en-GB" sz="2800" dirty="0"/>
              <a:t>Josh is organising a trip for 276 people.</a:t>
            </a:r>
          </a:p>
          <a:p>
            <a:pPr marL="514350" indent="-514350"/>
            <a:r>
              <a:rPr lang="en-GB" sz="2800" dirty="0"/>
              <a:t>How many coaches does Josh need to hire?</a:t>
            </a:r>
          </a:p>
        </p:txBody>
      </p:sp>
      <p:sp>
        <p:nvSpPr>
          <p:cNvPr id="20" name="TextBox 19"/>
          <p:cNvSpPr txBox="1"/>
          <p:nvPr/>
        </p:nvSpPr>
        <p:spPr>
          <a:xfrm>
            <a:off x="234777" y="2693772"/>
            <a:ext cx="8662088" cy="3108543"/>
          </a:xfrm>
          <a:prstGeom prst="rect">
            <a:avLst/>
          </a:prstGeom>
          <a:noFill/>
        </p:spPr>
        <p:txBody>
          <a:bodyPr wrap="square" rtlCol="0">
            <a:spAutoFit/>
          </a:bodyPr>
          <a:lstStyle/>
          <a:p>
            <a:pPr marL="514350" indent="-514350"/>
            <a:r>
              <a:rPr lang="en-GB" sz="2800" dirty="0">
                <a:solidFill>
                  <a:srgbClr val="FF0000"/>
                </a:solidFill>
              </a:rPr>
              <a:t>276 ÷ 53</a:t>
            </a:r>
          </a:p>
          <a:p>
            <a:pPr marL="514350" indent="-514350"/>
            <a:r>
              <a:rPr lang="en-GB" sz="2800" dirty="0">
                <a:solidFill>
                  <a:srgbClr val="FF0000"/>
                </a:solidFill>
              </a:rPr>
              <a:t>= 5.20754717</a:t>
            </a:r>
          </a:p>
          <a:p>
            <a:pPr marL="514350" indent="-514350"/>
            <a:r>
              <a:rPr lang="en-GB" sz="2800" dirty="0">
                <a:solidFill>
                  <a:srgbClr val="FF0000"/>
                </a:solidFill>
              </a:rPr>
              <a:t>This would normally round down to 5 because you can’t </a:t>
            </a:r>
          </a:p>
          <a:p>
            <a:pPr marL="514350" indent="-514350"/>
            <a:r>
              <a:rPr lang="en-GB" sz="2800" dirty="0">
                <a:solidFill>
                  <a:srgbClr val="FF0000"/>
                </a:solidFill>
              </a:rPr>
              <a:t>have 5.2 coaches.</a:t>
            </a:r>
          </a:p>
          <a:p>
            <a:pPr marL="514350" indent="-514350"/>
            <a:r>
              <a:rPr lang="en-GB" sz="2800" dirty="0">
                <a:solidFill>
                  <a:srgbClr val="FF0000"/>
                </a:solidFill>
              </a:rPr>
              <a:t>However, 5 coaches will not be enough because </a:t>
            </a:r>
          </a:p>
          <a:p>
            <a:pPr marL="514350" indent="-514350"/>
            <a:r>
              <a:rPr lang="en-GB" sz="2800" dirty="0">
                <a:solidFill>
                  <a:srgbClr val="FF0000"/>
                </a:solidFill>
              </a:rPr>
              <a:t>5 x 53 = 265</a:t>
            </a:r>
          </a:p>
          <a:p>
            <a:pPr marL="514350" indent="-514350"/>
            <a:r>
              <a:rPr lang="en-GB" sz="2800" dirty="0">
                <a:solidFill>
                  <a:srgbClr val="FF0000"/>
                </a:solidFill>
              </a:rPr>
              <a:t>So Josh needs to hire 6 coaches.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blinds(horizontal)">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blinds(horizontal)">
                                      <p:cBhvr>
                                        <p:cTn id="12" dur="500"/>
                                        <p:tgtEl>
                                          <p:spTgt spid="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blinds(horizontal)">
                                      <p:cBhvr>
                                        <p:cTn id="17" dur="500"/>
                                        <p:tgtEl>
                                          <p:spTgt spid="20">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20">
                                            <p:txEl>
                                              <p:pRg st="3" end="3"/>
                                            </p:txEl>
                                          </p:spTgt>
                                        </p:tgtEl>
                                        <p:attrNameLst>
                                          <p:attrName>style.visibility</p:attrName>
                                        </p:attrNameLst>
                                      </p:cBhvr>
                                      <p:to>
                                        <p:strVal val="visible"/>
                                      </p:to>
                                    </p:set>
                                    <p:animEffect transition="in" filter="blinds(horizontal)">
                                      <p:cBhvr>
                                        <p:cTn id="20" dur="500"/>
                                        <p:tgtEl>
                                          <p:spTgt spid="20">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0">
                                            <p:txEl>
                                              <p:pRg st="4" end="4"/>
                                            </p:txEl>
                                          </p:spTgt>
                                        </p:tgtEl>
                                        <p:attrNameLst>
                                          <p:attrName>style.visibility</p:attrName>
                                        </p:attrNameLst>
                                      </p:cBhvr>
                                      <p:to>
                                        <p:strVal val="visible"/>
                                      </p:to>
                                    </p:set>
                                    <p:animEffect transition="in" filter="blinds(horizontal)">
                                      <p:cBhvr>
                                        <p:cTn id="25" dur="500"/>
                                        <p:tgtEl>
                                          <p:spTgt spid="20">
                                            <p:txEl>
                                              <p:pRg st="4" end="4"/>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20">
                                            <p:txEl>
                                              <p:pRg st="5" end="5"/>
                                            </p:txEl>
                                          </p:spTgt>
                                        </p:tgtEl>
                                        <p:attrNameLst>
                                          <p:attrName>style.visibility</p:attrName>
                                        </p:attrNameLst>
                                      </p:cBhvr>
                                      <p:to>
                                        <p:strVal val="visible"/>
                                      </p:to>
                                    </p:set>
                                    <p:animEffect transition="in" filter="blinds(horizontal)">
                                      <p:cBhvr>
                                        <p:cTn id="28" dur="500"/>
                                        <p:tgtEl>
                                          <p:spTgt spid="20">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20">
                                            <p:txEl>
                                              <p:pRg st="6" end="6"/>
                                            </p:txEl>
                                          </p:spTgt>
                                        </p:tgtEl>
                                        <p:attrNameLst>
                                          <p:attrName>style.visibility</p:attrName>
                                        </p:attrNameLst>
                                      </p:cBhvr>
                                      <p:to>
                                        <p:strVal val="visible"/>
                                      </p:to>
                                    </p:set>
                                    <p:animEffect transition="in" filter="blinds(horizontal)">
                                      <p:cBhvr>
                                        <p:cTn id="33" dur="500"/>
                                        <p:tgtEl>
                                          <p:spTgt spid="2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Key Vocabulary</a:t>
            </a:r>
          </a:p>
        </p:txBody>
      </p:sp>
      <p:sp>
        <p:nvSpPr>
          <p:cNvPr id="3" name="Content Placeholder 2"/>
          <p:cNvSpPr>
            <a:spLocks noGrp="1"/>
          </p:cNvSpPr>
          <p:nvPr>
            <p:ph idx="1"/>
          </p:nvPr>
        </p:nvSpPr>
        <p:spPr/>
        <p:txBody>
          <a:bodyPr>
            <a:normAutofit/>
          </a:bodyPr>
          <a:lstStyle/>
          <a:p>
            <a:pPr marL="0" indent="0">
              <a:buNone/>
            </a:pPr>
            <a:r>
              <a:rPr lang="en-GB" dirty="0"/>
              <a:t>Approximation</a:t>
            </a:r>
          </a:p>
          <a:p>
            <a:pPr marL="0" indent="0">
              <a:buNone/>
            </a:pPr>
            <a:r>
              <a:rPr lang="en-GB" dirty="0"/>
              <a:t>Estimation</a:t>
            </a:r>
          </a:p>
          <a:p>
            <a:pPr marL="0" indent="0">
              <a:buNone/>
            </a:pPr>
            <a:r>
              <a:rPr lang="en-GB" dirty="0"/>
              <a:t>Decimal Places</a:t>
            </a:r>
          </a:p>
          <a:p>
            <a:pPr marL="0" indent="0">
              <a:buNone/>
            </a:pPr>
            <a:r>
              <a:rPr lang="en-GB" dirty="0"/>
              <a:t>Significant Figures</a:t>
            </a:r>
          </a:p>
          <a:p>
            <a:pPr marL="0" indent="0">
              <a:buNone/>
            </a:pPr>
            <a:r>
              <a:rPr lang="en-GB" dirty="0"/>
              <a:t>Degrees of Accuracy</a:t>
            </a:r>
          </a:p>
          <a:p>
            <a:pPr marL="0" indent="0">
              <a:buNone/>
            </a:pPr>
            <a:endParaRPr lang="en-GB" dirty="0"/>
          </a:p>
        </p:txBody>
      </p:sp>
    </p:spTree>
    <p:extLst>
      <p:ext uri="{BB962C8B-B14F-4D97-AF65-F5344CB8AC3E}">
        <p14:creationId xmlns:p14="http://schemas.microsoft.com/office/powerpoint/2010/main" val="433527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2995" y="333632"/>
            <a:ext cx="7253416" cy="1015663"/>
          </a:xfrm>
          <a:prstGeom prst="rect">
            <a:avLst/>
          </a:prstGeom>
          <a:noFill/>
        </p:spPr>
        <p:txBody>
          <a:bodyPr wrap="square" rtlCol="0">
            <a:spAutoFit/>
          </a:bodyPr>
          <a:lstStyle/>
          <a:p>
            <a:r>
              <a:rPr lang="en-GB" sz="6000" b="1" dirty="0"/>
              <a:t>Degree of Accuracy</a:t>
            </a:r>
          </a:p>
        </p:txBody>
      </p:sp>
      <p:sp>
        <p:nvSpPr>
          <p:cNvPr id="5" name="TextBox 4"/>
          <p:cNvSpPr txBox="1"/>
          <p:nvPr/>
        </p:nvSpPr>
        <p:spPr>
          <a:xfrm>
            <a:off x="259492" y="1260389"/>
            <a:ext cx="8625015" cy="4154984"/>
          </a:xfrm>
          <a:prstGeom prst="rect">
            <a:avLst/>
          </a:prstGeom>
          <a:noFill/>
        </p:spPr>
        <p:txBody>
          <a:bodyPr wrap="square" rtlCol="0">
            <a:spAutoFit/>
          </a:bodyPr>
          <a:lstStyle/>
          <a:p>
            <a:r>
              <a:rPr lang="en-GB" sz="2800" dirty="0"/>
              <a:t>Some questions will ask you to round your answer to an appropriate degree of accuracy. The decision of what you round your answer to will depend on the degree of accuracy required in the problem.</a:t>
            </a:r>
          </a:p>
          <a:p>
            <a:endParaRPr lang="en-GB" sz="1200" dirty="0"/>
          </a:p>
          <a:p>
            <a:r>
              <a:rPr lang="en-GB" sz="2800" dirty="0"/>
              <a:t>Examples</a:t>
            </a:r>
          </a:p>
          <a:p>
            <a:r>
              <a:rPr lang="en-GB" sz="2800" dirty="0"/>
              <a:t>If the answer refers to a quantity such as 3.22 bottles of 7.83 children then round to a whole number.</a:t>
            </a:r>
          </a:p>
          <a:p>
            <a:r>
              <a:rPr lang="en-GB" sz="2800" dirty="0"/>
              <a:t>If the answer refers to money such as £24.7267 then round to 2 decimal places to give £24.73.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2995" y="333632"/>
            <a:ext cx="7253416" cy="1015663"/>
          </a:xfrm>
          <a:prstGeom prst="rect">
            <a:avLst/>
          </a:prstGeom>
          <a:noFill/>
        </p:spPr>
        <p:txBody>
          <a:bodyPr wrap="square" rtlCol="0">
            <a:spAutoFit/>
          </a:bodyPr>
          <a:lstStyle/>
          <a:p>
            <a:r>
              <a:rPr lang="en-GB" sz="6000" b="1" dirty="0"/>
              <a:t>Degree of Accuracy</a:t>
            </a:r>
          </a:p>
        </p:txBody>
      </p:sp>
      <p:sp>
        <p:nvSpPr>
          <p:cNvPr id="5" name="TextBox 4"/>
          <p:cNvSpPr txBox="1"/>
          <p:nvPr/>
        </p:nvSpPr>
        <p:spPr>
          <a:xfrm>
            <a:off x="259492" y="1260389"/>
            <a:ext cx="8625015" cy="1384995"/>
          </a:xfrm>
          <a:prstGeom prst="rect">
            <a:avLst/>
          </a:prstGeom>
          <a:noFill/>
        </p:spPr>
        <p:txBody>
          <a:bodyPr wrap="square" rtlCol="0">
            <a:spAutoFit/>
          </a:bodyPr>
          <a:lstStyle/>
          <a:p>
            <a:r>
              <a:rPr lang="en-GB" sz="2800" dirty="0"/>
              <a:t>For each calculation, give your answers to an appropriate degree of accuracy.</a:t>
            </a:r>
          </a:p>
          <a:p>
            <a:r>
              <a:rPr lang="en-GB" sz="2800" dirty="0"/>
              <a:t>(a)									(b)</a:t>
            </a:r>
          </a:p>
        </p:txBody>
      </p:sp>
      <p:sp>
        <p:nvSpPr>
          <p:cNvPr id="9" name="TextBox 8"/>
          <p:cNvSpPr txBox="1"/>
          <p:nvPr/>
        </p:nvSpPr>
        <p:spPr>
          <a:xfrm>
            <a:off x="874397" y="2125362"/>
            <a:ext cx="1489510" cy="954107"/>
          </a:xfrm>
          <a:prstGeom prst="rect">
            <a:avLst/>
          </a:prstGeom>
          <a:noFill/>
        </p:spPr>
        <p:txBody>
          <a:bodyPr wrap="none" rtlCol="0">
            <a:spAutoFit/>
          </a:bodyPr>
          <a:lstStyle/>
          <a:p>
            <a:pPr algn="ctr"/>
            <a:r>
              <a:rPr lang="en-GB" sz="2800" u="sng" dirty="0"/>
              <a:t> 34 x 6.4 </a:t>
            </a:r>
          </a:p>
          <a:p>
            <a:pPr algn="ctr"/>
            <a:r>
              <a:rPr lang="en-GB" sz="2800" dirty="0"/>
              <a:t>5.2 + 2.9</a:t>
            </a:r>
          </a:p>
        </p:txBody>
      </p:sp>
      <p:sp>
        <p:nvSpPr>
          <p:cNvPr id="10" name="TextBox 9"/>
          <p:cNvSpPr txBox="1"/>
          <p:nvPr/>
        </p:nvSpPr>
        <p:spPr>
          <a:xfrm>
            <a:off x="4897811" y="2030626"/>
            <a:ext cx="2323072" cy="1015663"/>
          </a:xfrm>
          <a:prstGeom prst="rect">
            <a:avLst/>
          </a:prstGeom>
          <a:noFill/>
        </p:spPr>
        <p:txBody>
          <a:bodyPr wrap="none" rtlCol="0">
            <a:spAutoFit/>
          </a:bodyPr>
          <a:lstStyle/>
          <a:p>
            <a:pPr algn="ctr"/>
            <a:r>
              <a:rPr lang="en-GB" sz="3200" u="sng" dirty="0"/>
              <a:t> </a:t>
            </a:r>
            <a:r>
              <a:rPr lang="en-GB" sz="2800" u="sng" dirty="0"/>
              <a:t>120.85 x 0.78 </a:t>
            </a:r>
          </a:p>
          <a:p>
            <a:pPr algn="ctr"/>
            <a:r>
              <a:rPr lang="en-GB" sz="2800" dirty="0"/>
              <a:t>15.32 – 4.09 </a:t>
            </a:r>
          </a:p>
        </p:txBody>
      </p:sp>
      <p:sp>
        <p:nvSpPr>
          <p:cNvPr id="13" name="TextBox 12"/>
          <p:cNvSpPr txBox="1"/>
          <p:nvPr/>
        </p:nvSpPr>
        <p:spPr>
          <a:xfrm>
            <a:off x="672519" y="3019167"/>
            <a:ext cx="1011815" cy="954107"/>
          </a:xfrm>
          <a:prstGeom prst="rect">
            <a:avLst/>
          </a:prstGeom>
          <a:noFill/>
        </p:spPr>
        <p:txBody>
          <a:bodyPr wrap="none" rtlCol="0">
            <a:spAutoFit/>
          </a:bodyPr>
          <a:lstStyle/>
          <a:p>
            <a:pPr algn="ctr"/>
            <a:r>
              <a:rPr lang="en-GB" sz="2800" b="1" u="sng" dirty="0">
                <a:solidFill>
                  <a:srgbClr val="FF0000"/>
                </a:solidFill>
              </a:rPr>
              <a:t>217.6</a:t>
            </a:r>
          </a:p>
          <a:p>
            <a:pPr algn="ctr"/>
            <a:r>
              <a:rPr lang="en-GB" sz="2800" b="1" dirty="0">
                <a:solidFill>
                  <a:srgbClr val="FF0000"/>
                </a:solidFill>
              </a:rPr>
              <a:t>8.1</a:t>
            </a:r>
          </a:p>
        </p:txBody>
      </p:sp>
      <p:sp>
        <p:nvSpPr>
          <p:cNvPr id="14" name="TextBox 13"/>
          <p:cNvSpPr txBox="1"/>
          <p:nvPr/>
        </p:nvSpPr>
        <p:spPr>
          <a:xfrm>
            <a:off x="1690644" y="3183924"/>
            <a:ext cx="2369559" cy="523220"/>
          </a:xfrm>
          <a:prstGeom prst="rect">
            <a:avLst/>
          </a:prstGeom>
          <a:noFill/>
        </p:spPr>
        <p:txBody>
          <a:bodyPr wrap="none" rtlCol="0">
            <a:spAutoFit/>
          </a:bodyPr>
          <a:lstStyle/>
          <a:p>
            <a:pPr algn="ctr"/>
            <a:r>
              <a:rPr lang="en-GB" sz="2800" b="1" dirty="0">
                <a:solidFill>
                  <a:srgbClr val="FF0000"/>
                </a:solidFill>
              </a:rPr>
              <a:t>= 26.86419753</a:t>
            </a:r>
          </a:p>
        </p:txBody>
      </p:sp>
      <p:sp>
        <p:nvSpPr>
          <p:cNvPr id="15" name="TextBox 14"/>
          <p:cNvSpPr txBox="1"/>
          <p:nvPr/>
        </p:nvSpPr>
        <p:spPr>
          <a:xfrm>
            <a:off x="4811280" y="3010929"/>
            <a:ext cx="1194558" cy="954107"/>
          </a:xfrm>
          <a:prstGeom prst="rect">
            <a:avLst/>
          </a:prstGeom>
          <a:noFill/>
        </p:spPr>
        <p:txBody>
          <a:bodyPr wrap="none" rtlCol="0">
            <a:spAutoFit/>
          </a:bodyPr>
          <a:lstStyle/>
          <a:p>
            <a:pPr algn="ctr"/>
            <a:r>
              <a:rPr lang="en-GB" sz="2800" b="1" u="sng" dirty="0">
                <a:solidFill>
                  <a:srgbClr val="FF0000"/>
                </a:solidFill>
              </a:rPr>
              <a:t>94.263</a:t>
            </a:r>
          </a:p>
          <a:p>
            <a:pPr algn="ctr"/>
            <a:r>
              <a:rPr lang="en-GB" sz="2800" b="1" dirty="0">
                <a:solidFill>
                  <a:srgbClr val="FF0000"/>
                </a:solidFill>
              </a:rPr>
              <a:t>11.23</a:t>
            </a:r>
          </a:p>
        </p:txBody>
      </p:sp>
      <p:sp>
        <p:nvSpPr>
          <p:cNvPr id="16" name="TextBox 15"/>
          <p:cNvSpPr txBox="1"/>
          <p:nvPr/>
        </p:nvSpPr>
        <p:spPr>
          <a:xfrm>
            <a:off x="6093770" y="3126260"/>
            <a:ext cx="2369559" cy="523220"/>
          </a:xfrm>
          <a:prstGeom prst="rect">
            <a:avLst/>
          </a:prstGeom>
          <a:noFill/>
        </p:spPr>
        <p:txBody>
          <a:bodyPr wrap="none" rtlCol="0">
            <a:spAutoFit/>
          </a:bodyPr>
          <a:lstStyle/>
          <a:p>
            <a:pPr algn="ctr"/>
            <a:r>
              <a:rPr lang="en-GB" sz="2800" b="1" dirty="0">
                <a:solidFill>
                  <a:srgbClr val="FF0000"/>
                </a:solidFill>
              </a:rPr>
              <a:t>= 8.393855744</a:t>
            </a:r>
          </a:p>
        </p:txBody>
      </p:sp>
      <p:sp>
        <p:nvSpPr>
          <p:cNvPr id="17" name="TextBox 16"/>
          <p:cNvSpPr txBox="1"/>
          <p:nvPr/>
        </p:nvSpPr>
        <p:spPr>
          <a:xfrm>
            <a:off x="236665" y="4139513"/>
            <a:ext cx="4199411" cy="2246769"/>
          </a:xfrm>
          <a:prstGeom prst="rect">
            <a:avLst/>
          </a:prstGeom>
          <a:noFill/>
        </p:spPr>
        <p:txBody>
          <a:bodyPr wrap="square" rtlCol="0">
            <a:spAutoFit/>
          </a:bodyPr>
          <a:lstStyle/>
          <a:p>
            <a:r>
              <a:rPr lang="en-GB" sz="2800" b="1" dirty="0">
                <a:solidFill>
                  <a:srgbClr val="FF0000"/>
                </a:solidFill>
              </a:rPr>
              <a:t>Three of the four values in the question are to one decimal place.</a:t>
            </a:r>
          </a:p>
          <a:p>
            <a:r>
              <a:rPr lang="en-GB" sz="2800" b="1" dirty="0">
                <a:solidFill>
                  <a:srgbClr val="FF0000"/>
                </a:solidFill>
              </a:rPr>
              <a:t>So you should round the answer to 26.9</a:t>
            </a:r>
          </a:p>
        </p:txBody>
      </p:sp>
      <p:sp>
        <p:nvSpPr>
          <p:cNvPr id="18" name="TextBox 17"/>
          <p:cNvSpPr txBox="1"/>
          <p:nvPr/>
        </p:nvSpPr>
        <p:spPr>
          <a:xfrm>
            <a:off x="4763357" y="4131276"/>
            <a:ext cx="4199411" cy="2246769"/>
          </a:xfrm>
          <a:prstGeom prst="rect">
            <a:avLst/>
          </a:prstGeom>
          <a:noFill/>
        </p:spPr>
        <p:txBody>
          <a:bodyPr wrap="square" rtlCol="0">
            <a:spAutoFit/>
          </a:bodyPr>
          <a:lstStyle/>
          <a:p>
            <a:r>
              <a:rPr lang="en-GB" sz="2800" b="1" dirty="0">
                <a:solidFill>
                  <a:srgbClr val="FF0000"/>
                </a:solidFill>
              </a:rPr>
              <a:t>All four values in the question are to two decimal place.</a:t>
            </a:r>
          </a:p>
          <a:p>
            <a:r>
              <a:rPr lang="en-GB" sz="2800" b="1" dirty="0">
                <a:solidFill>
                  <a:srgbClr val="FF0000"/>
                </a:solidFill>
              </a:rPr>
              <a:t>So you should round the answer to 8.39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7">
                                            <p:txEl>
                                              <p:pRg st="0" end="0"/>
                                            </p:txEl>
                                          </p:spTgt>
                                        </p:tgtEl>
                                        <p:attrNameLst>
                                          <p:attrName>style.visibility</p:attrName>
                                        </p:attrNameLst>
                                      </p:cBhvr>
                                      <p:to>
                                        <p:strVal val="visible"/>
                                      </p:to>
                                    </p:set>
                                    <p:animEffect transition="in" filter="blinds(horizontal)">
                                      <p:cBhvr>
                                        <p:cTn id="17" dur="500"/>
                                        <p:tgtEl>
                                          <p:spTgt spid="1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7">
                                            <p:txEl>
                                              <p:pRg st="1" end="1"/>
                                            </p:txEl>
                                          </p:spTgt>
                                        </p:tgtEl>
                                        <p:attrNameLst>
                                          <p:attrName>style.visibility</p:attrName>
                                        </p:attrNameLst>
                                      </p:cBhvr>
                                      <p:to>
                                        <p:strVal val="visible"/>
                                      </p:to>
                                    </p:set>
                                    <p:animEffect transition="in" filter="blinds(horizontal)">
                                      <p:cBhvr>
                                        <p:cTn id="22" dur="500"/>
                                        <p:tgtEl>
                                          <p:spTgt spid="17">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linds(horizontal)">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blinds(horizontal)">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8">
                                            <p:txEl>
                                              <p:pRg st="0" end="0"/>
                                            </p:txEl>
                                          </p:spTgt>
                                        </p:tgtEl>
                                        <p:attrNameLst>
                                          <p:attrName>style.visibility</p:attrName>
                                        </p:attrNameLst>
                                      </p:cBhvr>
                                      <p:to>
                                        <p:strVal val="visible"/>
                                      </p:to>
                                    </p:set>
                                    <p:animEffect transition="in" filter="blinds(horizontal)">
                                      <p:cBhvr>
                                        <p:cTn id="37" dur="500"/>
                                        <p:tgtEl>
                                          <p:spTgt spid="1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8">
                                            <p:txEl>
                                              <p:pRg st="1" end="1"/>
                                            </p:txEl>
                                          </p:spTgt>
                                        </p:tgtEl>
                                        <p:attrNameLst>
                                          <p:attrName>style.visibility</p:attrName>
                                        </p:attrNameLst>
                                      </p:cBhvr>
                                      <p:to>
                                        <p:strVal val="visible"/>
                                      </p:to>
                                    </p:set>
                                    <p:animEffect transition="in" filter="blinds(horizontal)">
                                      <p:cBhvr>
                                        <p:cTn id="42" dur="500"/>
                                        <p:tgtEl>
                                          <p:spTgt spid="1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639" y="271848"/>
            <a:ext cx="7253416" cy="1015663"/>
          </a:xfrm>
          <a:prstGeom prst="rect">
            <a:avLst/>
          </a:prstGeom>
          <a:noFill/>
        </p:spPr>
        <p:txBody>
          <a:bodyPr wrap="square" rtlCol="0">
            <a:spAutoFit/>
          </a:bodyPr>
          <a:lstStyle/>
          <a:p>
            <a:r>
              <a:rPr lang="en-GB" sz="6000" b="1" dirty="0"/>
              <a:t>Now you try:</a:t>
            </a:r>
          </a:p>
        </p:txBody>
      </p:sp>
      <p:sp>
        <p:nvSpPr>
          <p:cNvPr id="19" name="TextBox 18"/>
          <p:cNvSpPr txBox="1"/>
          <p:nvPr/>
        </p:nvSpPr>
        <p:spPr>
          <a:xfrm>
            <a:off x="234777" y="1161534"/>
            <a:ext cx="8625015" cy="4154984"/>
          </a:xfrm>
          <a:prstGeom prst="rect">
            <a:avLst/>
          </a:prstGeom>
          <a:noFill/>
        </p:spPr>
        <p:txBody>
          <a:bodyPr wrap="square" rtlCol="0">
            <a:spAutoFit/>
          </a:bodyPr>
          <a:lstStyle/>
          <a:p>
            <a:r>
              <a:rPr lang="en-GB" sz="2800" dirty="0"/>
              <a:t>For each calculation, give your answers to an appropriate degree of accuracy.</a:t>
            </a:r>
          </a:p>
          <a:p>
            <a:r>
              <a:rPr lang="en-GB" sz="2800" dirty="0"/>
              <a:t>(a)									(b)</a:t>
            </a:r>
          </a:p>
          <a:p>
            <a:endParaRPr lang="en-GB" sz="2800" dirty="0"/>
          </a:p>
          <a:p>
            <a:endParaRPr lang="en-GB" sz="1200" dirty="0"/>
          </a:p>
          <a:p>
            <a:r>
              <a:rPr lang="en-GB" sz="2800" dirty="0"/>
              <a:t>(c)									(d)</a:t>
            </a:r>
          </a:p>
          <a:p>
            <a:endParaRPr lang="en-GB" sz="2800" dirty="0"/>
          </a:p>
          <a:p>
            <a:endParaRPr lang="en-GB" sz="2800" dirty="0"/>
          </a:p>
          <a:p>
            <a:r>
              <a:rPr lang="en-GB" sz="2800" dirty="0"/>
              <a:t>(e) Petrol costs 107.9 pence per litre. </a:t>
            </a:r>
          </a:p>
          <a:p>
            <a:r>
              <a:rPr lang="en-GB" sz="2800" dirty="0"/>
              <a:t>How much in pounds, does 23.8 litres of petrol cost?   </a:t>
            </a:r>
          </a:p>
        </p:txBody>
      </p:sp>
      <p:sp>
        <p:nvSpPr>
          <p:cNvPr id="20" name="TextBox 19"/>
          <p:cNvSpPr txBox="1"/>
          <p:nvPr/>
        </p:nvSpPr>
        <p:spPr>
          <a:xfrm>
            <a:off x="708216" y="2051222"/>
            <a:ext cx="1624164" cy="954107"/>
          </a:xfrm>
          <a:prstGeom prst="rect">
            <a:avLst/>
          </a:prstGeom>
          <a:noFill/>
        </p:spPr>
        <p:txBody>
          <a:bodyPr wrap="none" rtlCol="0">
            <a:spAutoFit/>
          </a:bodyPr>
          <a:lstStyle/>
          <a:p>
            <a:pPr algn="ctr"/>
            <a:r>
              <a:rPr lang="en-GB" sz="2800" u="sng" dirty="0"/>
              <a:t> 8.3 x 4.7 </a:t>
            </a:r>
          </a:p>
          <a:p>
            <a:pPr algn="ctr"/>
            <a:r>
              <a:rPr lang="en-GB" sz="2800" dirty="0"/>
              <a:t>10.1 – 3.3</a:t>
            </a:r>
          </a:p>
        </p:txBody>
      </p:sp>
      <p:sp>
        <p:nvSpPr>
          <p:cNvPr id="21" name="TextBox 20"/>
          <p:cNvSpPr txBox="1"/>
          <p:nvPr/>
        </p:nvSpPr>
        <p:spPr>
          <a:xfrm>
            <a:off x="4942024" y="1981201"/>
            <a:ext cx="1888658" cy="954107"/>
          </a:xfrm>
          <a:prstGeom prst="rect">
            <a:avLst/>
          </a:prstGeom>
          <a:noFill/>
        </p:spPr>
        <p:txBody>
          <a:bodyPr wrap="none" rtlCol="0">
            <a:spAutoFit/>
          </a:bodyPr>
          <a:lstStyle/>
          <a:p>
            <a:pPr algn="ctr"/>
            <a:r>
              <a:rPr lang="en-GB" sz="2800" u="sng" dirty="0"/>
              <a:t>10.3 + 43.8 </a:t>
            </a:r>
          </a:p>
          <a:p>
            <a:pPr algn="ctr"/>
            <a:r>
              <a:rPr lang="en-GB" sz="2800" dirty="0"/>
              <a:t>3.8 x 8.9</a:t>
            </a:r>
          </a:p>
        </p:txBody>
      </p:sp>
      <p:sp>
        <p:nvSpPr>
          <p:cNvPr id="23" name="TextBox 22"/>
          <p:cNvSpPr txBox="1"/>
          <p:nvPr/>
        </p:nvSpPr>
        <p:spPr>
          <a:xfrm>
            <a:off x="702254" y="3068594"/>
            <a:ext cx="1965602" cy="954107"/>
          </a:xfrm>
          <a:prstGeom prst="rect">
            <a:avLst/>
          </a:prstGeom>
          <a:noFill/>
        </p:spPr>
        <p:txBody>
          <a:bodyPr wrap="none" rtlCol="0">
            <a:spAutoFit/>
          </a:bodyPr>
          <a:lstStyle/>
          <a:p>
            <a:pPr algn="ctr"/>
            <a:r>
              <a:rPr lang="en-GB" sz="2800" u="sng" dirty="0"/>
              <a:t>64.83 x 0.28</a:t>
            </a:r>
          </a:p>
          <a:p>
            <a:pPr algn="ctr"/>
            <a:r>
              <a:rPr lang="en-GB" sz="2800" dirty="0"/>
              <a:t>51.83 – 7.7</a:t>
            </a:r>
          </a:p>
        </p:txBody>
      </p:sp>
      <p:sp>
        <p:nvSpPr>
          <p:cNvPr id="26" name="TextBox 25"/>
          <p:cNvSpPr txBox="1"/>
          <p:nvPr/>
        </p:nvSpPr>
        <p:spPr>
          <a:xfrm>
            <a:off x="4949615" y="3047999"/>
            <a:ext cx="1782860" cy="954107"/>
          </a:xfrm>
          <a:prstGeom prst="rect">
            <a:avLst/>
          </a:prstGeom>
          <a:noFill/>
        </p:spPr>
        <p:txBody>
          <a:bodyPr wrap="none" rtlCol="0">
            <a:spAutoFit/>
          </a:bodyPr>
          <a:lstStyle/>
          <a:p>
            <a:pPr algn="ctr"/>
            <a:r>
              <a:rPr lang="en-GB" sz="2800" u="sng" dirty="0"/>
              <a:t>82.15 + 76</a:t>
            </a:r>
          </a:p>
          <a:p>
            <a:pPr algn="ctr"/>
            <a:r>
              <a:rPr lang="en-GB" sz="2800" dirty="0"/>
              <a:t>2.33 x 4.08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639" y="271848"/>
            <a:ext cx="7253416" cy="1015663"/>
          </a:xfrm>
          <a:prstGeom prst="rect">
            <a:avLst/>
          </a:prstGeom>
          <a:noFill/>
        </p:spPr>
        <p:txBody>
          <a:bodyPr wrap="square" rtlCol="0">
            <a:spAutoFit/>
          </a:bodyPr>
          <a:lstStyle/>
          <a:p>
            <a:r>
              <a:rPr lang="en-GB" sz="6000" b="1" dirty="0"/>
              <a:t>Now you try:</a:t>
            </a:r>
          </a:p>
        </p:txBody>
      </p:sp>
      <p:sp>
        <p:nvSpPr>
          <p:cNvPr id="19" name="TextBox 18"/>
          <p:cNvSpPr txBox="1"/>
          <p:nvPr/>
        </p:nvSpPr>
        <p:spPr>
          <a:xfrm>
            <a:off x="234777" y="1161534"/>
            <a:ext cx="8625015" cy="4154984"/>
          </a:xfrm>
          <a:prstGeom prst="rect">
            <a:avLst/>
          </a:prstGeom>
          <a:noFill/>
        </p:spPr>
        <p:txBody>
          <a:bodyPr wrap="square" rtlCol="0">
            <a:spAutoFit/>
          </a:bodyPr>
          <a:lstStyle/>
          <a:p>
            <a:r>
              <a:rPr lang="en-GB" sz="2800" dirty="0"/>
              <a:t>For each calculation, give your answers to an appropriate degree of accuracy.</a:t>
            </a:r>
          </a:p>
          <a:p>
            <a:r>
              <a:rPr lang="en-GB" sz="2800" dirty="0"/>
              <a:t>(a)									(b)</a:t>
            </a:r>
          </a:p>
          <a:p>
            <a:endParaRPr lang="en-GB" sz="2800" dirty="0"/>
          </a:p>
          <a:p>
            <a:endParaRPr lang="en-GB" sz="1200" dirty="0"/>
          </a:p>
          <a:p>
            <a:r>
              <a:rPr lang="en-GB" sz="2800" dirty="0"/>
              <a:t>(c)									(d)</a:t>
            </a:r>
          </a:p>
          <a:p>
            <a:endParaRPr lang="en-GB" sz="2800" dirty="0"/>
          </a:p>
          <a:p>
            <a:endParaRPr lang="en-GB" sz="2800" dirty="0"/>
          </a:p>
          <a:p>
            <a:r>
              <a:rPr lang="en-GB" sz="2800" dirty="0"/>
              <a:t>(e) Petrol costs 107.9 pence per litre. </a:t>
            </a:r>
          </a:p>
          <a:p>
            <a:r>
              <a:rPr lang="en-GB" sz="2800" dirty="0"/>
              <a:t>How much in pounds, does 23.8 litres of petrol cost?   </a:t>
            </a:r>
          </a:p>
        </p:txBody>
      </p:sp>
      <p:sp>
        <p:nvSpPr>
          <p:cNvPr id="11" name="TextBox 10"/>
          <p:cNvSpPr txBox="1"/>
          <p:nvPr/>
        </p:nvSpPr>
        <p:spPr>
          <a:xfrm>
            <a:off x="2471350" y="2174789"/>
            <a:ext cx="646331" cy="523220"/>
          </a:xfrm>
          <a:prstGeom prst="rect">
            <a:avLst/>
          </a:prstGeom>
          <a:noFill/>
        </p:spPr>
        <p:txBody>
          <a:bodyPr wrap="none" rtlCol="0">
            <a:spAutoFit/>
          </a:bodyPr>
          <a:lstStyle/>
          <a:p>
            <a:r>
              <a:rPr lang="en-GB" sz="2800" b="1" dirty="0">
                <a:solidFill>
                  <a:srgbClr val="FF0000"/>
                </a:solidFill>
              </a:rPr>
              <a:t>5.7</a:t>
            </a:r>
          </a:p>
        </p:txBody>
      </p:sp>
      <p:sp>
        <p:nvSpPr>
          <p:cNvPr id="20" name="TextBox 19"/>
          <p:cNvSpPr txBox="1"/>
          <p:nvPr/>
        </p:nvSpPr>
        <p:spPr>
          <a:xfrm>
            <a:off x="708216" y="2051222"/>
            <a:ext cx="1624164" cy="954107"/>
          </a:xfrm>
          <a:prstGeom prst="rect">
            <a:avLst/>
          </a:prstGeom>
          <a:noFill/>
        </p:spPr>
        <p:txBody>
          <a:bodyPr wrap="none" rtlCol="0">
            <a:spAutoFit/>
          </a:bodyPr>
          <a:lstStyle/>
          <a:p>
            <a:pPr algn="ctr"/>
            <a:r>
              <a:rPr lang="en-GB" sz="2800" u="sng" dirty="0"/>
              <a:t> 8.3 x 4.7 </a:t>
            </a:r>
          </a:p>
          <a:p>
            <a:pPr algn="ctr"/>
            <a:r>
              <a:rPr lang="en-GB" sz="2800" dirty="0"/>
              <a:t>10.1 – 3.3</a:t>
            </a:r>
          </a:p>
        </p:txBody>
      </p:sp>
      <p:sp>
        <p:nvSpPr>
          <p:cNvPr id="21" name="TextBox 20"/>
          <p:cNvSpPr txBox="1"/>
          <p:nvPr/>
        </p:nvSpPr>
        <p:spPr>
          <a:xfrm>
            <a:off x="4942024" y="1981201"/>
            <a:ext cx="1888658" cy="954107"/>
          </a:xfrm>
          <a:prstGeom prst="rect">
            <a:avLst/>
          </a:prstGeom>
          <a:noFill/>
        </p:spPr>
        <p:txBody>
          <a:bodyPr wrap="none" rtlCol="0">
            <a:spAutoFit/>
          </a:bodyPr>
          <a:lstStyle/>
          <a:p>
            <a:pPr algn="ctr"/>
            <a:r>
              <a:rPr lang="en-GB" sz="2800" u="sng" dirty="0"/>
              <a:t>10.3 + 43.8 </a:t>
            </a:r>
          </a:p>
          <a:p>
            <a:pPr algn="ctr"/>
            <a:r>
              <a:rPr lang="en-GB" sz="2800" dirty="0"/>
              <a:t>3.8 x 8.9</a:t>
            </a:r>
          </a:p>
        </p:txBody>
      </p:sp>
      <p:sp>
        <p:nvSpPr>
          <p:cNvPr id="22" name="TextBox 21"/>
          <p:cNvSpPr txBox="1"/>
          <p:nvPr/>
        </p:nvSpPr>
        <p:spPr>
          <a:xfrm>
            <a:off x="6899188" y="2117124"/>
            <a:ext cx="646331" cy="523220"/>
          </a:xfrm>
          <a:prstGeom prst="rect">
            <a:avLst/>
          </a:prstGeom>
          <a:noFill/>
        </p:spPr>
        <p:txBody>
          <a:bodyPr wrap="none" rtlCol="0">
            <a:spAutoFit/>
          </a:bodyPr>
          <a:lstStyle/>
          <a:p>
            <a:r>
              <a:rPr lang="en-GB" sz="2800" b="1" dirty="0">
                <a:solidFill>
                  <a:srgbClr val="FF0000"/>
                </a:solidFill>
              </a:rPr>
              <a:t>1.6</a:t>
            </a:r>
          </a:p>
        </p:txBody>
      </p:sp>
      <p:sp>
        <p:nvSpPr>
          <p:cNvPr id="23" name="TextBox 22"/>
          <p:cNvSpPr txBox="1"/>
          <p:nvPr/>
        </p:nvSpPr>
        <p:spPr>
          <a:xfrm>
            <a:off x="702254" y="3068594"/>
            <a:ext cx="1965602" cy="954107"/>
          </a:xfrm>
          <a:prstGeom prst="rect">
            <a:avLst/>
          </a:prstGeom>
          <a:noFill/>
        </p:spPr>
        <p:txBody>
          <a:bodyPr wrap="none" rtlCol="0">
            <a:spAutoFit/>
          </a:bodyPr>
          <a:lstStyle/>
          <a:p>
            <a:pPr algn="ctr"/>
            <a:r>
              <a:rPr lang="en-GB" sz="2800" u="sng" dirty="0"/>
              <a:t>64.83 x 0.28</a:t>
            </a:r>
          </a:p>
          <a:p>
            <a:pPr algn="ctr"/>
            <a:r>
              <a:rPr lang="en-GB" sz="2800" dirty="0"/>
              <a:t>51.83 – 7.7</a:t>
            </a:r>
          </a:p>
        </p:txBody>
      </p:sp>
      <p:sp>
        <p:nvSpPr>
          <p:cNvPr id="25" name="TextBox 24"/>
          <p:cNvSpPr txBox="1"/>
          <p:nvPr/>
        </p:nvSpPr>
        <p:spPr>
          <a:xfrm>
            <a:off x="2627869" y="3208637"/>
            <a:ext cx="829073" cy="523220"/>
          </a:xfrm>
          <a:prstGeom prst="rect">
            <a:avLst/>
          </a:prstGeom>
          <a:noFill/>
        </p:spPr>
        <p:txBody>
          <a:bodyPr wrap="none" rtlCol="0">
            <a:spAutoFit/>
          </a:bodyPr>
          <a:lstStyle/>
          <a:p>
            <a:r>
              <a:rPr lang="en-GB" sz="2800" b="1" dirty="0">
                <a:solidFill>
                  <a:srgbClr val="FF0000"/>
                </a:solidFill>
              </a:rPr>
              <a:t>0.41</a:t>
            </a:r>
          </a:p>
        </p:txBody>
      </p:sp>
      <p:sp>
        <p:nvSpPr>
          <p:cNvPr id="26" name="TextBox 25"/>
          <p:cNvSpPr txBox="1"/>
          <p:nvPr/>
        </p:nvSpPr>
        <p:spPr>
          <a:xfrm>
            <a:off x="4949615" y="3047999"/>
            <a:ext cx="1782860" cy="954107"/>
          </a:xfrm>
          <a:prstGeom prst="rect">
            <a:avLst/>
          </a:prstGeom>
          <a:noFill/>
        </p:spPr>
        <p:txBody>
          <a:bodyPr wrap="none" rtlCol="0">
            <a:spAutoFit/>
          </a:bodyPr>
          <a:lstStyle/>
          <a:p>
            <a:pPr algn="ctr"/>
            <a:r>
              <a:rPr lang="en-GB" sz="2800" u="sng" dirty="0"/>
              <a:t>82.15 + 76</a:t>
            </a:r>
          </a:p>
          <a:p>
            <a:pPr algn="ctr"/>
            <a:r>
              <a:rPr lang="en-GB" sz="2800" dirty="0"/>
              <a:t>2.33 x 4.08</a:t>
            </a:r>
          </a:p>
        </p:txBody>
      </p:sp>
      <p:sp>
        <p:nvSpPr>
          <p:cNvPr id="27" name="TextBox 26"/>
          <p:cNvSpPr txBox="1"/>
          <p:nvPr/>
        </p:nvSpPr>
        <p:spPr>
          <a:xfrm>
            <a:off x="6771502" y="3200399"/>
            <a:ext cx="1011815" cy="523220"/>
          </a:xfrm>
          <a:prstGeom prst="rect">
            <a:avLst/>
          </a:prstGeom>
          <a:noFill/>
        </p:spPr>
        <p:txBody>
          <a:bodyPr wrap="none" rtlCol="0">
            <a:spAutoFit/>
          </a:bodyPr>
          <a:lstStyle/>
          <a:p>
            <a:r>
              <a:rPr lang="en-GB" sz="2800" b="1" dirty="0">
                <a:solidFill>
                  <a:srgbClr val="FF0000"/>
                </a:solidFill>
              </a:rPr>
              <a:t>16.64</a:t>
            </a:r>
          </a:p>
        </p:txBody>
      </p:sp>
      <p:sp>
        <p:nvSpPr>
          <p:cNvPr id="28" name="TextBox 27"/>
          <p:cNvSpPr txBox="1"/>
          <p:nvPr/>
        </p:nvSpPr>
        <p:spPr>
          <a:xfrm>
            <a:off x="683740" y="5255740"/>
            <a:ext cx="3785011" cy="954107"/>
          </a:xfrm>
          <a:prstGeom prst="rect">
            <a:avLst/>
          </a:prstGeom>
          <a:noFill/>
        </p:spPr>
        <p:txBody>
          <a:bodyPr wrap="none" rtlCol="0">
            <a:spAutoFit/>
          </a:bodyPr>
          <a:lstStyle/>
          <a:p>
            <a:r>
              <a:rPr lang="en-GB" sz="2800" b="1" dirty="0">
                <a:solidFill>
                  <a:srgbClr val="FF0000"/>
                </a:solidFill>
              </a:rPr>
              <a:t>1.079 x 23. 8 = £25.6802</a:t>
            </a:r>
          </a:p>
          <a:p>
            <a:r>
              <a:rPr lang="en-GB" sz="2800" b="1" dirty="0">
                <a:solidFill>
                  <a:srgbClr val="FF0000"/>
                </a:solidFill>
              </a:rPr>
              <a:t>£25.68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blinds(horizontal)">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blinds(horizontal)">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blinds(horizontal)">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blinds(horizontal)">
                                      <p:cBhvr>
                                        <p:cTn id="2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2" grpId="0"/>
      <p:bldP spid="25" grpId="0"/>
      <p:bldP spid="27" grpId="0"/>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2995" y="333632"/>
            <a:ext cx="7253416" cy="1015663"/>
          </a:xfrm>
          <a:prstGeom prst="rect">
            <a:avLst/>
          </a:prstGeom>
          <a:noFill/>
        </p:spPr>
        <p:txBody>
          <a:bodyPr wrap="square" rtlCol="0">
            <a:spAutoFit/>
          </a:bodyPr>
          <a:lstStyle/>
          <a:p>
            <a:r>
              <a:rPr lang="en-GB" sz="6000" b="1" dirty="0"/>
              <a:t>Degree of Accuracy</a:t>
            </a:r>
          </a:p>
        </p:txBody>
      </p:sp>
      <p:sp>
        <p:nvSpPr>
          <p:cNvPr id="5" name="TextBox 4"/>
          <p:cNvSpPr txBox="1"/>
          <p:nvPr/>
        </p:nvSpPr>
        <p:spPr>
          <a:xfrm>
            <a:off x="259492" y="1260389"/>
            <a:ext cx="8625015" cy="1815882"/>
          </a:xfrm>
          <a:prstGeom prst="rect">
            <a:avLst/>
          </a:prstGeom>
          <a:noFill/>
        </p:spPr>
        <p:txBody>
          <a:bodyPr wrap="square" rtlCol="0">
            <a:spAutoFit/>
          </a:bodyPr>
          <a:lstStyle/>
          <a:p>
            <a:r>
              <a:rPr lang="en-GB" sz="2800" dirty="0"/>
              <a:t>Questions such as those involving Pythagoras’ Theorem will expect you to round an answer to an appropriate degree of accuracy.</a:t>
            </a:r>
          </a:p>
          <a:p>
            <a:r>
              <a:rPr lang="en-GB" sz="2800" dirty="0"/>
              <a:t>Example, work out the value of the missing length x. </a:t>
            </a:r>
          </a:p>
        </p:txBody>
      </p:sp>
      <p:sp>
        <p:nvSpPr>
          <p:cNvPr id="6" name="Right Triangle 5"/>
          <p:cNvSpPr/>
          <p:nvPr/>
        </p:nvSpPr>
        <p:spPr>
          <a:xfrm>
            <a:off x="1025611" y="3410465"/>
            <a:ext cx="2545492" cy="2286000"/>
          </a:xfrm>
          <a:prstGeom prst="rtTriangle">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668162" y="5733535"/>
            <a:ext cx="982961" cy="461665"/>
          </a:xfrm>
          <a:prstGeom prst="rect">
            <a:avLst/>
          </a:prstGeom>
          <a:noFill/>
        </p:spPr>
        <p:txBody>
          <a:bodyPr wrap="none" rtlCol="0">
            <a:spAutoFit/>
          </a:bodyPr>
          <a:lstStyle/>
          <a:p>
            <a:r>
              <a:rPr lang="en-GB" sz="2400" b="1" dirty="0"/>
              <a:t>5.68m</a:t>
            </a:r>
          </a:p>
        </p:txBody>
      </p:sp>
      <p:sp>
        <p:nvSpPr>
          <p:cNvPr id="8" name="TextBox 7"/>
          <p:cNvSpPr txBox="1"/>
          <p:nvPr/>
        </p:nvSpPr>
        <p:spPr>
          <a:xfrm>
            <a:off x="0" y="4267200"/>
            <a:ext cx="982961" cy="461665"/>
          </a:xfrm>
          <a:prstGeom prst="rect">
            <a:avLst/>
          </a:prstGeom>
          <a:noFill/>
        </p:spPr>
        <p:txBody>
          <a:bodyPr wrap="none" rtlCol="0">
            <a:spAutoFit/>
          </a:bodyPr>
          <a:lstStyle/>
          <a:p>
            <a:r>
              <a:rPr lang="en-GB" sz="2400" b="1" dirty="0"/>
              <a:t>7.32m</a:t>
            </a:r>
          </a:p>
        </p:txBody>
      </p:sp>
      <p:sp>
        <p:nvSpPr>
          <p:cNvPr id="9" name="TextBox 8"/>
          <p:cNvSpPr txBox="1"/>
          <p:nvPr/>
        </p:nvSpPr>
        <p:spPr>
          <a:xfrm>
            <a:off x="2314832" y="3945924"/>
            <a:ext cx="373820" cy="584775"/>
          </a:xfrm>
          <a:prstGeom prst="rect">
            <a:avLst/>
          </a:prstGeom>
          <a:noFill/>
        </p:spPr>
        <p:txBody>
          <a:bodyPr wrap="none" rtlCol="0">
            <a:spAutoFit/>
          </a:bodyPr>
          <a:lstStyle/>
          <a:p>
            <a:r>
              <a:rPr lang="en-GB" sz="3200" b="1" dirty="0"/>
              <a:t>x</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2995" y="333632"/>
            <a:ext cx="7253416" cy="1015663"/>
          </a:xfrm>
          <a:prstGeom prst="rect">
            <a:avLst/>
          </a:prstGeom>
          <a:noFill/>
        </p:spPr>
        <p:txBody>
          <a:bodyPr wrap="square" rtlCol="0">
            <a:spAutoFit/>
          </a:bodyPr>
          <a:lstStyle/>
          <a:p>
            <a:r>
              <a:rPr lang="en-GB" sz="6000" b="1" dirty="0"/>
              <a:t>Degree of Accuracy</a:t>
            </a:r>
          </a:p>
        </p:txBody>
      </p:sp>
      <p:sp>
        <p:nvSpPr>
          <p:cNvPr id="5" name="TextBox 4"/>
          <p:cNvSpPr txBox="1"/>
          <p:nvPr/>
        </p:nvSpPr>
        <p:spPr>
          <a:xfrm>
            <a:off x="259492" y="1260389"/>
            <a:ext cx="8625015" cy="1815882"/>
          </a:xfrm>
          <a:prstGeom prst="rect">
            <a:avLst/>
          </a:prstGeom>
          <a:noFill/>
        </p:spPr>
        <p:txBody>
          <a:bodyPr wrap="square" rtlCol="0">
            <a:spAutoFit/>
          </a:bodyPr>
          <a:lstStyle/>
          <a:p>
            <a:r>
              <a:rPr lang="en-GB" sz="2800" dirty="0"/>
              <a:t>Questions such as those involving Pythagoras’ Theorem will expect you to round an answer to an appropriate degree of accuracy.</a:t>
            </a:r>
          </a:p>
          <a:p>
            <a:r>
              <a:rPr lang="en-GB" sz="2800" dirty="0"/>
              <a:t>Example, work out the value of the missing length x. </a:t>
            </a:r>
          </a:p>
        </p:txBody>
      </p:sp>
      <p:sp>
        <p:nvSpPr>
          <p:cNvPr id="6" name="Right Triangle 5"/>
          <p:cNvSpPr/>
          <p:nvPr/>
        </p:nvSpPr>
        <p:spPr>
          <a:xfrm>
            <a:off x="1025611" y="3410465"/>
            <a:ext cx="2545492" cy="2286000"/>
          </a:xfrm>
          <a:prstGeom prst="rtTriangle">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668162" y="5733535"/>
            <a:ext cx="982961" cy="461665"/>
          </a:xfrm>
          <a:prstGeom prst="rect">
            <a:avLst/>
          </a:prstGeom>
          <a:noFill/>
        </p:spPr>
        <p:txBody>
          <a:bodyPr wrap="none" rtlCol="0">
            <a:spAutoFit/>
          </a:bodyPr>
          <a:lstStyle/>
          <a:p>
            <a:r>
              <a:rPr lang="en-GB" sz="2400" b="1" dirty="0"/>
              <a:t>5.68m</a:t>
            </a:r>
          </a:p>
        </p:txBody>
      </p:sp>
      <p:sp>
        <p:nvSpPr>
          <p:cNvPr id="8" name="TextBox 7"/>
          <p:cNvSpPr txBox="1"/>
          <p:nvPr/>
        </p:nvSpPr>
        <p:spPr>
          <a:xfrm>
            <a:off x="0" y="4267200"/>
            <a:ext cx="982961" cy="461665"/>
          </a:xfrm>
          <a:prstGeom prst="rect">
            <a:avLst/>
          </a:prstGeom>
          <a:noFill/>
        </p:spPr>
        <p:txBody>
          <a:bodyPr wrap="none" rtlCol="0">
            <a:spAutoFit/>
          </a:bodyPr>
          <a:lstStyle/>
          <a:p>
            <a:r>
              <a:rPr lang="en-GB" sz="2400" b="1" dirty="0"/>
              <a:t>7.32m</a:t>
            </a:r>
          </a:p>
        </p:txBody>
      </p:sp>
      <p:sp>
        <p:nvSpPr>
          <p:cNvPr id="9" name="TextBox 8"/>
          <p:cNvSpPr txBox="1"/>
          <p:nvPr/>
        </p:nvSpPr>
        <p:spPr>
          <a:xfrm>
            <a:off x="2314832" y="3945924"/>
            <a:ext cx="373820" cy="584775"/>
          </a:xfrm>
          <a:prstGeom prst="rect">
            <a:avLst/>
          </a:prstGeom>
          <a:noFill/>
        </p:spPr>
        <p:txBody>
          <a:bodyPr wrap="none" rtlCol="0">
            <a:spAutoFit/>
          </a:bodyPr>
          <a:lstStyle/>
          <a:p>
            <a:r>
              <a:rPr lang="en-GB" sz="3200" b="1" dirty="0"/>
              <a:t>x</a:t>
            </a:r>
          </a:p>
        </p:txBody>
      </p:sp>
      <p:sp>
        <p:nvSpPr>
          <p:cNvPr id="10" name="TextBox 9"/>
          <p:cNvSpPr txBox="1"/>
          <p:nvPr/>
        </p:nvSpPr>
        <p:spPr>
          <a:xfrm>
            <a:off x="4225947" y="3200400"/>
            <a:ext cx="2690224" cy="1815882"/>
          </a:xfrm>
          <a:prstGeom prst="rect">
            <a:avLst/>
          </a:prstGeom>
          <a:noFill/>
        </p:spPr>
        <p:txBody>
          <a:bodyPr wrap="none" rtlCol="0">
            <a:spAutoFit/>
          </a:bodyPr>
          <a:lstStyle/>
          <a:p>
            <a:pPr algn="r"/>
            <a:r>
              <a:rPr lang="en-GB" sz="2800" b="1" dirty="0">
                <a:solidFill>
                  <a:srgbClr val="FF0000"/>
                </a:solidFill>
              </a:rPr>
              <a:t>7.32² + 5.68² = x²</a:t>
            </a:r>
          </a:p>
          <a:p>
            <a:pPr algn="r"/>
            <a:r>
              <a:rPr lang="en-GB" sz="2800" b="1" dirty="0">
                <a:solidFill>
                  <a:srgbClr val="FF0000"/>
                </a:solidFill>
              </a:rPr>
              <a:t>85.8448 = x²</a:t>
            </a:r>
          </a:p>
          <a:p>
            <a:pPr algn="r"/>
            <a:r>
              <a:rPr lang="en-GB" sz="2800" b="1" dirty="0">
                <a:solidFill>
                  <a:srgbClr val="FF0000"/>
                </a:solidFill>
              </a:rPr>
              <a:t>x = √85.8448</a:t>
            </a:r>
          </a:p>
          <a:p>
            <a:pPr algn="r"/>
            <a:r>
              <a:rPr lang="en-GB" sz="2800" b="1" dirty="0">
                <a:solidFill>
                  <a:srgbClr val="FF0000"/>
                </a:solidFill>
              </a:rPr>
              <a:t>x = 9.265246894</a:t>
            </a:r>
          </a:p>
        </p:txBody>
      </p:sp>
      <p:sp>
        <p:nvSpPr>
          <p:cNvPr id="11" name="TextBox 10"/>
          <p:cNvSpPr txBox="1"/>
          <p:nvPr/>
        </p:nvSpPr>
        <p:spPr>
          <a:xfrm>
            <a:off x="4316563" y="5231026"/>
            <a:ext cx="4543232" cy="1384995"/>
          </a:xfrm>
          <a:prstGeom prst="rect">
            <a:avLst/>
          </a:prstGeom>
          <a:noFill/>
        </p:spPr>
        <p:txBody>
          <a:bodyPr wrap="square" rtlCol="0">
            <a:spAutoFit/>
          </a:bodyPr>
          <a:lstStyle/>
          <a:p>
            <a:r>
              <a:rPr lang="en-GB" sz="2800" b="1" dirty="0">
                <a:solidFill>
                  <a:srgbClr val="FF0000"/>
                </a:solidFill>
              </a:rPr>
              <a:t>Both values in the question are to 2 decimal places.</a:t>
            </a:r>
          </a:p>
          <a:p>
            <a:r>
              <a:rPr lang="en-GB" sz="2800" b="1" dirty="0">
                <a:solidFill>
                  <a:srgbClr val="FF0000"/>
                </a:solidFill>
              </a:rPr>
              <a:t>So x should round to 9.27m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linds(horizontal)">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blinds(horizontal)">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blinds(horizontal)">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blinds(horizontal)">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animEffect transition="in" filter="blinds(horizontal)">
                                      <p:cBhvr>
                                        <p:cTn id="27" dur="500"/>
                                        <p:tgtEl>
                                          <p:spTgt spid="11">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1">
                                            <p:txEl>
                                              <p:pRg st="1" end="1"/>
                                            </p:txEl>
                                          </p:spTgt>
                                        </p:tgtEl>
                                        <p:attrNameLst>
                                          <p:attrName>style.visibility</p:attrName>
                                        </p:attrNameLst>
                                      </p:cBhvr>
                                      <p:to>
                                        <p:strVal val="visible"/>
                                      </p:to>
                                    </p:set>
                                    <p:animEffect transition="in" filter="blinds(horizontal)">
                                      <p:cBhvr>
                                        <p:cTn id="32"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2995" y="333632"/>
            <a:ext cx="7253416" cy="1015663"/>
          </a:xfrm>
          <a:prstGeom prst="rect">
            <a:avLst/>
          </a:prstGeom>
          <a:noFill/>
        </p:spPr>
        <p:txBody>
          <a:bodyPr wrap="square" rtlCol="0">
            <a:spAutoFit/>
          </a:bodyPr>
          <a:lstStyle/>
          <a:p>
            <a:r>
              <a:rPr lang="en-GB" sz="6000" b="1" dirty="0"/>
              <a:t>Reason and Explain</a:t>
            </a:r>
          </a:p>
        </p:txBody>
      </p:sp>
      <p:sp>
        <p:nvSpPr>
          <p:cNvPr id="19" name="TextBox 18"/>
          <p:cNvSpPr txBox="1"/>
          <p:nvPr/>
        </p:nvSpPr>
        <p:spPr>
          <a:xfrm>
            <a:off x="234777" y="1371599"/>
            <a:ext cx="8625015" cy="1384995"/>
          </a:xfrm>
          <a:prstGeom prst="rect">
            <a:avLst/>
          </a:prstGeom>
          <a:noFill/>
        </p:spPr>
        <p:txBody>
          <a:bodyPr wrap="square" rtlCol="0">
            <a:spAutoFit/>
          </a:bodyPr>
          <a:lstStyle/>
          <a:p>
            <a:pPr marL="514350" indent="-514350"/>
            <a:r>
              <a:rPr lang="en-GB" sz="2800" dirty="0"/>
              <a:t>A coach can carry 53 passengers.</a:t>
            </a:r>
          </a:p>
          <a:p>
            <a:pPr marL="514350" indent="-514350"/>
            <a:r>
              <a:rPr lang="en-GB" sz="2800" dirty="0"/>
              <a:t>Josh is organising a trip for 276 people.</a:t>
            </a:r>
          </a:p>
          <a:p>
            <a:pPr marL="514350" indent="-514350"/>
            <a:r>
              <a:rPr lang="en-GB" sz="2800" dirty="0"/>
              <a:t>How many coaches does Josh need to hire?</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621</TotalTime>
  <Words>539</Words>
  <Application>Microsoft Macintosh PowerPoint</Application>
  <PresentationFormat>On-screen Show (4:3)</PresentationFormat>
  <Paragraphs>109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Round to an appropriate degree of accuracy</vt:lpstr>
      <vt:lpstr>Key Vocabulary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 Moody</dc:creator>
  <cp:lastModifiedBy>PiXL 1</cp:lastModifiedBy>
  <cp:revision>127</cp:revision>
  <dcterms:created xsi:type="dcterms:W3CDTF">2016-01-18T14:56:17Z</dcterms:created>
  <dcterms:modified xsi:type="dcterms:W3CDTF">2018-11-20T15:47:55Z</dcterms:modified>
</cp:coreProperties>
</file>