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303" r:id="rId4"/>
    <p:sldId id="304" r:id="rId5"/>
    <p:sldId id="306" r:id="rId6"/>
    <p:sldId id="282" r:id="rId7"/>
    <p:sldId id="307" r:id="rId8"/>
    <p:sldId id="285" r:id="rId9"/>
    <p:sldId id="299" r:id="rId10"/>
    <p:sldId id="30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50000" autoAdjust="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72450" cy="2387600"/>
          </a:xfrm>
        </p:spPr>
        <p:txBody>
          <a:bodyPr/>
          <a:lstStyle/>
          <a:p>
            <a:r>
              <a:rPr lang="en-GB" dirty="0"/>
              <a:t>Division of a quantity as a ratio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Express the division of a quantity into two parts as a ratio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D/</a:t>
            </a:r>
            <a:r>
              <a:rPr lang="en-GB" sz="2400" b="1" dirty="0"/>
              <a:t>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11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574" y="1344930"/>
            <a:ext cx="8650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One litre of green paint can be made by mixing yellow and blue in the ratio 1 : 9. Sally adds more yellow to make lighter green so the ratio of yellow to blue is 1 : 2. Sally now wants the colour to be more blue so the ratio is 1 : 3. How much blue paint does she need to add?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876" y="3295513"/>
            <a:ext cx="88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1+9 = 10 parts all together.      1000ml ÷ 10 = 100ml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876" y="3789680"/>
            <a:ext cx="88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 the paint mixture there is, 1 x 100ml = 100ml yellow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9 x 100ml = 900ml blue paint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876" y="4413646"/>
            <a:ext cx="8874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yellow      blue 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 100    :    900       If Sally adds yellow to make ratio 1 : 2,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+350ml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more yellow. She now has 450ml yellow and 900ml blue.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876" y="5613974"/>
            <a:ext cx="8874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If Sally would like the ratio to be 1 : 3, then she needs 3 x 450ml= 1350ml blue. She already has 900ml, so she needs to add 450ml of blue.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6388" y="2835611"/>
            <a:ext cx="2562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 litre = 1000ml</a:t>
            </a:r>
          </a:p>
        </p:txBody>
      </p:sp>
    </p:spTree>
    <p:extLst>
      <p:ext uri="{BB962C8B-B14F-4D97-AF65-F5344CB8AC3E}">
        <p14:creationId xmlns:p14="http://schemas.microsoft.com/office/powerpoint/2010/main" val="30638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7886700" cy="1325563"/>
          </a:xfrm>
        </p:spPr>
        <p:txBody>
          <a:bodyPr/>
          <a:lstStyle/>
          <a:p>
            <a:r>
              <a:rPr lang="en-GB" b="1" dirty="0"/>
              <a:t>Reason and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428749"/>
            <a:ext cx="9118600" cy="5921375"/>
          </a:xfrm>
        </p:spPr>
        <p:txBody>
          <a:bodyPr/>
          <a:lstStyle/>
          <a:p>
            <a:r>
              <a:rPr lang="en-GB" dirty="0"/>
              <a:t>What is the relationship between ratio, proportion and fraction?</a:t>
            </a:r>
          </a:p>
          <a:p>
            <a:r>
              <a:rPr lang="en-GB" dirty="0"/>
              <a:t>What happens to the method of sharing when there are 3 parts in a ratio?</a:t>
            </a:r>
          </a:p>
          <a:p>
            <a:r>
              <a:rPr lang="en-GB" dirty="0"/>
              <a:t>Prove that when a coin experiment is done and the ratio of tails to heads is 2 : 3, this means 40% of the tosses are tails. What assumptions did you make? </a:t>
            </a:r>
          </a:p>
        </p:txBody>
      </p:sp>
    </p:spTree>
    <p:extLst>
      <p:ext uri="{BB962C8B-B14F-4D97-AF65-F5344CB8AC3E}">
        <p14:creationId xmlns:p14="http://schemas.microsoft.com/office/powerpoint/2010/main" val="198240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Ratio</a:t>
            </a:r>
          </a:p>
          <a:p>
            <a:pPr marL="0" indent="0">
              <a:buNone/>
            </a:pPr>
            <a:r>
              <a:rPr lang="en-GB" dirty="0"/>
              <a:t>Parts</a:t>
            </a:r>
          </a:p>
          <a:p>
            <a:pPr marL="0" indent="0">
              <a:buNone/>
            </a:pPr>
            <a:r>
              <a:rPr lang="en-GB" dirty="0"/>
              <a:t>Common units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divide quantity as a ratio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682750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 Share £24 into the ratio 1 : 5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04172"/>
            <a:ext cx="1413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+ 5 = 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8912" y="3142841"/>
            <a:ext cx="5255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To find each part, we divide </a:t>
            </a:r>
            <a:r>
              <a:rPr lang="en-US" sz="2800" dirty="0"/>
              <a:t>£24 by 6</a:t>
            </a:r>
            <a:r>
              <a:rPr lang="en-US" sz="2600" dirty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5735" y="2135054"/>
            <a:ext cx="3820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We add the parts of the ratio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90889" y="3693603"/>
            <a:ext cx="1776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24 ÷ 6 = £4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6294585" y="1426871"/>
            <a:ext cx="2849415" cy="1959989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can you check your answer?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6512" y="4206642"/>
            <a:ext cx="5907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This means one part is equivalent to £4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6458" y="4719680"/>
            <a:ext cx="5279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one gets 1 part = 1 x £4 = £4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6404" y="5264078"/>
            <a:ext cx="6275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the other </a:t>
            </a:r>
            <a:r>
              <a:rPr lang="en-US" sz="2800">
                <a:solidFill>
                  <a:srgbClr val="FF0000"/>
                </a:solidFill>
              </a:rPr>
              <a:t>gets 5 </a:t>
            </a:r>
            <a:r>
              <a:rPr lang="en-US" sz="2800" dirty="0">
                <a:solidFill>
                  <a:srgbClr val="FF0000"/>
                </a:solidFill>
              </a:rPr>
              <a:t>parts = 5 x £4 = £20 </a:t>
            </a:r>
          </a:p>
        </p:txBody>
      </p:sp>
    </p:spTree>
    <p:extLst>
      <p:ext uri="{BB962C8B-B14F-4D97-AF65-F5344CB8AC3E}">
        <p14:creationId xmlns:p14="http://schemas.microsoft.com/office/powerpoint/2010/main" val="16598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23" grpId="0"/>
      <p:bldP spid="46" grpId="0"/>
      <p:bldP spid="4" grpId="0" animBg="1"/>
      <p:bldP spid="11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682750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 Share 6m into the ratio 3 : 7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04172"/>
            <a:ext cx="1595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+ 7 = 10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8912" y="3142841"/>
            <a:ext cx="5360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To find each part, we divide </a:t>
            </a:r>
            <a:r>
              <a:rPr lang="en-US" sz="2800" dirty="0"/>
              <a:t>6m by 10</a:t>
            </a:r>
            <a:r>
              <a:rPr lang="en-US" sz="2600" dirty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5735" y="2135054"/>
            <a:ext cx="3820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We add the parts of the ratio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90889" y="3693603"/>
            <a:ext cx="4268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6m = 600cm ,  600 ÷ 10 = 60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6294585" y="1426871"/>
            <a:ext cx="2849415" cy="1959989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Why did we change 6m to 600cm?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6512" y="4206642"/>
            <a:ext cx="6346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This means one part is equivalent to 60cm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6458" y="4719680"/>
            <a:ext cx="6983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one gets 3 parts = 3 x 60 = 180cm = 1.8m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6404" y="5264078"/>
            <a:ext cx="7979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the other gets 7 parts = 7 x 60 = 420cm = 4.2m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0516" y="896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/>
              <a:t>How to divide quantity as a ratio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4398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23" grpId="0"/>
      <p:bldP spid="46" grpId="0"/>
      <p:bldP spid="4" grpId="0" animBg="1"/>
      <p:bldP spid="11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69875" y="1444625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3)  In a </a:t>
            </a:r>
            <a:r>
              <a:rPr lang="en-US" dirty="0" err="1"/>
              <a:t>maths</a:t>
            </a:r>
            <a:r>
              <a:rPr lang="en-US" dirty="0"/>
              <a:t> test, the ratio of marks given for method to accuracy is 5:3. If Bill scored 39 marks for accuracy, what was his total mark?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3104" y="4048797"/>
            <a:ext cx="68056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Method marks refer to 5 parts, 5 x 13 = 65 marks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7912" y="4571591"/>
            <a:ext cx="49773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His total mark, 39 + 65 = </a:t>
            </a:r>
            <a:r>
              <a:rPr lang="en-US" sz="2600" b="1" u="sng" dirty="0"/>
              <a:t>104 marks</a:t>
            </a:r>
            <a:endParaRPr lang="en-US" sz="2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8000" y="3103429"/>
            <a:ext cx="518196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39 marks refers to 3 parts, </a:t>
            </a:r>
          </a:p>
          <a:p>
            <a:r>
              <a:rPr lang="en-US" sz="2600" dirty="0">
                <a:solidFill>
                  <a:srgbClr val="000000"/>
                </a:solidFill>
              </a:rPr>
              <a:t>therefore 1 part is 39 ÷ 3 = 13 marks.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0516" y="896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divide quantity as a ratio</a:t>
            </a:r>
          </a:p>
        </p:txBody>
      </p:sp>
    </p:spTree>
    <p:extLst>
      <p:ext uri="{BB962C8B-B14F-4D97-AF65-F5344CB8AC3E}">
        <p14:creationId xmlns:p14="http://schemas.microsoft.com/office/powerpoint/2010/main" val="364941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9875" y="1190625"/>
            <a:ext cx="9085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4) Isabella and Louisa share their money in the ratio 3 : 7. If Louisa gets £84 more than Isabella, how much money </a:t>
            </a:r>
            <a:r>
              <a:rPr lang="en-GB" sz="2400"/>
              <a:t>have they in </a:t>
            </a:r>
            <a:r>
              <a:rPr lang="en-GB" sz="2400" dirty="0"/>
              <a:t>total?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358" y="2423610"/>
            <a:ext cx="84325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0070C0"/>
                </a:solidFill>
              </a:rPr>
              <a:t> </a:t>
            </a:r>
            <a:r>
              <a:rPr lang="en-GB" sz="2600" dirty="0">
                <a:solidFill>
                  <a:srgbClr val="0070C0"/>
                </a:solidFill>
              </a:rPr>
              <a:t>Isabella        </a:t>
            </a:r>
            <a:r>
              <a:rPr lang="en-GB" sz="2600" dirty="0">
                <a:solidFill>
                  <a:srgbClr val="FF0000"/>
                </a:solidFill>
              </a:rPr>
              <a:t>Louisa</a:t>
            </a:r>
          </a:p>
          <a:p>
            <a:r>
              <a:rPr lang="en-GB" sz="2600" dirty="0">
                <a:solidFill>
                  <a:srgbClr val="0070C0"/>
                </a:solidFill>
              </a:rPr>
              <a:t>      3          :        </a:t>
            </a:r>
            <a:r>
              <a:rPr lang="en-GB" sz="2600" dirty="0">
                <a:solidFill>
                  <a:srgbClr val="FF0000"/>
                </a:solidFill>
              </a:rPr>
              <a:t>7</a:t>
            </a:r>
          </a:p>
          <a:p>
            <a:r>
              <a:rPr lang="en-GB" sz="2600" dirty="0"/>
              <a:t>If Louisa has</a:t>
            </a:r>
            <a:r>
              <a:rPr lang="en-GB" sz="2600" dirty="0">
                <a:solidFill>
                  <a:srgbClr val="548235"/>
                </a:solidFill>
              </a:rPr>
              <a:t> £84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GB" sz="2600" dirty="0"/>
              <a:t>, this refers to the difference in parts of the ratio. 7 – 3 = 4.</a:t>
            </a:r>
          </a:p>
          <a:p>
            <a:r>
              <a:rPr lang="en-GB" sz="2600" dirty="0"/>
              <a:t>If 4 parts is £84, then 1 part is £84 ÷ 4 = £21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601" y="4523050"/>
            <a:ext cx="843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 </a:t>
            </a:r>
            <a:r>
              <a:rPr lang="en-GB" sz="2800" dirty="0">
                <a:solidFill>
                  <a:srgbClr val="4472C4"/>
                </a:solidFill>
              </a:rPr>
              <a:t>Isabella </a:t>
            </a:r>
            <a:r>
              <a:rPr lang="en-GB" sz="2800" dirty="0">
                <a:solidFill>
                  <a:srgbClr val="000000"/>
                </a:solidFill>
              </a:rPr>
              <a:t>has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rgbClr val="4472C4"/>
                </a:solidFill>
              </a:rPr>
              <a:t>3 shares, </a:t>
            </a:r>
            <a:r>
              <a:rPr lang="en-GB" sz="2800" dirty="0">
                <a:solidFill>
                  <a:srgbClr val="000000"/>
                </a:solidFill>
              </a:rPr>
              <a:t>then she has </a:t>
            </a:r>
            <a:r>
              <a:rPr lang="en-GB" sz="2800" dirty="0"/>
              <a:t>£21 x 3 = </a:t>
            </a:r>
            <a:r>
              <a:rPr lang="en-GB" sz="2800" dirty="0">
                <a:solidFill>
                  <a:schemeClr val="accent5"/>
                </a:solidFill>
              </a:rPr>
              <a:t>£63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949" y="5749781"/>
            <a:ext cx="843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/>
              <a:t>In total, they have  </a:t>
            </a:r>
            <a:r>
              <a:rPr lang="en-GB" sz="2800" dirty="0">
                <a:solidFill>
                  <a:schemeClr val="accent5"/>
                </a:solidFill>
              </a:rPr>
              <a:t>£63 </a:t>
            </a:r>
            <a:r>
              <a:rPr lang="en-GB" sz="2800" dirty="0"/>
              <a:t>+ 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dirty="0">
                <a:solidFill>
                  <a:srgbClr val="FF0000"/>
                </a:solidFill>
              </a:rPr>
              <a:t>£147</a:t>
            </a:r>
            <a:r>
              <a:rPr lang="en-GB" sz="2800" dirty="0"/>
              <a:t> = 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u="sng" dirty="0"/>
              <a:t>£210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40516" y="896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divide quantity as a ratio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3751" y="5072325"/>
            <a:ext cx="843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 </a:t>
            </a:r>
            <a:r>
              <a:rPr lang="en-GB" sz="2800" dirty="0">
                <a:solidFill>
                  <a:srgbClr val="FF0000"/>
                </a:solidFill>
              </a:rPr>
              <a:t>Louisa </a:t>
            </a:r>
            <a:r>
              <a:rPr lang="en-GB" sz="2800" dirty="0">
                <a:solidFill>
                  <a:srgbClr val="000000"/>
                </a:solidFill>
              </a:rPr>
              <a:t>has</a:t>
            </a:r>
            <a:r>
              <a:rPr lang="en-GB" sz="2800" dirty="0">
                <a:solidFill>
                  <a:srgbClr val="FF0000"/>
                </a:solidFill>
              </a:rPr>
              <a:t> 7 shares, </a:t>
            </a:r>
            <a:r>
              <a:rPr lang="en-GB" sz="2800" dirty="0">
                <a:solidFill>
                  <a:srgbClr val="000000"/>
                </a:solidFill>
              </a:rPr>
              <a:t>then she has </a:t>
            </a:r>
            <a:r>
              <a:rPr lang="en-GB" sz="2800" dirty="0"/>
              <a:t>£21 x 7 = </a:t>
            </a:r>
            <a:r>
              <a:rPr lang="en-GB" sz="2800" dirty="0">
                <a:solidFill>
                  <a:srgbClr val="FF0000"/>
                </a:solidFill>
              </a:rPr>
              <a:t>£147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508046"/>
            <a:ext cx="89947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0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1) Share the following into</a:t>
            </a:r>
            <a:r>
              <a:rPr kumimoji="0" lang="en-GB" sz="300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the given ratios:</a:t>
            </a: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3000" dirty="0"/>
              <a:t>£70 into  2:3</a:t>
            </a: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3000" dirty="0"/>
              <a:t>3kg into   9:11</a:t>
            </a: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3000" dirty="0">
                <a:cs typeface="Arial" pitchFamily="34" charset="0"/>
              </a:rPr>
              <a:t>9</a:t>
            </a:r>
            <a:r>
              <a:rPr kumimoji="0" lang="en-US" sz="3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 into   4:</a:t>
            </a:r>
            <a:r>
              <a:rPr lang="en-US" sz="3000" dirty="0">
                <a:cs typeface="Arial" pitchFamily="34" charset="0"/>
              </a:rPr>
              <a:t>5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0" dirty="0">
              <a:cs typeface="Arial" pitchFamily="34" charset="0"/>
            </a:endParaRP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"/>
            </a:pPr>
            <a:r>
              <a:rPr lang="en-US" sz="3000" dirty="0">
                <a:cs typeface="Arial" pitchFamily="34" charset="0"/>
              </a:rPr>
              <a:t>In April, the ratio of sunny days to rainy days is 1:2. How many days were rainy?</a:t>
            </a: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"/>
            </a:pPr>
            <a:r>
              <a:rPr lang="en-GB" sz="3000" dirty="0">
                <a:cs typeface="Arial" pitchFamily="34" charset="0"/>
              </a:rPr>
              <a:t>There are 5p and 2p coins in a bag. The ratio of 5p coins to 2p coins is 3 : 7. If the value of the bag adds to £2.90, how many 2p coins are in the bag?</a:t>
            </a:r>
            <a:endParaRPr lang="en-US" sz="3000" dirty="0"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1125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divide quantity as a ratio – Now you try</a:t>
            </a:r>
            <a:r>
              <a:rPr lang="is-IS" sz="3200" b="1" dirty="0"/>
              <a:t>…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31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508046"/>
            <a:ext cx="89947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0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1) Share the following into</a:t>
            </a:r>
            <a:r>
              <a:rPr kumimoji="0" lang="en-GB" sz="300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the given ratios:</a:t>
            </a: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3000" dirty="0"/>
              <a:t>£70 into  2:3</a:t>
            </a: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3000" dirty="0"/>
              <a:t>3kg into   9:11</a:t>
            </a: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3000" dirty="0">
                <a:cs typeface="Arial" pitchFamily="34" charset="0"/>
              </a:rPr>
              <a:t>9</a:t>
            </a:r>
            <a:r>
              <a:rPr kumimoji="0" lang="en-US" sz="3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 into   4:</a:t>
            </a:r>
            <a:r>
              <a:rPr lang="en-US" sz="3000" dirty="0">
                <a:cs typeface="Arial" pitchFamily="34" charset="0"/>
              </a:rPr>
              <a:t>5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0" dirty="0">
              <a:cs typeface="Arial" pitchFamily="34" charset="0"/>
            </a:endParaRP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"/>
            </a:pPr>
            <a:r>
              <a:rPr lang="en-US" sz="3000" dirty="0">
                <a:cs typeface="Arial" pitchFamily="34" charset="0"/>
              </a:rPr>
              <a:t>In April, the ratio of sunny days to rainy days is 1:2. How many days were rainy?</a:t>
            </a:r>
          </a:p>
          <a:p>
            <a:pPr marL="971550" lvl="1" indent="-51435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"/>
            </a:pPr>
            <a:r>
              <a:rPr lang="en-GB" sz="3000" dirty="0">
                <a:cs typeface="Arial" pitchFamily="34" charset="0"/>
              </a:rPr>
              <a:t>There are 5p and 2p coins in a bag. The ratio of 5p coins to 2p coins is 3 : 7. If the value of the bag adds to £2.90, how many 2p coins are in the bag?</a:t>
            </a:r>
            <a:endParaRPr lang="en-US" sz="3000" dirty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9517" y="2010120"/>
            <a:ext cx="2726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 a) £28 : £42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7999" y="2463931"/>
            <a:ext cx="5115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b) 1350 :  1650g or 1.35 : 1.65 kg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77999" y="2933066"/>
            <a:ext cx="324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c) 4m : 5m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9495" y="4263387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2) 20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495" y="6182323"/>
            <a:ext cx="173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3) 70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1125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divide quantity as a ratio – Now you try</a:t>
            </a:r>
            <a:r>
              <a:rPr lang="is-IS" sz="3200" b="1" dirty="0"/>
              <a:t>…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11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574" y="1344930"/>
            <a:ext cx="8650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One litre of green paint can be made by mixing yellow and blue in the ratio 1 : 9. Sally adds more yellow to make lighter green so the ratio of yellow to blue is 1 : 2. Sally now wants the colour to be more blue so the ratio is 1 : 3. How much blue paint does she need to add?</a:t>
            </a:r>
          </a:p>
        </p:txBody>
      </p:sp>
    </p:spTree>
    <p:extLst>
      <p:ext uri="{BB962C8B-B14F-4D97-AF65-F5344CB8AC3E}">
        <p14:creationId xmlns:p14="http://schemas.microsoft.com/office/powerpoint/2010/main" val="306383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987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Lucida Grande</vt:lpstr>
      <vt:lpstr>Office Theme</vt:lpstr>
      <vt:lpstr>Division of a quantity as a ratio</vt:lpstr>
      <vt:lpstr>Key Vocabulary</vt:lpstr>
      <vt:lpstr>How to divide quantity as a ratio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Solving and Reasoning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204</cp:revision>
  <dcterms:created xsi:type="dcterms:W3CDTF">2016-01-18T14:56:17Z</dcterms:created>
  <dcterms:modified xsi:type="dcterms:W3CDTF">2018-11-20T15:53:53Z</dcterms:modified>
</cp:coreProperties>
</file>