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01" r:id="rId4"/>
    <p:sldId id="304" r:id="rId5"/>
    <p:sldId id="307" r:id="rId6"/>
    <p:sldId id="305" r:id="rId7"/>
    <p:sldId id="308" r:id="rId8"/>
    <p:sldId id="303" r:id="rId9"/>
    <p:sldId id="309" r:id="rId10"/>
    <p:sldId id="306" r:id="rId11"/>
    <p:sldId id="31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Correlation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Recognise and describe correlation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D/E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State the type of correlation on these diagrams.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Both"/>
            </a:pPr>
            <a:r>
              <a:rPr lang="en-GB" dirty="0"/>
              <a:t>                                        (b)       </a:t>
            </a:r>
          </a:p>
          <a:p>
            <a:pPr marL="514350" indent="-514350">
              <a:buAutoNum type="alphaLcParenBoth"/>
            </a:pPr>
            <a:endParaRPr lang="en-GB" dirty="0"/>
          </a:p>
          <a:p>
            <a:pPr marL="514350" indent="-514350">
              <a:buAutoNum type="alphaLcParenBoth"/>
            </a:pPr>
            <a:endParaRPr lang="en-GB" dirty="0"/>
          </a:p>
          <a:p>
            <a:pPr marL="0" indent="0">
              <a:buNone/>
            </a:pPr>
            <a:r>
              <a:rPr lang="en-GB" dirty="0"/>
              <a:t>(c)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283" y="3032556"/>
            <a:ext cx="1304925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168" y="3023031"/>
            <a:ext cx="1257300" cy="1171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0851" y="4471629"/>
            <a:ext cx="2680069" cy="125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2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  <a:r>
              <a:rPr lang="en-GB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State the type of correlation on these diagrams.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Both"/>
            </a:pPr>
            <a:r>
              <a:rPr lang="en-GB" dirty="0"/>
              <a:t>                                        (b)       </a:t>
            </a:r>
          </a:p>
          <a:p>
            <a:pPr marL="0" indent="0">
              <a:buNone/>
            </a:pPr>
            <a:r>
              <a:rPr lang="en-GB" dirty="0"/>
              <a:t>                            </a:t>
            </a:r>
            <a:r>
              <a:rPr lang="en-GB" dirty="0">
                <a:solidFill>
                  <a:srgbClr val="FF0000"/>
                </a:solidFill>
              </a:rPr>
              <a:t>Negative </a:t>
            </a:r>
            <a:r>
              <a:rPr lang="en-GB" dirty="0"/>
              <a:t>                                </a:t>
            </a:r>
            <a:r>
              <a:rPr lang="en-GB" dirty="0">
                <a:solidFill>
                  <a:srgbClr val="FF0000"/>
                </a:solidFill>
              </a:rPr>
              <a:t>Positive</a:t>
            </a:r>
          </a:p>
          <a:p>
            <a:pPr marL="514350" indent="-514350">
              <a:buAutoNum type="alphaLcParenBoth"/>
            </a:pPr>
            <a:endParaRPr lang="en-GB" dirty="0"/>
          </a:p>
          <a:p>
            <a:pPr marL="0" indent="0">
              <a:buNone/>
            </a:pPr>
            <a:r>
              <a:rPr lang="en-GB" dirty="0"/>
              <a:t>(c)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</a:t>
            </a:r>
            <a:r>
              <a:rPr lang="en-GB" dirty="0">
                <a:solidFill>
                  <a:srgbClr val="FF0000"/>
                </a:solidFill>
              </a:rPr>
              <a:t>No correlation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283" y="3032556"/>
            <a:ext cx="1304925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703" y="3023031"/>
            <a:ext cx="1257300" cy="1171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0851" y="4471629"/>
            <a:ext cx="2680069" cy="125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9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Positive correlation</a:t>
            </a:r>
          </a:p>
          <a:p>
            <a:pPr marL="0" indent="0">
              <a:buNone/>
            </a:pPr>
            <a:r>
              <a:rPr lang="en-GB" dirty="0"/>
              <a:t>Negative correlation</a:t>
            </a:r>
          </a:p>
          <a:p>
            <a:pPr marL="0" indent="0">
              <a:buNone/>
            </a:pPr>
            <a:r>
              <a:rPr lang="en-GB" dirty="0"/>
              <a:t>No correlation</a:t>
            </a:r>
          </a:p>
          <a:p>
            <a:pPr marL="0" indent="0">
              <a:buNone/>
            </a:pPr>
            <a:r>
              <a:rPr lang="en-GB" dirty="0"/>
              <a:t>Bivariate data</a:t>
            </a:r>
          </a:p>
          <a:p>
            <a:pPr marL="0" indent="0">
              <a:buNone/>
            </a:pPr>
            <a:r>
              <a:rPr lang="en-GB" dirty="0"/>
              <a:t>Increase</a:t>
            </a:r>
          </a:p>
          <a:p>
            <a:pPr marL="0" indent="0">
              <a:buNone/>
            </a:pPr>
            <a:r>
              <a:rPr lang="en-GB"/>
              <a:t>Decrease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Bivariate data </a:t>
            </a:r>
            <a:r>
              <a:rPr lang="en-GB" dirty="0"/>
              <a:t>is data that has two numbers connected to each data point</a:t>
            </a:r>
          </a:p>
          <a:p>
            <a:r>
              <a:rPr lang="en-GB" dirty="0"/>
              <a:t>Correlation is the word we use to describe how </a:t>
            </a:r>
            <a:r>
              <a:rPr lang="en-GB" b="1" dirty="0"/>
              <a:t>connected</a:t>
            </a:r>
            <a:r>
              <a:rPr lang="en-GB" dirty="0"/>
              <a:t> the two variables are in bivariate data</a:t>
            </a:r>
          </a:p>
          <a:p>
            <a:pPr marL="0" indent="0">
              <a:buNone/>
            </a:pPr>
            <a:r>
              <a:rPr lang="en-GB" dirty="0"/>
              <a:t>For example, we might survey a number of people         and measure their height and weight.</a:t>
            </a:r>
          </a:p>
          <a:p>
            <a:r>
              <a:rPr lang="en-GB" dirty="0"/>
              <a:t>The </a:t>
            </a:r>
            <a:r>
              <a:rPr lang="en-GB" b="1" dirty="0"/>
              <a:t>amount of connection </a:t>
            </a:r>
            <a:r>
              <a:rPr lang="en-GB" dirty="0"/>
              <a:t>between the two variables is called the </a:t>
            </a:r>
            <a:r>
              <a:rPr lang="en-GB" b="1" dirty="0"/>
              <a:t>correlation</a:t>
            </a:r>
            <a:r>
              <a:rPr lang="en-GB" dirty="0"/>
              <a:t> between the two variables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7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Scatter diagrams </a:t>
            </a:r>
            <a:br>
              <a:rPr lang="en-GB" dirty="0"/>
            </a:br>
            <a:r>
              <a:rPr lang="en-GB" dirty="0"/>
              <a:t>and types of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36" y="2117557"/>
            <a:ext cx="7886700" cy="3924469"/>
          </a:xfrm>
        </p:spPr>
        <p:txBody>
          <a:bodyPr/>
          <a:lstStyle/>
          <a:p>
            <a:r>
              <a:rPr lang="en-GB" dirty="0"/>
              <a:t>We usually plot bivariate data on a scatter diagram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This is an easy way to see what type of correlation is present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85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GB" dirty="0"/>
              <a:t>Positive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 one variable increases, so does the other.</a:t>
            </a:r>
          </a:p>
          <a:p>
            <a:pPr marL="0" indent="0">
              <a:buNone/>
            </a:pPr>
            <a:r>
              <a:rPr lang="en-GB" dirty="0"/>
              <a:t>For example, weight and height.</a:t>
            </a:r>
          </a:p>
          <a:p>
            <a:pPr marL="0" indent="0">
              <a:buNone/>
            </a:pPr>
            <a:r>
              <a:rPr lang="en-GB" dirty="0"/>
              <a:t>Taller people tend to weigh more.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557" y="3724958"/>
            <a:ext cx="1976992" cy="169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2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Negative correlation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one variable increases, the other decreases.</a:t>
            </a:r>
          </a:p>
          <a:p>
            <a:pPr marL="0" indent="0">
              <a:buNone/>
            </a:pPr>
            <a:r>
              <a:rPr lang="en-GB" dirty="0"/>
              <a:t>For example, sales of heavy winter clothing and temperature.</a:t>
            </a:r>
          </a:p>
          <a:p>
            <a:pPr marL="0" indent="0">
              <a:buNone/>
            </a:pPr>
            <a:r>
              <a:rPr lang="en-GB" dirty="0"/>
              <a:t>As it gets hotter, people buy less heavy clothing.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136" y="4102808"/>
            <a:ext cx="1766664" cy="161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Sometimes it seems that the variables are unconnected.</a:t>
            </a:r>
          </a:p>
          <a:p>
            <a:pPr marL="0" indent="0">
              <a:buNone/>
            </a:pPr>
            <a:r>
              <a:rPr lang="en-GB" dirty="0"/>
              <a:t>For example sales of batteries and sales of ice-cream</a:t>
            </a:r>
          </a:p>
          <a:p>
            <a:pPr marL="0" indent="0">
              <a:buNone/>
            </a:pPr>
            <a:r>
              <a:rPr lang="en-GB" dirty="0"/>
              <a:t>One variable shouldn’t affect the other.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358" y="4258117"/>
            <a:ext cx="1940442" cy="18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4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 and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calculate a number for correlation -don’t worry, you won’t have to do this – it’s very complicated.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do however, need to know a few facts.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Correlation lies between -1 and 1.</a:t>
            </a:r>
          </a:p>
        </p:txBody>
      </p:sp>
    </p:spTree>
    <p:extLst>
      <p:ext uri="{BB962C8B-B14F-4D97-AF65-F5344CB8AC3E}">
        <p14:creationId xmlns:p14="http://schemas.microsoft.com/office/powerpoint/2010/main" val="19411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the numbers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Positive correlation</a:t>
            </a:r>
          </a:p>
          <a:p>
            <a:r>
              <a:rPr lang="en-GB" dirty="0"/>
              <a:t>The nearer the number is to 1, the ‘better’ the positive correlation 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Negative correlation</a:t>
            </a:r>
          </a:p>
          <a:p>
            <a:r>
              <a:rPr lang="en-GB" dirty="0"/>
              <a:t>The nearer the number is to -1, the ‘better’ the negative correlation 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 correlation</a:t>
            </a:r>
          </a:p>
          <a:p>
            <a:r>
              <a:rPr lang="en-GB" dirty="0"/>
              <a:t>The nearer the number is to 0, the more likely it is that there is no correlation</a:t>
            </a:r>
          </a:p>
        </p:txBody>
      </p:sp>
    </p:spTree>
    <p:extLst>
      <p:ext uri="{BB962C8B-B14F-4D97-AF65-F5344CB8AC3E}">
        <p14:creationId xmlns:p14="http://schemas.microsoft.com/office/powerpoint/2010/main" val="323535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372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Correlation</vt:lpstr>
      <vt:lpstr>Key Vocabulary</vt:lpstr>
      <vt:lpstr>Correlation </vt:lpstr>
      <vt:lpstr>Scatter diagrams  and types of correlation</vt:lpstr>
      <vt:lpstr>Positive correlation</vt:lpstr>
      <vt:lpstr>Negative correlation</vt:lpstr>
      <vt:lpstr>No correlation</vt:lpstr>
      <vt:lpstr>Correlation and numbers</vt:lpstr>
      <vt:lpstr>What do the numbers mean?</vt:lpstr>
      <vt:lpstr>Now try these….</vt:lpstr>
      <vt:lpstr>Now try these….solutions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PiXL 1</cp:lastModifiedBy>
  <cp:revision>2</cp:revision>
  <dcterms:created xsi:type="dcterms:W3CDTF">2016-01-18T14:56:17Z</dcterms:created>
  <dcterms:modified xsi:type="dcterms:W3CDTF">2018-11-20T16:11:32Z</dcterms:modified>
</cp:coreProperties>
</file>