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59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ibre Franklin Bold" pitchFamily="2" charset="0"/>
      <p:regular r:id="rId18"/>
      <p:bold r:id="rId19"/>
    </p:embeddedFont>
    <p:embeddedFont>
      <p:font typeface="Libre Franklin Light" pitchFamily="2" charset="0"/>
      <p:regular r:id="rId20"/>
      <p:italic r:id="rId21"/>
    </p:embeddedFont>
    <p:embeddedFont>
      <p:font typeface="Libre Franklin Medium" pitchFamily="2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9B9AA-3459-475A-A18B-D41E4A9FF535}" v="234" dt="2023-04-26T13:06:31.474"/>
    <p1510:client id="{A44845BC-8A7D-4BCF-9240-5979D4D5A236}" v="1" dt="2023-05-11T20:08:54.601"/>
    <p1510:client id="{A5C724B6-D4FF-4985-ADA5-BBBDAEE863FC}" v="20" dt="2023-04-21T08:46:27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72" d="100"/>
          <a:sy n="72" d="100"/>
        </p:scale>
        <p:origin x="76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7675971" cy="43177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75971" cy="4317734"/>
            </a:xfrm>
            <a:custGeom>
              <a:avLst/>
              <a:gdLst/>
              <a:ahLst/>
              <a:cxnLst/>
              <a:rect l="l" t="t" r="r" b="b"/>
              <a:pathLst>
                <a:path w="7675971" h="4317734">
                  <a:moveTo>
                    <a:pt x="0" y="0"/>
                  </a:moveTo>
                  <a:lnTo>
                    <a:pt x="7675971" y="0"/>
                  </a:lnTo>
                  <a:lnTo>
                    <a:pt x="7675971" y="4317734"/>
                  </a:lnTo>
                  <a:lnTo>
                    <a:pt x="0" y="4317734"/>
                  </a:lnTo>
                  <a:close/>
                </a:path>
              </a:pathLst>
            </a:custGeom>
            <a:solidFill>
              <a:srgbClr val="112F3B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58808" y="-46161"/>
            <a:ext cx="7904252" cy="7891605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323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2460423"/>
            <a:ext cx="7839120" cy="7826577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323A">
                <a:alpha val="80000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53826" y="7826577"/>
            <a:ext cx="2105474" cy="143172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58012" y="3962012"/>
            <a:ext cx="13334834" cy="2597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75"/>
              </a:lnSpc>
            </a:pPr>
            <a:r>
              <a:rPr lang="cy-GB" sz="7500" dirty="0">
                <a:solidFill>
                  <a:srgbClr val="FFFFFF"/>
                </a:solidFill>
                <a:latin typeface="Libre Franklin Bold"/>
              </a:rPr>
              <a:t>COD ADDYSG CYDBERTHYNAS A RHYWIOLDEB (ACRH)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03346" y="8643264"/>
            <a:ext cx="1808929" cy="12300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6443">
            <a:off x="14733266" y="3139823"/>
            <a:ext cx="2601265" cy="40073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649477"/>
            <a:ext cx="16230600" cy="7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75"/>
              </a:lnSpc>
            </a:pPr>
            <a:r>
              <a:rPr lang="cy-GB" sz="3200" dirty="0">
                <a:solidFill>
                  <a:srgbClr val="FF0000"/>
                </a:solidFill>
                <a:latin typeface="Libre Franklin Bold"/>
              </a:rPr>
              <a:t>COD ADDYSG CYDBERTHYNAS A RHYWIOLDEB (ACRH)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65775" y="4146550"/>
            <a:ext cx="10556449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cy-GB" sz="5499" dirty="0">
                <a:solidFill>
                  <a:srgbClr val="FFFFFF"/>
                </a:solidFill>
                <a:latin typeface="Libre Franklin Bold"/>
              </a:rPr>
              <a:t>Beth yw’r Cod ACRh?</a:t>
            </a:r>
            <a:endParaRPr lang="en-US" sz="5499" dirty="0">
              <a:solidFill>
                <a:srgbClr val="FFFFFF"/>
              </a:solidFill>
              <a:latin typeface="Libre Franklin Bold"/>
            </a:endParaRPr>
          </a:p>
        </p:txBody>
      </p:sp>
    </p:spTree>
    <p:extLst>
      <p:ext uri="{BB962C8B-B14F-4D97-AF65-F5344CB8AC3E}">
        <p14:creationId xmlns:p14="http://schemas.microsoft.com/office/powerpoint/2010/main" val="109083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383400" y="1735484"/>
            <a:ext cx="9292288" cy="6816031"/>
            <a:chOff x="0" y="0"/>
            <a:chExt cx="4198620" cy="3079750"/>
          </a:xfrm>
        </p:grpSpPr>
        <p:sp>
          <p:nvSpPr>
            <p:cNvPr id="3" name="Freeform 3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2"/>
              <a:stretch>
                <a:fillRect l="-12970" b="-2859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533775"/>
            <a:ext cx="8692091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cy-GB" sz="3500" spc="119" dirty="0">
                <a:solidFill>
                  <a:srgbClr val="FFFFFF"/>
                </a:solidFill>
                <a:latin typeface="Libre Franklin Medium"/>
              </a:rPr>
              <a:t>Mae’r Cod ACRh yn gosod y themau a materion y mae’n rhaid eu cynnwys yn ACRh.</a:t>
            </a:r>
          </a:p>
          <a:p>
            <a:pPr>
              <a:lnSpc>
                <a:spcPts val="4200"/>
              </a:lnSpc>
            </a:pPr>
            <a:endParaRPr lang="cy-GB" sz="3500" spc="119" dirty="0">
              <a:solidFill>
                <a:srgbClr val="FFFFFF"/>
              </a:solidFill>
              <a:latin typeface="Libre Franklin Medium"/>
            </a:endParaRPr>
          </a:p>
          <a:p>
            <a:pPr>
              <a:lnSpc>
                <a:spcPts val="4200"/>
              </a:lnSpc>
            </a:pPr>
            <a:r>
              <a:rPr lang="cy-GB" sz="3500" spc="119" dirty="0">
                <a:solidFill>
                  <a:srgbClr val="FFFFFF"/>
                </a:solidFill>
                <a:latin typeface="Libre Franklin Medium"/>
              </a:rPr>
              <a:t>Mae’r Cod ACRh gorfodol hwn yn cefnogi ysgolion i ddylunio eu ACRh.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03346" y="8643264"/>
            <a:ext cx="1808929" cy="123007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49477"/>
            <a:ext cx="16230600" cy="7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75"/>
              </a:lnSpc>
            </a:pPr>
            <a:r>
              <a:rPr lang="cy-GB" sz="2800" dirty="0">
                <a:solidFill>
                  <a:srgbClr val="FF0000"/>
                </a:solidFill>
                <a:latin typeface="Libre Franklin Bold"/>
              </a:rPr>
              <a:t>COD ADDYSG CYDBERTHYNAS A RHYWIOLDEB (ACRH)</a:t>
            </a:r>
          </a:p>
        </p:txBody>
      </p:sp>
    </p:spTree>
    <p:extLst>
      <p:ext uri="{BB962C8B-B14F-4D97-AF65-F5344CB8AC3E}">
        <p14:creationId xmlns:p14="http://schemas.microsoft.com/office/powerpoint/2010/main" val="292018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03346" y="8643264"/>
            <a:ext cx="1808929" cy="1230071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3024670" y="2201874"/>
            <a:ext cx="10963473" cy="7056426"/>
            <a:chOff x="0" y="0"/>
            <a:chExt cx="5513070" cy="3548380"/>
          </a:xfrm>
        </p:grpSpPr>
        <p:sp>
          <p:nvSpPr>
            <p:cNvPr id="4" name="Freeform 4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3"/>
              <a:stretch>
                <a:fillRect l="-8496" r="-1801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8283388" y="2958353"/>
            <a:ext cx="9223055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cy-GB" sz="3500" spc="119" dirty="0">
                <a:solidFill>
                  <a:srgbClr val="FFFFFF"/>
                </a:solidFill>
                <a:latin typeface="Libre Franklin Medium"/>
              </a:rPr>
              <a:t>Mae’r cynnwys wedi ei osod oddi fewn i gyd-destun llinynnau dysgu eang a rhyng-gysylltiedig, sef:</a:t>
            </a:r>
          </a:p>
          <a:p>
            <a:pPr>
              <a:lnSpc>
                <a:spcPts val="4200"/>
              </a:lnSpc>
            </a:pPr>
            <a:endParaRPr lang="cy-GB" sz="3500" spc="119" dirty="0">
              <a:solidFill>
                <a:srgbClr val="FFFFFF"/>
              </a:solidFill>
              <a:latin typeface="Libre Franklin Medium"/>
            </a:endParaRP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cy-GB" sz="3500" spc="119" dirty="0">
                <a:solidFill>
                  <a:srgbClr val="FFFFFF"/>
                </a:solidFill>
                <a:latin typeface="Libre Franklin Medium"/>
              </a:rPr>
              <a:t>Cydberthynas a hunaniaeth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cy-GB" sz="3500" spc="119" dirty="0">
                <a:solidFill>
                  <a:srgbClr val="FFFFFF"/>
                </a:solidFill>
                <a:latin typeface="Libre Franklin Medium"/>
              </a:rPr>
              <a:t>Iechyd rhywiol a lles 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cy-GB" sz="3500" spc="119" dirty="0">
                <a:solidFill>
                  <a:srgbClr val="FFFFFF"/>
                </a:solidFill>
                <a:latin typeface="Libre Franklin Medium"/>
              </a:rPr>
              <a:t>Grymuso, diogelwch a pharch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49477"/>
            <a:ext cx="16230600" cy="7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75"/>
              </a:lnSpc>
            </a:pPr>
            <a:r>
              <a:rPr lang="cy-GB" sz="2800" dirty="0">
                <a:solidFill>
                  <a:srgbClr val="FF0000"/>
                </a:solidFill>
                <a:latin typeface="Libre Franklin Bold"/>
              </a:rPr>
              <a:t>COD ADDYSG CYDBERTHYNAS A RHYWIOLDEB (ACRH)</a:t>
            </a:r>
          </a:p>
        </p:txBody>
      </p:sp>
    </p:spTree>
    <p:extLst>
      <p:ext uri="{BB962C8B-B14F-4D97-AF65-F5344CB8AC3E}">
        <p14:creationId xmlns:p14="http://schemas.microsoft.com/office/powerpoint/2010/main" val="221821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03346" y="8643264"/>
            <a:ext cx="1808929" cy="123007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84406" y="3234434"/>
            <a:ext cx="2164938" cy="1991561"/>
            <a:chOff x="-72573" y="0"/>
            <a:chExt cx="883559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B323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72573" y="38100"/>
              <a:ext cx="80917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cy-GB" sz="1899" dirty="0">
                  <a:solidFill>
                    <a:srgbClr val="FFFFFF"/>
                  </a:solidFill>
                  <a:latin typeface="Libre Franklin Light"/>
                </a:rPr>
                <a:t>Cydberthnasau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620181" y="3234434"/>
            <a:ext cx="1987099" cy="1991561"/>
            <a:chOff x="7" y="0"/>
            <a:chExt cx="810979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B323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" y="38100"/>
              <a:ext cx="81097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cy-GB" sz="1999" dirty="0">
                  <a:solidFill>
                    <a:srgbClr val="FFFFFF"/>
                  </a:solidFill>
                  <a:latin typeface="Libre Franklin Light"/>
                </a:rPr>
                <a:t>Hawliau a Chydraddoldeb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973676" y="3234434"/>
            <a:ext cx="1991561" cy="199156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B323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cy-GB" sz="1999" dirty="0">
                  <a:solidFill>
                    <a:srgbClr val="FFFFFF"/>
                  </a:solidFill>
                  <a:latin typeface="Libre Franklin Light"/>
                </a:rPr>
                <a:t>Rhyw, Rhywedd a Rhywioldeb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27187" y="3234434"/>
            <a:ext cx="1991561" cy="199156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B323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cy-GB" sz="1999" dirty="0">
                  <a:solidFill>
                    <a:srgbClr val="FFFFFF"/>
                  </a:solidFill>
                  <a:latin typeface="Libre Franklin Light"/>
                </a:rPr>
                <a:t>Cyrff a Delwedd y Corff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80699" y="3234434"/>
            <a:ext cx="1991561" cy="199156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B323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cy-GB" sz="1999" dirty="0">
                  <a:solidFill>
                    <a:srgbClr val="FFFFFF"/>
                  </a:solidFill>
                  <a:latin typeface="Libre Franklin Light"/>
                </a:rPr>
                <a:t>Iechyd Rhywiol a Lles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034210" y="3234434"/>
            <a:ext cx="1991561" cy="199156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B323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cy-GB" sz="1999" dirty="0">
                  <a:solidFill>
                    <a:srgbClr val="FFFFFF"/>
                  </a:solidFill>
                  <a:latin typeface="Libre Franklin Light"/>
                </a:rPr>
                <a:t>Trais, Diogelwch a Chymorth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332720" y="5759396"/>
            <a:ext cx="13693052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cy-GB" sz="3000" spc="102" dirty="0">
                <a:solidFill>
                  <a:srgbClr val="FFFFFF"/>
                </a:solidFill>
                <a:latin typeface="Libre Franklin Medium"/>
              </a:rPr>
              <a:t>Er mwyn cynorthwyo ysgolion a lleoliadau i gynllunio ACRh, mae’r themau hyn wedi eu rhyngblethu i’r llinynnau dysgu. Ar draws y llinynnau dysgu, rhaid i gynnwys cwricwlwm ACRh fod yn gynhwysol ac adlewyrchu gwahaniaeth. Rhaid iddo gynnwys dysgu sy’n datblygu ymwybyddiaeth a dealltwriaeth y dysgwyr o huniaethau, barn a gwerthoedd gwahanol, ac amrywiaeth o berthnasau, rhywedd a rhywioldeb, yn cynnwys bywydau LGBTQ+.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649477"/>
            <a:ext cx="16230600" cy="7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75"/>
              </a:lnSpc>
            </a:pPr>
            <a:r>
              <a:rPr lang="cy-GB" sz="2800" dirty="0">
                <a:solidFill>
                  <a:srgbClr val="FF0000"/>
                </a:solidFill>
                <a:latin typeface="Libre Franklin Bold"/>
              </a:rPr>
              <a:t>COD ADDYSG CYDBERTHYNAS A RHYWIOLDEB (ACRH)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2987" y="2061882"/>
            <a:ext cx="1565237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cy-GB" sz="3000" spc="102" dirty="0">
                <a:solidFill>
                  <a:srgbClr val="FFFFFF"/>
                </a:solidFill>
                <a:latin typeface="Libre Franklin Medium"/>
              </a:rPr>
              <a:t>Mae Llywodraeth Cymru wedi ymrwymo i ymdrin â’r themau canlynol yn ACRh:</a:t>
            </a:r>
          </a:p>
        </p:txBody>
      </p:sp>
    </p:spTree>
    <p:extLst>
      <p:ext uri="{BB962C8B-B14F-4D97-AF65-F5344CB8AC3E}">
        <p14:creationId xmlns:p14="http://schemas.microsoft.com/office/powerpoint/2010/main" val="392548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7885" y="3590839"/>
            <a:ext cx="10009362" cy="4591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Mae’r llinyn hwn yn canolbwyntio ar: </a:t>
            </a:r>
          </a:p>
          <a:p>
            <a:pPr algn="just">
              <a:lnSpc>
                <a:spcPts val="3960"/>
              </a:lnSpc>
            </a:pPr>
            <a:endParaRPr lang="cy-GB" sz="3300" spc="112" dirty="0">
              <a:solidFill>
                <a:srgbClr val="FFFFFF"/>
              </a:solidFill>
              <a:latin typeface="Libre Franklin Medium"/>
            </a:endParaRPr>
          </a:p>
          <a:p>
            <a:pPr marL="712472" lvl="1" indent="-356236" algn="just">
              <a:lnSpc>
                <a:spcPts val="3960"/>
              </a:lnSpc>
              <a:buFont typeface="Arial"/>
              <a:buChar char="•"/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Yr amrywiaeth o gydberthnasau y mae pobl yn eu datblygu drwy gydol eu bywydau</a:t>
            </a:r>
          </a:p>
          <a:p>
            <a:pPr marL="712472" lvl="1" indent="-356236" algn="just">
              <a:lnSpc>
                <a:spcPts val="3960"/>
              </a:lnSpc>
              <a:buFont typeface="Arial"/>
              <a:buChar char="•"/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Sut y gall ein cydberthnasau a rhywioldeb lywio ein hunaniaeth</a:t>
            </a:r>
          </a:p>
          <a:p>
            <a:pPr marL="712472" lvl="1" indent="-356236" algn="just">
              <a:lnSpc>
                <a:spcPts val="3960"/>
              </a:lnSpc>
              <a:buFont typeface="Arial"/>
              <a:buChar char="•"/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Pwysigrwydd hawliau dynol wrth sicrhau cydberthnasau iach, diogel a boddhaus mewn cymdeithas gynhwysol.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03346" y="8643264"/>
            <a:ext cx="1808929" cy="123007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649477"/>
            <a:ext cx="16230600" cy="7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75"/>
              </a:lnSpc>
            </a:pPr>
            <a:r>
              <a:rPr lang="cy-GB" sz="2800" dirty="0">
                <a:solidFill>
                  <a:srgbClr val="FF0000"/>
                </a:solidFill>
                <a:latin typeface="Libre Franklin Bold"/>
              </a:rPr>
              <a:t>COD ADDYSG CYDBERTHYNAS A RHYWIOLDEB (ACRH)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65775" y="1790700"/>
            <a:ext cx="1055644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cy-GB" sz="4500" dirty="0">
                <a:solidFill>
                  <a:srgbClr val="FFFFFF"/>
                </a:solidFill>
                <a:latin typeface="Libre Franklin Bold"/>
              </a:rPr>
              <a:t>Cydberthynas a Hunaniaeth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227097" y="3087863"/>
            <a:ext cx="7448592" cy="5463652"/>
            <a:chOff x="0" y="0"/>
            <a:chExt cx="4198620" cy="3079750"/>
          </a:xfrm>
        </p:grpSpPr>
        <p:sp>
          <p:nvSpPr>
            <p:cNvPr id="7" name="Freeform 7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3"/>
              <a:stretch>
                <a:fillRect l="-969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67355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03346" y="8643264"/>
            <a:ext cx="1808929" cy="1230071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227097" y="3087863"/>
            <a:ext cx="7448592" cy="5463652"/>
            <a:chOff x="0" y="0"/>
            <a:chExt cx="4198620" cy="3079750"/>
          </a:xfrm>
        </p:grpSpPr>
        <p:sp>
          <p:nvSpPr>
            <p:cNvPr id="4" name="Freeform 4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3"/>
              <a:stretch>
                <a:fillRect l="-9899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357885" y="2847889"/>
            <a:ext cx="9364275" cy="7156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Mae’r llinyn hwn yn canolbwyntio ar: </a:t>
            </a:r>
          </a:p>
          <a:p>
            <a:pPr algn="just">
              <a:lnSpc>
                <a:spcPts val="3960"/>
              </a:lnSpc>
            </a:pPr>
            <a:endParaRPr lang="cy-GB" sz="3300" spc="112" dirty="0">
              <a:solidFill>
                <a:srgbClr val="FFFFFF"/>
              </a:solidFill>
              <a:latin typeface="Libre Franklin Medium"/>
            </a:endParaRPr>
          </a:p>
          <a:p>
            <a:pPr marL="712472" lvl="1" indent="-356236" algn="just">
              <a:lnSpc>
                <a:spcPts val="3960"/>
              </a:lnSpc>
              <a:buFont typeface="Arial"/>
              <a:buChar char="•"/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Dysgu am y ffordd y mae pethau byw yn tyfu, yn atgenhedlu ac yn mynd drwy gylchred bywyd</a:t>
            </a:r>
          </a:p>
          <a:p>
            <a:pPr marL="712472" lvl="1" indent="-356236" algn="just">
              <a:lnSpc>
                <a:spcPts val="3960"/>
              </a:lnSpc>
              <a:buFont typeface="Arial"/>
              <a:buChar char="•"/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Datblygu dealltwriaeth o’r corff dynol, gan gynnwys teimladau pobl am eu cyrff a’r ffordd y gall y teimladau hyn gael eu cynrychioli </a:t>
            </a:r>
          </a:p>
          <a:p>
            <a:pPr marL="712472" lvl="1" indent="-356236" algn="just">
              <a:lnSpc>
                <a:spcPts val="3960"/>
              </a:lnSpc>
              <a:buFont typeface="Arial"/>
              <a:buChar char="•"/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Y materion iechyd sy’n gysylltiedig à chydberthnasau a rhywioldeb</a:t>
            </a:r>
          </a:p>
          <a:p>
            <a:pPr marL="712472" lvl="1" indent="-356236" algn="just">
              <a:lnSpc>
                <a:spcPts val="3960"/>
              </a:lnSpc>
              <a:buFont typeface="Arial"/>
              <a:buChar char="•"/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Dealltwriaeth o’r ffordd y mae rhywiol;deb ac iechyd rhywiol yn effeithio ar ein lles.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49477"/>
            <a:ext cx="16230600" cy="7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5"/>
              </a:lnSpc>
            </a:pPr>
            <a:r>
              <a:rPr lang="cy-GB" sz="2800" dirty="0">
                <a:solidFill>
                  <a:srgbClr val="FF0000"/>
                </a:solidFill>
                <a:latin typeface="Libre Franklin Bold"/>
              </a:rPr>
              <a:t>COD ADDYSG CYDBERTHYNAS A RHYWIOLDEB (ACRH)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65775" y="1790700"/>
            <a:ext cx="1055644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cy-GB" sz="4500" dirty="0">
                <a:solidFill>
                  <a:srgbClr val="FFFFFF"/>
                </a:solidFill>
                <a:latin typeface="Libre Franklin Bold"/>
              </a:rPr>
              <a:t>Iechyd Rhywiol a Lles</a:t>
            </a:r>
          </a:p>
        </p:txBody>
      </p:sp>
    </p:spTree>
    <p:extLst>
      <p:ext uri="{BB962C8B-B14F-4D97-AF65-F5344CB8AC3E}">
        <p14:creationId xmlns:p14="http://schemas.microsoft.com/office/powerpoint/2010/main" val="320638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03346" y="8643264"/>
            <a:ext cx="1808929" cy="1230071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227097" y="3087863"/>
            <a:ext cx="7448592" cy="5463652"/>
            <a:chOff x="0" y="0"/>
            <a:chExt cx="4198620" cy="3079750"/>
          </a:xfrm>
        </p:grpSpPr>
        <p:sp>
          <p:nvSpPr>
            <p:cNvPr id="4" name="Freeform 4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3"/>
              <a:stretch>
                <a:fillRect l="-9899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357885" y="3590839"/>
            <a:ext cx="9364275" cy="459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Mae’r llinyn hwn yn canolbwyntio ar: </a:t>
            </a:r>
          </a:p>
          <a:p>
            <a:pPr algn="just">
              <a:lnSpc>
                <a:spcPts val="3960"/>
              </a:lnSpc>
            </a:pPr>
            <a:endParaRPr lang="cy-GB" sz="3300" spc="112" dirty="0">
              <a:solidFill>
                <a:srgbClr val="FFFFFF"/>
              </a:solidFill>
              <a:latin typeface="Libre Franklin Medium"/>
            </a:endParaRPr>
          </a:p>
          <a:p>
            <a:pPr marL="712472" lvl="1" indent="-356236" algn="just">
              <a:lnSpc>
                <a:spcPts val="3960"/>
              </a:lnSpc>
              <a:buFont typeface="Arial"/>
              <a:buChar char="•"/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Hawliau dysgwyr i ddiogelwch ac amddiffyniad a rhyddid rhag niwed a gwahaniaethu</a:t>
            </a:r>
          </a:p>
          <a:p>
            <a:pPr marL="712472" lvl="1" indent="-356236" algn="just">
              <a:lnSpc>
                <a:spcPts val="3960"/>
              </a:lnSpc>
              <a:buFont typeface="Arial"/>
              <a:buChar char="•"/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Sut a ble i gael gwybodaeth, help a chymorth</a:t>
            </a:r>
          </a:p>
          <a:p>
            <a:pPr marL="712472" lvl="1" indent="-356236" algn="just">
              <a:lnSpc>
                <a:spcPts val="3960"/>
              </a:lnSpc>
              <a:buFont typeface="Arial"/>
              <a:buChar char="•"/>
            </a:pPr>
            <a:r>
              <a:rPr lang="cy-GB" sz="3300" spc="112" dirty="0">
                <a:solidFill>
                  <a:srgbClr val="FFFFFF"/>
                </a:solidFill>
                <a:latin typeface="Libre Franklin Medium"/>
              </a:rPr>
              <a:t>Sut i gefnogi ac eirioli dros hawliau, triniaeth deg a pharch i bawb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49477"/>
            <a:ext cx="16230600" cy="7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5"/>
              </a:lnSpc>
            </a:pPr>
            <a:r>
              <a:rPr lang="cy-GB" sz="2800" dirty="0">
                <a:solidFill>
                  <a:srgbClr val="FF0000"/>
                </a:solidFill>
                <a:latin typeface="Libre Franklin Bold"/>
              </a:rPr>
              <a:t>COD ADDYSG CYDBERTHYNAS A RHYWIOLDEB (ACRH)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65775" y="1790700"/>
            <a:ext cx="1055644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cy-GB" sz="4500" dirty="0">
                <a:solidFill>
                  <a:srgbClr val="FFFFFF"/>
                </a:solidFill>
                <a:latin typeface="Libre Franklin Bold"/>
              </a:rPr>
              <a:t>Grymuso, Diolgelwch a Pharch</a:t>
            </a:r>
          </a:p>
        </p:txBody>
      </p:sp>
    </p:spTree>
    <p:extLst>
      <p:ext uri="{BB962C8B-B14F-4D97-AF65-F5344CB8AC3E}">
        <p14:creationId xmlns:p14="http://schemas.microsoft.com/office/powerpoint/2010/main" val="68393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86983" y="4084728"/>
            <a:ext cx="3114034" cy="2117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9a9c58-fedf-4441-9d3d-9f8c5ebada46">
      <Terms xmlns="http://schemas.microsoft.com/office/infopath/2007/PartnerControls"/>
    </lcf76f155ced4ddcb4097134ff3c332f>
    <TaxCatchAll xmlns="ff72ce15-6c8b-48db-9801-7ba86c21f77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785FC1178A846BC40269CA75C8657" ma:contentTypeVersion="15" ma:contentTypeDescription="Create a new document." ma:contentTypeScope="" ma:versionID="6edd9691215723041bcf6b99f7b863b7">
  <xsd:schema xmlns:xsd="http://www.w3.org/2001/XMLSchema" xmlns:xs="http://www.w3.org/2001/XMLSchema" xmlns:p="http://schemas.microsoft.com/office/2006/metadata/properties" xmlns:ns2="be9a9c58-fedf-4441-9d3d-9f8c5ebada46" xmlns:ns3="ff72ce15-6c8b-48db-9801-7ba86c21f77c" targetNamespace="http://schemas.microsoft.com/office/2006/metadata/properties" ma:root="true" ma:fieldsID="dfae00b273d57062194743f94b9fca40" ns2:_="" ns3:_="">
    <xsd:import namespace="be9a9c58-fedf-4441-9d3d-9f8c5ebada46"/>
    <xsd:import namespace="ff72ce15-6c8b-48db-9801-7ba86c21f7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a9c58-fedf-4441-9d3d-9f8c5ebada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8eb062c-d763-48f9-a1b1-826b13cff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2ce15-6c8b-48db-9801-7ba86c21f7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dcb56f-531d-4e55-8051-1e37c80bd846}" ma:internalName="TaxCatchAll" ma:showField="CatchAllData" ma:web="ff72ce15-6c8b-48db-9801-7ba86c21f7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A9DF12-71B0-4847-AC9F-C61C22FE85D7}">
  <ds:schemaRefs>
    <ds:schemaRef ds:uri="http://schemas.microsoft.com/office/2006/metadata/properties"/>
    <ds:schemaRef ds:uri="http://schemas.microsoft.com/office/infopath/2007/PartnerControls"/>
    <ds:schemaRef ds:uri="be9a9c58-fedf-4441-9d3d-9f8c5ebada46"/>
    <ds:schemaRef ds:uri="ff72ce15-6c8b-48db-9801-7ba86c21f77c"/>
  </ds:schemaRefs>
</ds:datastoreItem>
</file>

<file path=customXml/itemProps2.xml><?xml version="1.0" encoding="utf-8"?>
<ds:datastoreItem xmlns:ds="http://schemas.openxmlformats.org/officeDocument/2006/customXml" ds:itemID="{44DAC051-8378-4071-A59D-927691969F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4AC664-87CE-4178-A4FA-AD1DA0CE0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9a9c58-fedf-4441-9d3d-9f8c5ebada46"/>
    <ds:schemaRef ds:uri="ff72ce15-6c8b-48db-9801-7ba86c21f7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550</Words>
  <Application>Microsoft Office PowerPoint</Application>
  <PresentationFormat>Custom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YCC - Relationship and Sexuality Education (RSE) Framework</dc:title>
  <dc:subject/>
  <dc:creator/>
  <cp:keywords/>
  <dc:description/>
  <cp:lastModifiedBy>Helen Harries</cp:lastModifiedBy>
  <cp:revision>26</cp:revision>
  <dcterms:created xsi:type="dcterms:W3CDTF">2006-08-16T00:00:00Z</dcterms:created>
  <dcterms:modified xsi:type="dcterms:W3CDTF">2023-05-11T20:09:06Z</dcterms:modified>
  <cp:category/>
  <dc:identifier>DAFgpw5AuNo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0x010100CB6785FC1178A846BC40269CA75C8657</vt:lpwstr>
  </property>
</Properties>
</file>