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86" r:id="rId4"/>
    <p:sldId id="287" r:id="rId5"/>
    <p:sldId id="288" r:id="rId6"/>
    <p:sldId id="290" r:id="rId7"/>
    <p:sldId id="292" r:id="rId8"/>
    <p:sldId id="293" r:id="rId9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4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6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93E89-1F12-4CDD-9F74-A98E15DDC141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0137-1F11-46C9-9E82-FB7DE1EAFB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071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93E89-1F12-4CDD-9F74-A98E15DDC141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0137-1F11-46C9-9E82-FB7DE1EAFB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613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93E89-1F12-4CDD-9F74-A98E15DDC141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0137-1F11-46C9-9E82-FB7DE1EAFB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82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93E89-1F12-4CDD-9F74-A98E15DDC141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0137-1F11-46C9-9E82-FB7DE1EAFB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655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93E89-1F12-4CDD-9F74-A98E15DDC141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0137-1F11-46C9-9E82-FB7DE1EAFB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666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93E89-1F12-4CDD-9F74-A98E15DDC141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0137-1F11-46C9-9E82-FB7DE1EAFB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389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93E89-1F12-4CDD-9F74-A98E15DDC141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0137-1F11-46C9-9E82-FB7DE1EAFB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91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93E89-1F12-4CDD-9F74-A98E15DDC141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0137-1F11-46C9-9E82-FB7DE1EAFB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540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93E89-1F12-4CDD-9F74-A98E15DDC141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0137-1F11-46C9-9E82-FB7DE1EAFB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675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93E89-1F12-4CDD-9F74-A98E15DDC141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0137-1F11-46C9-9E82-FB7DE1EAFB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8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93E89-1F12-4CDD-9F74-A98E15DDC141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0137-1F11-46C9-9E82-FB7DE1EAFB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67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93E89-1F12-4CDD-9F74-A98E15DDC141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50137-1F11-46C9-9E82-FB7DE1EAFB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200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wellbeingb5@hwbcymru.ne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how.com/Make-a-Windsock-for-Childre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wellbeingb5@hwbcymru.ne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how.com/Make-a-Stress-Bal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7605" y="1249295"/>
            <a:ext cx="8420100" cy="1105430"/>
          </a:xfrm>
          <a:solidFill>
            <a:srgbClr val="C0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Ysgol Calon Cymru</a:t>
            </a:r>
            <a:endParaRPr lang="en-GB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2905" y="2506140"/>
            <a:ext cx="7429500" cy="648229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cy-GB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Gweithgareddau Llesiant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6315740"/>
            <a:ext cx="9906000" cy="529170"/>
          </a:xfrm>
          <a:prstGeom prst="rect">
            <a:avLst/>
          </a:prstGeom>
          <a:solidFill>
            <a:srgbClr val="112E3A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029" name="AutoShape 5"/>
          <p:cNvCxnSpPr>
            <a:cxnSpLocks noChangeShapeType="1"/>
          </p:cNvCxnSpPr>
          <p:nvPr/>
        </p:nvCxnSpPr>
        <p:spPr bwMode="auto">
          <a:xfrm flipV="1">
            <a:off x="-11324" y="6833192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" y="15922"/>
            <a:ext cx="9906000" cy="1095807"/>
          </a:xfrm>
          <a:prstGeom prst="rect">
            <a:avLst/>
          </a:prstGeom>
          <a:solidFill>
            <a:srgbClr val="112E3A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06326" y="829340"/>
            <a:ext cx="9799674" cy="23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Segoe UI Black" panose="020B0A02040204020203" pitchFamily="34" charset="0"/>
              </a:rPr>
              <a:t>The School at the Heart of Wales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0" name="AutoShape 5"/>
          <p:cNvCxnSpPr>
            <a:cxnSpLocks noChangeShapeType="1"/>
          </p:cNvCxnSpPr>
          <p:nvPr/>
        </p:nvCxnSpPr>
        <p:spPr bwMode="auto">
          <a:xfrm flipV="1">
            <a:off x="-14175" y="6322857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21" name="AutoShape 5"/>
          <p:cNvCxnSpPr>
            <a:cxnSpLocks noChangeShapeType="1"/>
          </p:cNvCxnSpPr>
          <p:nvPr/>
        </p:nvCxnSpPr>
        <p:spPr bwMode="auto">
          <a:xfrm flipV="1">
            <a:off x="-14175" y="23638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22" name="AutoShape 5"/>
          <p:cNvCxnSpPr>
            <a:cxnSpLocks noChangeShapeType="1"/>
          </p:cNvCxnSpPr>
          <p:nvPr/>
        </p:nvCxnSpPr>
        <p:spPr bwMode="auto">
          <a:xfrm flipV="1">
            <a:off x="-11325" y="1119473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pic>
        <p:nvPicPr>
          <p:cNvPr id="23" name="Picture 4" descr="Contact — Ysgol Calon Cym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262" y="6383798"/>
            <a:ext cx="579475" cy="39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ontact — Ysgol Calon Cym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054" y="124732"/>
            <a:ext cx="964699" cy="65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wellbeing clipar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 t="7430" r="16204" b="7949"/>
          <a:stretch/>
        </p:blipFill>
        <p:spPr bwMode="auto">
          <a:xfrm>
            <a:off x="469900" y="3815297"/>
            <a:ext cx="1597840" cy="202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wellbeing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186" y="4764233"/>
            <a:ext cx="3974844" cy="149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wellbeing heart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70800" y="3960095"/>
            <a:ext cx="1811174" cy="188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2687782" y="3301007"/>
            <a:ext cx="4098248" cy="648229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Gwanwyn</a:t>
            </a:r>
            <a:r>
              <a:rPr lang="en-US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1</a:t>
            </a:r>
            <a:endParaRPr lang="en-GB" sz="3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3798454" y="4063957"/>
            <a:ext cx="2121579" cy="479764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2022</a:t>
            </a:r>
            <a:endParaRPr lang="en-GB" sz="3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131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49" y="1400773"/>
            <a:ext cx="8420100" cy="814535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cy-GB" dirty="0">
                <a:solidFill>
                  <a:schemeClr val="bg1"/>
                </a:solidFill>
                <a:latin typeface="Segoe UI Black"/>
                <a:ea typeface="Segoe UI Black"/>
                <a:cs typeface="Segoe UI Black"/>
              </a:rPr>
              <a:t>Lluniwch oriel ffotograffau </a:t>
            </a:r>
            <a:endParaRPr lang="cy-GB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6315740"/>
            <a:ext cx="9906000" cy="529170"/>
          </a:xfrm>
          <a:prstGeom prst="rect">
            <a:avLst/>
          </a:prstGeom>
          <a:solidFill>
            <a:srgbClr val="112E3A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029" name="AutoShape 5"/>
          <p:cNvCxnSpPr>
            <a:cxnSpLocks noChangeShapeType="1"/>
          </p:cNvCxnSpPr>
          <p:nvPr/>
        </p:nvCxnSpPr>
        <p:spPr bwMode="auto">
          <a:xfrm flipV="1">
            <a:off x="-11324" y="6833192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" y="15922"/>
            <a:ext cx="9906000" cy="1095807"/>
          </a:xfrm>
          <a:prstGeom prst="rect">
            <a:avLst/>
          </a:prstGeom>
          <a:solidFill>
            <a:srgbClr val="112E3A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06326" y="829340"/>
            <a:ext cx="9799674" cy="23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Segoe UI Black" panose="020B0A02040204020203" pitchFamily="34" charset="0"/>
              </a:rPr>
              <a:t>The School at the Heart of Wales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0" name="AutoShape 5"/>
          <p:cNvCxnSpPr>
            <a:cxnSpLocks noChangeShapeType="1"/>
          </p:cNvCxnSpPr>
          <p:nvPr/>
        </p:nvCxnSpPr>
        <p:spPr bwMode="auto">
          <a:xfrm flipV="1">
            <a:off x="-14175" y="6322857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21" name="AutoShape 5"/>
          <p:cNvCxnSpPr>
            <a:cxnSpLocks noChangeShapeType="1"/>
          </p:cNvCxnSpPr>
          <p:nvPr/>
        </p:nvCxnSpPr>
        <p:spPr bwMode="auto">
          <a:xfrm flipV="1">
            <a:off x="-14175" y="23638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22" name="AutoShape 5"/>
          <p:cNvCxnSpPr>
            <a:cxnSpLocks noChangeShapeType="1"/>
          </p:cNvCxnSpPr>
          <p:nvPr/>
        </p:nvCxnSpPr>
        <p:spPr bwMode="auto">
          <a:xfrm flipV="1">
            <a:off x="-11325" y="1119473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pic>
        <p:nvPicPr>
          <p:cNvPr id="23" name="Picture 4" descr="Contact — Ysgol Calon Cym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262" y="6383798"/>
            <a:ext cx="579475" cy="39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ontact — Ysgol Calon Cym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054" y="124732"/>
            <a:ext cx="964699" cy="65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CC16945D-E739-4AFF-8540-166C09B19B27}"/>
              </a:ext>
            </a:extLst>
          </p:cNvPr>
          <p:cNvSpPr/>
          <p:nvPr/>
        </p:nvSpPr>
        <p:spPr>
          <a:xfrm>
            <a:off x="5242737" y="2436693"/>
            <a:ext cx="4021838" cy="363246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cy-GB" sz="2000" dirty="0">
                <a:latin typeface="Segoe UI" panose="020B0502040204020203" pitchFamily="34" charset="0"/>
                <a:cs typeface="Segoe UI" panose="020B0502040204020203" pitchFamily="34" charset="0"/>
              </a:rPr>
              <a:t>Mae’r Gwanwyn yn gyfle gwych i archwilio. </a:t>
            </a:r>
          </a:p>
          <a:p>
            <a:pPr algn="ctr"/>
            <a:r>
              <a:rPr lang="cy-GB" sz="2000" dirty="0">
                <a:latin typeface="Segoe UI" panose="020B0502040204020203" pitchFamily="34" charset="0"/>
                <a:cs typeface="Segoe UI" panose="020B0502040204020203" pitchFamily="34" charset="0"/>
              </a:rPr>
              <a:t>Tynnwch lun bob ddd am fis, yna lluniwch oriel i’w dangos i eraill. E-bostiwch eich casgliad i </a:t>
            </a:r>
            <a:r>
              <a:rPr lang="cy-GB" sz="2000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wellbeingb5@hwbcymru.net</a:t>
            </a:r>
            <a:r>
              <a:rPr lang="cy-GB" sz="2000" dirty="0">
                <a:latin typeface="Segoe UI" panose="020B0502040204020203" pitchFamily="34" charset="0"/>
                <a:cs typeface="Segoe UI" panose="020B0502040204020203" pitchFamily="34" charset="0"/>
              </a:rPr>
              <a:t> i gael credyd.</a:t>
            </a:r>
          </a:p>
          <a:p>
            <a:pPr algn="ctr"/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7D000D1E-4C4A-44AA-B20C-2920E735B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53" y="2493669"/>
            <a:ext cx="4514850" cy="348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716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49" y="1400773"/>
            <a:ext cx="8420100" cy="814535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cy-GB" dirty="0">
                <a:solidFill>
                  <a:schemeClr val="bg1"/>
                </a:solidFill>
                <a:latin typeface="Segoe UI Black"/>
                <a:ea typeface="Segoe UI Black"/>
                <a:cs typeface="Segoe UI Black"/>
              </a:rPr>
              <a:t>Gwneud Hosan Wynt </a:t>
            </a:r>
            <a:r>
              <a:rPr lang="en-GB" dirty="0">
                <a:solidFill>
                  <a:schemeClr val="bg1"/>
                </a:solidFill>
                <a:latin typeface="Segoe UI Black"/>
                <a:ea typeface="Segoe UI Black"/>
                <a:cs typeface="Segoe UI Black"/>
              </a:rPr>
              <a:t> 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6315740"/>
            <a:ext cx="9906000" cy="529170"/>
          </a:xfrm>
          <a:prstGeom prst="rect">
            <a:avLst/>
          </a:prstGeom>
          <a:solidFill>
            <a:srgbClr val="112E3A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029" name="AutoShape 5"/>
          <p:cNvCxnSpPr>
            <a:cxnSpLocks noChangeShapeType="1"/>
          </p:cNvCxnSpPr>
          <p:nvPr/>
        </p:nvCxnSpPr>
        <p:spPr bwMode="auto">
          <a:xfrm flipV="1">
            <a:off x="-11324" y="6833192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" y="15922"/>
            <a:ext cx="9906000" cy="1095807"/>
          </a:xfrm>
          <a:prstGeom prst="rect">
            <a:avLst/>
          </a:prstGeom>
          <a:solidFill>
            <a:srgbClr val="112E3A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06326" y="829340"/>
            <a:ext cx="9799674" cy="23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Segoe UI Black" panose="020B0A02040204020203" pitchFamily="34" charset="0"/>
              </a:rPr>
              <a:t>The School at the Heart of Wales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0" name="AutoShape 5"/>
          <p:cNvCxnSpPr>
            <a:cxnSpLocks noChangeShapeType="1"/>
          </p:cNvCxnSpPr>
          <p:nvPr/>
        </p:nvCxnSpPr>
        <p:spPr bwMode="auto">
          <a:xfrm flipV="1">
            <a:off x="-14175" y="6322857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21" name="AutoShape 5"/>
          <p:cNvCxnSpPr>
            <a:cxnSpLocks noChangeShapeType="1"/>
          </p:cNvCxnSpPr>
          <p:nvPr/>
        </p:nvCxnSpPr>
        <p:spPr bwMode="auto">
          <a:xfrm flipV="1">
            <a:off x="-14175" y="23638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22" name="AutoShape 5"/>
          <p:cNvCxnSpPr>
            <a:cxnSpLocks noChangeShapeType="1"/>
          </p:cNvCxnSpPr>
          <p:nvPr/>
        </p:nvCxnSpPr>
        <p:spPr bwMode="auto">
          <a:xfrm flipV="1">
            <a:off x="-11325" y="1119473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pic>
        <p:nvPicPr>
          <p:cNvPr id="23" name="Picture 4" descr="Contact — Ysgol Calon Cym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262" y="6383798"/>
            <a:ext cx="579475" cy="39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ontact — Ysgol Calon Cym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054" y="124732"/>
            <a:ext cx="964699" cy="65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4DADC24B-6797-4C8A-8382-01A23D930F1C}"/>
              </a:ext>
            </a:extLst>
          </p:cNvPr>
          <p:cNvSpPr/>
          <p:nvPr/>
        </p:nvSpPr>
        <p:spPr>
          <a:xfrm>
            <a:off x="5141211" y="2271648"/>
            <a:ext cx="4021838" cy="375701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2000" dirty="0"/>
              <a:t>Mae hosanau gwynt yn addurn poblogaidd i hongian yn eich cyntedd. Gallwch hefyd afael ynddynt wrth y ddolen, a rhedeg o gwmpas gyda hwy fel bo’r rhubanau’n cyhwfan yn y gwynt.</a:t>
            </a:r>
          </a:p>
          <a:p>
            <a:pPr algn="ctr"/>
            <a:endParaRPr lang="en-US" dirty="0"/>
          </a:p>
          <a:p>
            <a:pPr algn="ctr"/>
            <a:r>
              <a:rPr lang="en-US" sz="2400" dirty="0">
                <a:hlinkClick r:id="rId3"/>
              </a:rPr>
              <a:t>How to Make a Windsock for Children: 13 Steps (with Pictures) (wikihow.com)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 descr="Image result for home made windsock images">
            <a:extLst>
              <a:ext uri="{FF2B5EF4-FFF2-40B4-BE49-F238E27FC236}">
                <a16:creationId xmlns:a16="http://schemas.microsoft.com/office/drawing/2014/main" id="{ED37A7B6-D69A-4D88-A801-5004ADE80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51" y="3581965"/>
            <a:ext cx="1709119" cy="256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mage result for home made windsock images">
            <a:extLst>
              <a:ext uri="{FF2B5EF4-FFF2-40B4-BE49-F238E27FC236}">
                <a16:creationId xmlns:a16="http://schemas.microsoft.com/office/drawing/2014/main" id="{F25D5AF1-1DFE-449A-B66C-329AE521B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563" y="2368228"/>
            <a:ext cx="2552699" cy="376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389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325" y="1262152"/>
            <a:ext cx="9593855" cy="889277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cy-GB" sz="48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Ewch am dro gyda ffrind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6315740"/>
            <a:ext cx="9906000" cy="529170"/>
          </a:xfrm>
          <a:prstGeom prst="rect">
            <a:avLst/>
          </a:prstGeom>
          <a:solidFill>
            <a:srgbClr val="112E3A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029" name="AutoShape 5"/>
          <p:cNvCxnSpPr>
            <a:cxnSpLocks noChangeShapeType="1"/>
          </p:cNvCxnSpPr>
          <p:nvPr/>
        </p:nvCxnSpPr>
        <p:spPr bwMode="auto">
          <a:xfrm flipV="1">
            <a:off x="-11324" y="6833192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" y="15922"/>
            <a:ext cx="9906000" cy="1095807"/>
          </a:xfrm>
          <a:prstGeom prst="rect">
            <a:avLst/>
          </a:prstGeom>
          <a:solidFill>
            <a:srgbClr val="112E3A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06326" y="829340"/>
            <a:ext cx="9799674" cy="23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Segoe UI Black" panose="020B0A02040204020203" pitchFamily="34" charset="0"/>
              </a:rPr>
              <a:t>The School at the Heart of Wales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0" name="AutoShape 5"/>
          <p:cNvCxnSpPr>
            <a:cxnSpLocks noChangeShapeType="1"/>
          </p:cNvCxnSpPr>
          <p:nvPr/>
        </p:nvCxnSpPr>
        <p:spPr bwMode="auto">
          <a:xfrm flipV="1">
            <a:off x="-14175" y="6258409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21" name="AutoShape 5"/>
          <p:cNvCxnSpPr>
            <a:cxnSpLocks noChangeShapeType="1"/>
          </p:cNvCxnSpPr>
          <p:nvPr/>
        </p:nvCxnSpPr>
        <p:spPr bwMode="auto">
          <a:xfrm flipV="1">
            <a:off x="-14175" y="23638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22" name="AutoShape 5"/>
          <p:cNvCxnSpPr>
            <a:cxnSpLocks noChangeShapeType="1"/>
          </p:cNvCxnSpPr>
          <p:nvPr/>
        </p:nvCxnSpPr>
        <p:spPr bwMode="auto">
          <a:xfrm flipV="1">
            <a:off x="-11325" y="1119473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pic>
        <p:nvPicPr>
          <p:cNvPr id="23" name="Picture 4" descr="Contact — Ysgol Calon Cym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262" y="6383798"/>
            <a:ext cx="579475" cy="39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ontact — Ysgol Calon Cym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054" y="124732"/>
            <a:ext cx="964699" cy="65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361545" y="2723274"/>
            <a:ext cx="4591455" cy="306688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4EB4CA-3B55-4D85-926D-95A4C24C1D41}"/>
              </a:ext>
            </a:extLst>
          </p:cNvPr>
          <p:cNvSpPr txBox="1"/>
          <p:nvPr/>
        </p:nvSpPr>
        <p:spPr>
          <a:xfrm>
            <a:off x="546756" y="3070460"/>
            <a:ext cx="42703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2000" dirty="0">
                <a:solidFill>
                  <a:schemeClr val="bg1"/>
                </a:solidFill>
              </a:rPr>
              <a:t>Mae’r Gwanwyn yn amser da i fod allan yn yr awyr agored i fwynhau natur. </a:t>
            </a:r>
          </a:p>
          <a:p>
            <a:pPr algn="ctr"/>
            <a:r>
              <a:rPr lang="cy-GB" sz="2000" dirty="0">
                <a:solidFill>
                  <a:schemeClr val="bg1"/>
                </a:solidFill>
              </a:rPr>
              <a:t>Mae mynd am heic /tro gyda ffrind neu aelod o’r teulu  yn ffordd dda i gael ymarfer a mwynhau’r byd o’ch cwmpas.</a:t>
            </a:r>
          </a:p>
          <a:p>
            <a:pPr algn="ctr"/>
            <a:r>
              <a:rPr lang="cy-GB" sz="2000" dirty="0">
                <a:solidFill>
                  <a:schemeClr val="bg1"/>
                </a:solidFill>
              </a:rPr>
              <a:t>Gallech bacio picnic hyd yn oed!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DA83F0-CB3D-4825-8095-899E461C7A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21" r="5489"/>
          <a:stretch/>
        </p:blipFill>
        <p:spPr>
          <a:xfrm>
            <a:off x="5242736" y="2726150"/>
            <a:ext cx="4301719" cy="306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83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49" y="1400773"/>
            <a:ext cx="8420100" cy="814535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cy-GB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Plannwch ardd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6315740"/>
            <a:ext cx="9906000" cy="529170"/>
          </a:xfrm>
          <a:prstGeom prst="rect">
            <a:avLst/>
          </a:prstGeom>
          <a:solidFill>
            <a:srgbClr val="112E3A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029" name="AutoShape 5"/>
          <p:cNvCxnSpPr>
            <a:cxnSpLocks noChangeShapeType="1"/>
          </p:cNvCxnSpPr>
          <p:nvPr/>
        </p:nvCxnSpPr>
        <p:spPr bwMode="auto">
          <a:xfrm flipV="1">
            <a:off x="-11324" y="6833192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" y="15922"/>
            <a:ext cx="9906000" cy="1095807"/>
          </a:xfrm>
          <a:prstGeom prst="rect">
            <a:avLst/>
          </a:prstGeom>
          <a:solidFill>
            <a:srgbClr val="112E3A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06326" y="829340"/>
            <a:ext cx="9799674" cy="23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Segoe UI Black" panose="020B0A02040204020203" pitchFamily="34" charset="0"/>
              </a:rPr>
              <a:t>The School at the Heart of Wales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0" name="AutoShape 5"/>
          <p:cNvCxnSpPr>
            <a:cxnSpLocks noChangeShapeType="1"/>
          </p:cNvCxnSpPr>
          <p:nvPr/>
        </p:nvCxnSpPr>
        <p:spPr bwMode="auto">
          <a:xfrm flipV="1">
            <a:off x="-14175" y="6322857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21" name="AutoShape 5"/>
          <p:cNvCxnSpPr>
            <a:cxnSpLocks noChangeShapeType="1"/>
          </p:cNvCxnSpPr>
          <p:nvPr/>
        </p:nvCxnSpPr>
        <p:spPr bwMode="auto">
          <a:xfrm flipV="1">
            <a:off x="-14175" y="23638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22" name="AutoShape 5"/>
          <p:cNvCxnSpPr>
            <a:cxnSpLocks noChangeShapeType="1"/>
          </p:cNvCxnSpPr>
          <p:nvPr/>
        </p:nvCxnSpPr>
        <p:spPr bwMode="auto">
          <a:xfrm flipV="1">
            <a:off x="-11325" y="1119473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pic>
        <p:nvPicPr>
          <p:cNvPr id="23" name="Picture 4" descr="Contact — Ysgol Calon Cym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262" y="6383798"/>
            <a:ext cx="579475" cy="39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ontact — Ysgol Calon Cym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054" y="124732"/>
            <a:ext cx="964699" cy="65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7C396316-614A-4A31-BA84-047C04FDFB56}"/>
              </a:ext>
            </a:extLst>
          </p:cNvPr>
          <p:cNvSpPr/>
          <p:nvPr/>
        </p:nvSpPr>
        <p:spPr>
          <a:xfrm>
            <a:off x="5242737" y="2707844"/>
            <a:ext cx="3940404" cy="250431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u="sng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A9CEE4-7C93-482B-BA23-3BF4BCE91DE8}"/>
              </a:ext>
            </a:extLst>
          </p:cNvPr>
          <p:cNvSpPr txBox="1"/>
          <p:nvPr/>
        </p:nvSpPr>
        <p:spPr>
          <a:xfrm>
            <a:off x="5552388" y="3299381"/>
            <a:ext cx="34030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2000" dirty="0">
                <a:solidFill>
                  <a:schemeClr val="bg1"/>
                </a:solidFill>
              </a:rPr>
              <a:t>Mae plannu gardd neu dyfu rhai llysiau’n ffordd dda i fod ag ymwybyddiaeth ofalgar ac mae’n weithgaredd delfrydol yn y Gwyanwyn.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979B9F-5730-4E92-A407-41A66A89F1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6" r="8208"/>
          <a:stretch/>
        </p:blipFill>
        <p:spPr>
          <a:xfrm>
            <a:off x="784329" y="2683644"/>
            <a:ext cx="4176074" cy="27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93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49" y="1306541"/>
            <a:ext cx="8420100" cy="814535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cy-GB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Selfie ar thema’r Gwanwyn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6315740"/>
            <a:ext cx="9906000" cy="529170"/>
          </a:xfrm>
          <a:prstGeom prst="rect">
            <a:avLst/>
          </a:prstGeom>
          <a:solidFill>
            <a:srgbClr val="112E3A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029" name="AutoShape 5"/>
          <p:cNvCxnSpPr>
            <a:cxnSpLocks noChangeShapeType="1"/>
          </p:cNvCxnSpPr>
          <p:nvPr/>
        </p:nvCxnSpPr>
        <p:spPr bwMode="auto">
          <a:xfrm flipV="1">
            <a:off x="-11324" y="6833192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" y="15922"/>
            <a:ext cx="9906000" cy="1095807"/>
          </a:xfrm>
          <a:prstGeom prst="rect">
            <a:avLst/>
          </a:prstGeom>
          <a:solidFill>
            <a:srgbClr val="112E3A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06326" y="829340"/>
            <a:ext cx="9799674" cy="23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Segoe UI Black" panose="020B0A02040204020203" pitchFamily="34" charset="0"/>
              </a:rPr>
              <a:t>The School at the Heart of Wales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0" name="AutoShape 5"/>
          <p:cNvCxnSpPr>
            <a:cxnSpLocks noChangeShapeType="1"/>
          </p:cNvCxnSpPr>
          <p:nvPr/>
        </p:nvCxnSpPr>
        <p:spPr bwMode="auto">
          <a:xfrm flipV="1">
            <a:off x="-14175" y="6322857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21" name="AutoShape 5"/>
          <p:cNvCxnSpPr>
            <a:cxnSpLocks noChangeShapeType="1"/>
          </p:cNvCxnSpPr>
          <p:nvPr/>
        </p:nvCxnSpPr>
        <p:spPr bwMode="auto">
          <a:xfrm flipV="1">
            <a:off x="-14175" y="23638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22" name="AutoShape 5"/>
          <p:cNvCxnSpPr>
            <a:cxnSpLocks noChangeShapeType="1"/>
          </p:cNvCxnSpPr>
          <p:nvPr/>
        </p:nvCxnSpPr>
        <p:spPr bwMode="auto">
          <a:xfrm flipV="1">
            <a:off x="-11325" y="1119473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pic>
        <p:nvPicPr>
          <p:cNvPr id="23" name="Picture 4" descr="Contact — Ysgol Calon Cym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262" y="6383798"/>
            <a:ext cx="579475" cy="39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ontact — Ysgol Calon Cym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054" y="124732"/>
            <a:ext cx="964699" cy="65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6">
            <a:extLst>
              <a:ext uri="{FF2B5EF4-FFF2-40B4-BE49-F238E27FC236}">
                <a16:creationId xmlns:a16="http://schemas.microsoft.com/office/drawing/2014/main" id="{A3E2EB83-1350-4586-BFC4-8408DE2B07E4}"/>
              </a:ext>
            </a:extLst>
          </p:cNvPr>
          <p:cNvSpPr/>
          <p:nvPr/>
        </p:nvSpPr>
        <p:spPr>
          <a:xfrm>
            <a:off x="5442753" y="2554664"/>
            <a:ext cx="4153963" cy="3049020"/>
          </a:xfrm>
          <a:prstGeom prst="roundRect">
            <a:avLst>
              <a:gd name="adj" fmla="val 1728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latin typeface="Segoe UI" panose="020B0502040204020203" pitchFamily="34" charset="0"/>
                <a:cs typeface="Segoe UI" panose="020B0502040204020203" pitchFamily="34" charset="0"/>
              </a:rPr>
              <a:t>Ffeindiwch olygfa wanwyn brydferth. </a:t>
            </a:r>
          </a:p>
          <a:p>
            <a:pPr algn="ctr"/>
            <a:r>
              <a:rPr lang="cy-GB" dirty="0">
                <a:latin typeface="Segoe UI" panose="020B0502040204020203" pitchFamily="34" charset="0"/>
                <a:cs typeface="Segoe UI" panose="020B0502040204020203" pitchFamily="34" charset="0"/>
              </a:rPr>
              <a:t>Dringwch fryn neu fynydd ac archwiliwch goedwig. </a:t>
            </a:r>
          </a:p>
          <a:p>
            <a:pPr algn="ctr"/>
            <a:endParaRPr lang="cy-GB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cy-GB" dirty="0">
                <a:latin typeface="Segoe UI" panose="020B0502040204020203" pitchFamily="34" charset="0"/>
                <a:cs typeface="Segoe UI" panose="020B0502040204020203" pitchFamily="34" charset="0"/>
              </a:rPr>
              <a:t>Tynnwch selfie ar thema’r gwanwyn ac anfonwch e at</a:t>
            </a:r>
          </a:p>
          <a:p>
            <a:pPr algn="ctr"/>
            <a:r>
              <a:rPr lang="cy-GB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wellbeingb5@hwbcymru.net</a:t>
            </a:r>
            <a:r>
              <a:rPr lang="cy-GB" dirty="0">
                <a:latin typeface="Segoe UI" panose="020B0502040204020203" pitchFamily="34" charset="0"/>
                <a:cs typeface="Segoe UI" panose="020B0502040204020203" pitchFamily="34" charset="0"/>
              </a:rPr>
              <a:t> i gael credyd.</a:t>
            </a:r>
          </a:p>
          <a:p>
            <a:pPr algn="ctr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1E0541D3-12BE-4A82-9235-E9CE6BB58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69" y="2696066"/>
            <a:ext cx="3832057" cy="290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523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6315740"/>
            <a:ext cx="9906000" cy="529170"/>
          </a:xfrm>
          <a:prstGeom prst="rect">
            <a:avLst/>
          </a:prstGeom>
          <a:solidFill>
            <a:srgbClr val="112E3A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029" name="AutoShape 5"/>
          <p:cNvCxnSpPr>
            <a:cxnSpLocks noChangeShapeType="1"/>
          </p:cNvCxnSpPr>
          <p:nvPr/>
        </p:nvCxnSpPr>
        <p:spPr bwMode="auto">
          <a:xfrm flipV="1">
            <a:off x="-11324" y="6833192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" y="15922"/>
            <a:ext cx="9906000" cy="1095807"/>
          </a:xfrm>
          <a:prstGeom prst="rect">
            <a:avLst/>
          </a:prstGeom>
          <a:solidFill>
            <a:srgbClr val="112E3A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06326" y="829340"/>
            <a:ext cx="9799674" cy="23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Segoe UI Black" panose="020B0A02040204020203" pitchFamily="34" charset="0"/>
              </a:rPr>
              <a:t>The School at the Heart of Wales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0" name="AutoShape 5"/>
          <p:cNvCxnSpPr>
            <a:cxnSpLocks noChangeShapeType="1"/>
          </p:cNvCxnSpPr>
          <p:nvPr/>
        </p:nvCxnSpPr>
        <p:spPr bwMode="auto">
          <a:xfrm flipV="1">
            <a:off x="-14175" y="6322857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21" name="AutoShape 5"/>
          <p:cNvCxnSpPr>
            <a:cxnSpLocks noChangeShapeType="1"/>
          </p:cNvCxnSpPr>
          <p:nvPr/>
        </p:nvCxnSpPr>
        <p:spPr bwMode="auto">
          <a:xfrm flipV="1">
            <a:off x="-14175" y="23638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22" name="AutoShape 5"/>
          <p:cNvCxnSpPr>
            <a:cxnSpLocks noChangeShapeType="1"/>
          </p:cNvCxnSpPr>
          <p:nvPr/>
        </p:nvCxnSpPr>
        <p:spPr bwMode="auto">
          <a:xfrm flipV="1">
            <a:off x="-11325" y="1119473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pic>
        <p:nvPicPr>
          <p:cNvPr id="23" name="Picture 4" descr="Contact — Ysgol Calon Cym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262" y="6383798"/>
            <a:ext cx="579475" cy="39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ontact — Ysgol Calon Cym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054" y="124732"/>
            <a:ext cx="964699" cy="65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D90A551-B1FE-422B-9266-D59604EBA3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6633" y="1244669"/>
            <a:ext cx="8292208" cy="988239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cy-GB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Gwnewch belen straen</a:t>
            </a:r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EE58EE0B-F0AE-4EE1-8655-C5B96C947FEF}"/>
              </a:ext>
            </a:extLst>
          </p:cNvPr>
          <p:cNvSpPr/>
          <p:nvPr/>
        </p:nvSpPr>
        <p:spPr>
          <a:xfrm>
            <a:off x="4797386" y="2575966"/>
            <a:ext cx="4591455" cy="306688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C0011F-11B3-46CC-B86F-87DE7467E11A}"/>
              </a:ext>
            </a:extLst>
          </p:cNvPr>
          <p:cNvSpPr txBox="1"/>
          <p:nvPr/>
        </p:nvSpPr>
        <p:spPr>
          <a:xfrm>
            <a:off x="5194329" y="2567258"/>
            <a:ext cx="37975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2000" dirty="0">
                <a:solidFill>
                  <a:schemeClr val="bg1"/>
                </a:solidFill>
              </a:rPr>
              <a:t>Mae peli straen a theganau aflonyddu yn ffordd dda i helpu i gadw’n ddigynnwrf os ydych yn teimlo’n bryderus, yn grac neu wedi cynhyrfu. </a:t>
            </a:r>
          </a:p>
          <a:p>
            <a:pPr algn="ctr"/>
            <a:endParaRPr lang="cy-GB" sz="2000" dirty="0">
              <a:solidFill>
                <a:schemeClr val="bg1"/>
              </a:solidFill>
            </a:endParaRPr>
          </a:p>
          <a:p>
            <a:pPr algn="ctr"/>
            <a:r>
              <a:rPr lang="cy-GB" sz="2000" dirty="0">
                <a:solidFill>
                  <a:schemeClr val="bg1"/>
                </a:solidFill>
              </a:rPr>
              <a:t>Mae mwy nag un ffordd o’u gwneud, a rhennir hwy isod.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hlinkClick r:id="rId3"/>
              </a:rPr>
              <a:t>https://www.wikihow.com/Make-a-Stress-Ball</a:t>
            </a:r>
            <a:endParaRPr lang="en-GB" sz="2000" dirty="0">
              <a:solidFill>
                <a:schemeClr val="bg1"/>
              </a:solidFill>
            </a:endParaRPr>
          </a:p>
          <a:p>
            <a:pPr algn="ctr"/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3A0452-B626-46E2-9F04-1C33479AE7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619" b="6915"/>
          <a:stretch/>
        </p:blipFill>
        <p:spPr>
          <a:xfrm>
            <a:off x="1079371" y="2452577"/>
            <a:ext cx="3351871" cy="364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469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6315740"/>
            <a:ext cx="9906000" cy="529170"/>
          </a:xfrm>
          <a:prstGeom prst="rect">
            <a:avLst/>
          </a:prstGeom>
          <a:solidFill>
            <a:srgbClr val="112E3A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029" name="AutoShape 5"/>
          <p:cNvCxnSpPr>
            <a:cxnSpLocks noChangeShapeType="1"/>
          </p:cNvCxnSpPr>
          <p:nvPr/>
        </p:nvCxnSpPr>
        <p:spPr bwMode="auto">
          <a:xfrm flipV="1">
            <a:off x="-11324" y="6833192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" y="15922"/>
            <a:ext cx="9906000" cy="1095807"/>
          </a:xfrm>
          <a:prstGeom prst="rect">
            <a:avLst/>
          </a:prstGeom>
          <a:solidFill>
            <a:srgbClr val="112E3A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06326" y="829340"/>
            <a:ext cx="9799674" cy="23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Segoe UI Black" panose="020B0A02040204020203" pitchFamily="34" charset="0"/>
              </a:rPr>
              <a:t>The School at the Heart of Wales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0" name="AutoShape 5"/>
          <p:cNvCxnSpPr>
            <a:cxnSpLocks noChangeShapeType="1"/>
          </p:cNvCxnSpPr>
          <p:nvPr/>
        </p:nvCxnSpPr>
        <p:spPr bwMode="auto">
          <a:xfrm flipV="1">
            <a:off x="-14175" y="6322857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21" name="AutoShape 5"/>
          <p:cNvCxnSpPr>
            <a:cxnSpLocks noChangeShapeType="1"/>
          </p:cNvCxnSpPr>
          <p:nvPr/>
        </p:nvCxnSpPr>
        <p:spPr bwMode="auto">
          <a:xfrm flipV="1">
            <a:off x="-14175" y="23638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22" name="AutoShape 5"/>
          <p:cNvCxnSpPr>
            <a:cxnSpLocks noChangeShapeType="1"/>
          </p:cNvCxnSpPr>
          <p:nvPr/>
        </p:nvCxnSpPr>
        <p:spPr bwMode="auto">
          <a:xfrm flipV="1">
            <a:off x="-11325" y="1119473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pic>
        <p:nvPicPr>
          <p:cNvPr id="23" name="Picture 4" descr="Contact — Ysgol Calon Cym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262" y="6383798"/>
            <a:ext cx="579475" cy="39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ontact — Ysgol Calon Cym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054" y="124732"/>
            <a:ext cx="964699" cy="65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D90A551-B1FE-422B-9266-D59604EBA3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6633" y="1244669"/>
            <a:ext cx="8292208" cy="988239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cy-GB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Gweithred Garedig</a:t>
            </a:r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EE58EE0B-F0AE-4EE1-8655-C5B96C947FEF}"/>
              </a:ext>
            </a:extLst>
          </p:cNvPr>
          <p:cNvSpPr/>
          <p:nvPr/>
        </p:nvSpPr>
        <p:spPr>
          <a:xfrm>
            <a:off x="5006163" y="2363272"/>
            <a:ext cx="4430223" cy="365951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600" dirty="0">
                <a:latin typeface="Segoe UI" panose="020B0502040204020203" pitchFamily="34" charset="0"/>
                <a:cs typeface="Segoe UI" panose="020B0502040204020203" pitchFamily="34" charset="0"/>
              </a:rPr>
              <a:t>Rhowch wên ar wyneb rhywun, rhowch help llaw i rywun sy’n cael trafferth. </a:t>
            </a:r>
          </a:p>
          <a:p>
            <a:pPr algn="ctr"/>
            <a:endParaRPr lang="cy-GB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cy-GB" sz="1600">
                <a:latin typeface="Segoe UI" panose="020B0502040204020203" pitchFamily="34" charset="0"/>
                <a:cs typeface="Segoe UI" panose="020B0502040204020203" pitchFamily="34" charset="0"/>
              </a:rPr>
              <a:t>Dangoswch weithred </a:t>
            </a:r>
            <a:r>
              <a:rPr lang="cy-GB" sz="1600" dirty="0">
                <a:latin typeface="Segoe UI" panose="020B0502040204020203" pitchFamily="34" charset="0"/>
                <a:cs typeface="Segoe UI" panose="020B0502040204020203" pitchFamily="34" charset="0"/>
              </a:rPr>
              <a:t>garedig i rywun </a:t>
            </a:r>
            <a:r>
              <a:rPr lang="cy-GB" sz="1600">
                <a:latin typeface="Segoe UI" panose="020B0502040204020203" pitchFamily="34" charset="0"/>
                <a:cs typeface="Segoe UI" panose="020B0502040204020203" pitchFamily="34" charset="0"/>
              </a:rPr>
              <a:t>o’ch cwmpas. </a:t>
            </a:r>
            <a:endParaRPr lang="cy-GB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170" name="Picture 2" descr="See the source image">
            <a:extLst>
              <a:ext uri="{FF2B5EF4-FFF2-40B4-BE49-F238E27FC236}">
                <a16:creationId xmlns:a16="http://schemas.microsoft.com/office/drawing/2014/main" id="{93209F6A-3D41-4EE6-90D0-B72D2E3A4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03" y="2355166"/>
            <a:ext cx="3886757" cy="367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886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5421</TotalTime>
  <Words>348</Words>
  <Application>Microsoft Macintosh PowerPoint</Application>
  <PresentationFormat>A4 Paper (210x297 mm)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Segoe UI</vt:lpstr>
      <vt:lpstr>Segoe UI Black</vt:lpstr>
      <vt:lpstr>Office Theme</vt:lpstr>
      <vt:lpstr>Ysgol Calon Cymru</vt:lpstr>
      <vt:lpstr>Lluniwch oriel ffotograffau </vt:lpstr>
      <vt:lpstr>Gwneud Hosan Wynt  </vt:lpstr>
      <vt:lpstr>Ewch am dro gyda ffrind</vt:lpstr>
      <vt:lpstr>Plannwch ardd</vt:lpstr>
      <vt:lpstr>Selfie ar thema’r Gwanwyn</vt:lpstr>
      <vt:lpstr>Gwnewch belen straen</vt:lpstr>
      <vt:lpstr>Gweithred Garedig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Ysgol Calon Cymru</dc:title>
  <dc:subject/>
  <dc:creator>M Jones (Ysgol Calon Cymru)</dc:creator>
  <cp:keywords/>
  <dc:description/>
  <cp:lastModifiedBy>Helen Harries</cp:lastModifiedBy>
  <cp:revision>201</cp:revision>
  <dcterms:created xsi:type="dcterms:W3CDTF">2021-02-22T10:35:07Z</dcterms:created>
  <dcterms:modified xsi:type="dcterms:W3CDTF">2021-12-24T15:24:47Z</dcterms:modified>
  <cp:category/>
</cp:coreProperties>
</file>